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400" r:id="rId5"/>
    <p:sldId id="403" r:id="rId6"/>
    <p:sldId id="405" r:id="rId7"/>
    <p:sldId id="407" r:id="rId8"/>
    <p:sldId id="408" r:id="rId9"/>
    <p:sldId id="409" r:id="rId10"/>
    <p:sldId id="410" r:id="rId11"/>
    <p:sldId id="412" r:id="rId12"/>
    <p:sldId id="416" r:id="rId13"/>
    <p:sldId id="414" r:id="rId14"/>
    <p:sldId id="415" r:id="rId15"/>
    <p:sldId id="465" r:id="rId16"/>
    <p:sldId id="420" r:id="rId17"/>
    <p:sldId id="417" r:id="rId18"/>
    <p:sldId id="471" r:id="rId19"/>
    <p:sldId id="421" r:id="rId20"/>
    <p:sldId id="422" r:id="rId21"/>
    <p:sldId id="423" r:id="rId22"/>
    <p:sldId id="424" r:id="rId23"/>
    <p:sldId id="426" r:id="rId24"/>
    <p:sldId id="427" r:id="rId25"/>
    <p:sldId id="432" r:id="rId26"/>
    <p:sldId id="434" r:id="rId27"/>
    <p:sldId id="461" r:id="rId28"/>
    <p:sldId id="435" r:id="rId29"/>
    <p:sldId id="436" r:id="rId30"/>
    <p:sldId id="437" r:id="rId31"/>
    <p:sldId id="439" r:id="rId32"/>
    <p:sldId id="440" r:id="rId33"/>
    <p:sldId id="468" r:id="rId34"/>
    <p:sldId id="469" r:id="rId35"/>
    <p:sldId id="441" r:id="rId36"/>
    <p:sldId id="466" r:id="rId37"/>
    <p:sldId id="467" r:id="rId38"/>
    <p:sldId id="445" r:id="rId39"/>
    <p:sldId id="446" r:id="rId40"/>
    <p:sldId id="462" r:id="rId41"/>
    <p:sldId id="448" r:id="rId42"/>
    <p:sldId id="449" r:id="rId43"/>
    <p:sldId id="455" r:id="rId44"/>
    <p:sldId id="456" r:id="rId45"/>
    <p:sldId id="457" r:id="rId46"/>
    <p:sldId id="470" r:id="rId47"/>
    <p:sldId id="460" r:id="rId48"/>
  </p:sldIdLst>
  <p:sldSz cx="9144000" cy="6858000" type="letter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D9A"/>
    <a:srgbClr val="FF9900"/>
    <a:srgbClr val="008000"/>
    <a:srgbClr val="33CC33"/>
    <a:srgbClr val="000000"/>
    <a:srgbClr val="FFFFFF"/>
    <a:srgbClr val="FF5050"/>
    <a:srgbClr val="FF00FF"/>
    <a:srgbClr val="FFFF66"/>
    <a:srgbClr val="91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A7AED-67DE-4280-8B16-DB767CD633E1}" v="11" dt="2021-01-15T16:45:33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20" autoAdjust="0"/>
    <p:restoredTop sz="77618" autoAdjust="0"/>
  </p:normalViewPr>
  <p:slideViewPr>
    <p:cSldViewPr>
      <p:cViewPr varScale="1">
        <p:scale>
          <a:sx n="53" d="100"/>
          <a:sy n="53" d="100"/>
        </p:scale>
        <p:origin x="11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notesViewPr>
    <p:cSldViewPr>
      <p:cViewPr>
        <p:scale>
          <a:sx n="100" d="100"/>
          <a:sy n="100" d="100"/>
        </p:scale>
        <p:origin x="720" y="-1157"/>
      </p:cViewPr>
      <p:guideLst>
        <p:guide orient="horz" pos="2927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555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962" y="0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555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5147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555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962" y="8825147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5550">
              <a:defRPr sz="1000" i="1" u="none"/>
            </a:lvl1pPr>
          </a:lstStyle>
          <a:p>
            <a:fld id="{DDAC06DB-EFDA-4CD5-821B-BDAACBD20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7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555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962" y="0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555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5147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555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962" y="8825147"/>
            <a:ext cx="3035089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5550">
              <a:defRPr sz="1000" i="1" u="none"/>
            </a:lvl1pPr>
          </a:lstStyle>
          <a:p>
            <a:fld id="{DB3F8F3D-5445-4B2D-8E34-6319E2745A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874" y="4413376"/>
            <a:ext cx="5136303" cy="418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4" tIns="47597" rIns="95194" bIns="47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000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262AC-7F88-4CDD-A0E0-C08BD3DA8FDB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5"/>
          <p:cNvSpPr txBox="1">
            <a:spLocks noGrp="1" noChangeArrowheads="1"/>
          </p:cNvSpPr>
          <p:nvPr/>
        </p:nvSpPr>
        <p:spPr bwMode="auto">
          <a:xfrm>
            <a:off x="3905182" y="8716127"/>
            <a:ext cx="2984133" cy="45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94" tIns="0" rIns="19294" bIns="0" anchor="b"/>
          <a:lstStyle>
            <a:lvl1pPr defTabSz="944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D641255-5E4D-42C9-BE8E-5E0C6C260678}" type="slidenum">
              <a:rPr lang="en-US" altLang="en-US" i="1" u="none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en-US" i="1" u="none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374" y="4358737"/>
            <a:ext cx="6114049" cy="41291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Revised </a:t>
            </a:r>
            <a:r>
              <a:rPr lang="en-US" altLang="en-US" dirty="0" smtClean="0">
                <a:latin typeface="Arial" panose="020B0604020202020204" pitchFamily="34" charset="0"/>
              </a:rPr>
              <a:t>2/2022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information in this presentation is provided voluntarily by </a:t>
            </a:r>
            <a:r>
              <a:rPr lang="en-US" altLang="en-US" dirty="0" smtClean="0">
                <a:latin typeface="Arial" panose="020B0604020202020204" pitchFamily="34" charset="0"/>
              </a:rPr>
              <a:t>PestSure Safety and loss prevention as </a:t>
            </a:r>
            <a:r>
              <a:rPr lang="en-US" altLang="en-US" dirty="0">
                <a:latin typeface="Arial" panose="020B0604020202020204" pitchFamily="34" charset="0"/>
              </a:rPr>
              <a:t>a </a:t>
            </a:r>
            <a:r>
              <a:rPr lang="en-US" altLang="en-US" dirty="0" smtClean="0">
                <a:latin typeface="Arial" panose="020B0604020202020204" pitchFamily="34" charset="0"/>
              </a:rPr>
              <a:t>service </a:t>
            </a:r>
            <a:r>
              <a:rPr lang="en-US" altLang="en-US" dirty="0">
                <a:latin typeface="Arial" panose="020B0604020202020204" pitchFamily="34" charset="0"/>
              </a:rPr>
              <a:t>and is made available in good faith. This presentation is designed to assist trainers conducting </a:t>
            </a:r>
            <a:r>
              <a:rPr lang="en-US" altLang="en-US" dirty="0" smtClean="0">
                <a:latin typeface="Arial" panose="020B0604020202020204" pitchFamily="34" charset="0"/>
              </a:rPr>
              <a:t>respirator training for pest control technicians. </a:t>
            </a:r>
            <a:r>
              <a:rPr lang="en-US" altLang="en-US" dirty="0">
                <a:latin typeface="Arial" panose="020B0604020202020204" pitchFamily="34" charset="0"/>
              </a:rPr>
              <a:t>Since workers are the target audience, this presentation emphasizes hazard identification, avoidance, and control – not standards. No attempt has been made to treat the topic exhaustively. It is essential that trainers tailor their presentations to the needs and understanding of their audience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TRAINER:</a:t>
            </a:r>
            <a:r>
              <a:rPr lang="en-US" altLang="en-US" b="1" u="sng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OBTAIN THESE HANDOUTS FOR USE IN THIS CLASS:</a:t>
            </a:r>
          </a:p>
          <a:p>
            <a:r>
              <a:rPr lang="en-US" altLang="en-US" b="1" dirty="0" smtClean="0"/>
              <a:t>Appendix A </a:t>
            </a:r>
            <a:r>
              <a:rPr lang="en-US" altLang="en-US" dirty="0" smtClean="0"/>
              <a:t>to § </a:t>
            </a:r>
            <a:r>
              <a:rPr lang="en-US" altLang="en-US" sz="1000" dirty="0" smtClean="0"/>
              <a:t>1910.134: Fit Testing Procedures</a:t>
            </a:r>
          </a:p>
          <a:p>
            <a:endParaRPr lang="en-US" altLang="en-US" sz="800" dirty="0" smtClean="0"/>
          </a:p>
          <a:p>
            <a:r>
              <a:rPr lang="en-US" altLang="en-US" b="1" dirty="0" smtClean="0"/>
              <a:t>Appendix B-1 </a:t>
            </a:r>
            <a:r>
              <a:rPr lang="en-US" altLang="en-US" dirty="0" smtClean="0"/>
              <a:t>to § </a:t>
            </a:r>
            <a:r>
              <a:rPr lang="en-US" altLang="en-US" sz="1000" dirty="0" smtClean="0"/>
              <a:t>1910.134: User Seal Check Procedures</a:t>
            </a:r>
          </a:p>
          <a:p>
            <a:endParaRPr lang="en-US" altLang="en-US" sz="800" dirty="0" smtClean="0"/>
          </a:p>
          <a:p>
            <a:r>
              <a:rPr lang="en-US" altLang="en-US" b="1" dirty="0" smtClean="0"/>
              <a:t>Appendix B-2 </a:t>
            </a:r>
            <a:r>
              <a:rPr lang="en-US" altLang="en-US" dirty="0" smtClean="0"/>
              <a:t>to </a:t>
            </a:r>
            <a:r>
              <a:rPr lang="en-US" altLang="en-US" sz="1000" dirty="0" smtClean="0"/>
              <a:t>§ 1910.134: Respirator Cleaning Procedures</a:t>
            </a:r>
          </a:p>
          <a:p>
            <a:endParaRPr lang="en-US" altLang="en-US" sz="800" dirty="0" smtClean="0"/>
          </a:p>
          <a:p>
            <a:r>
              <a:rPr lang="en-US" altLang="en-US" b="1" dirty="0" smtClean="0"/>
              <a:t>Appendix C </a:t>
            </a:r>
            <a:r>
              <a:rPr lang="en-US" altLang="en-US" dirty="0" smtClean="0"/>
              <a:t>to </a:t>
            </a:r>
            <a:r>
              <a:rPr lang="en-US" altLang="en-US" sz="1050" dirty="0" smtClean="0"/>
              <a:t>§ </a:t>
            </a:r>
            <a:r>
              <a:rPr lang="en-US" altLang="en-US" sz="1000" dirty="0" smtClean="0"/>
              <a:t>1910.134: OSHA Respirator Medical     Evaluation Questionnaire</a:t>
            </a:r>
          </a:p>
          <a:p>
            <a:endParaRPr lang="en-US" altLang="en-US" sz="800" dirty="0" smtClean="0"/>
          </a:p>
          <a:p>
            <a:r>
              <a:rPr lang="en-US" altLang="en-US" b="1" dirty="0" smtClean="0"/>
              <a:t>Appendix D </a:t>
            </a:r>
            <a:r>
              <a:rPr lang="en-US" altLang="en-US" dirty="0" smtClean="0"/>
              <a:t>to </a:t>
            </a:r>
            <a:r>
              <a:rPr lang="en-US" altLang="en-US" sz="1050" dirty="0" smtClean="0"/>
              <a:t>§ </a:t>
            </a:r>
            <a:r>
              <a:rPr lang="en-US" altLang="en-US" sz="1000" dirty="0" smtClean="0"/>
              <a:t>1910.134: Information for Employees Using Respirators When Not Required Under the Standard</a:t>
            </a:r>
            <a:br>
              <a:rPr lang="en-US" altLang="en-US" sz="1000" dirty="0" smtClean="0"/>
            </a:b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0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355C99-2C16-4E76-83D4-78B4956EE41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86288" cy="34417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9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C72C09-8253-4350-AF3E-F98ECA96D27B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86288" cy="34417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6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6D3603-B599-4019-A595-92E43DAA53B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2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0C1F09-36E7-4553-8033-8434225B4DD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0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F40FA-1448-4FEF-8315-73A6D5099324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32" y="4285729"/>
            <a:ext cx="6490606" cy="42017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206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3C3C6-97B6-4050-9353-F81D3D0D7DF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86288" cy="34417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952" y="4435067"/>
            <a:ext cx="4747415" cy="4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>
              <a:latin typeface="Arial" panose="020B0604020202020204" pitchFamily="34" charset="0"/>
            </a:endParaRPr>
          </a:p>
          <a:p>
            <a:endParaRPr lang="en-US" altLang="en-US" sz="800" dirty="0">
              <a:latin typeface="Arial" panose="020B0604020202020204" pitchFamily="34" charset="0"/>
            </a:endParaRPr>
          </a:p>
          <a:p>
            <a:r>
              <a:rPr lang="en-US" altLang="en-US" sz="800" dirty="0">
                <a:latin typeface="Arial" panose="020B0604020202020204" pitchFamily="34" charset="0"/>
              </a:rPr>
              <a:t/>
            </a:r>
            <a:br>
              <a:rPr lang="en-US" altLang="en-US" sz="800" dirty="0">
                <a:latin typeface="Arial" panose="020B0604020202020204" pitchFamily="34" charset="0"/>
              </a:rPr>
            </a:br>
            <a:endParaRPr lang="en-US" altLang="en-US" sz="800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FEE05-D209-4719-A68B-A33AB69D63E8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1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8C65D-F606-4D63-AEFF-3E697562622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4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44F81-9610-4894-8C3F-04044B59A927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74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8E5161-99C5-49EF-9540-9662D262F644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3DB20-B996-4592-B067-E3D7CA6AE26B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8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E134A0-2704-43A3-87A4-1E466B56104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9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6D496-BA13-4F47-93AB-C87101E779B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83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649EAE-29E1-4E6F-99E0-44E1763EB78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12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649EAE-29E1-4E6F-99E0-44E1763EB78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6902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58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5ACD6C-8A0D-4E51-A521-F1B8BE4BB95B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33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4E125-5CD6-46A1-BCBD-BC9922A4D6D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4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030D4-9F99-48EC-AADC-991FB36FE2E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86288" cy="34417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26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6902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A50A3D-80DF-469B-8B7D-FAB887280E0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24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789B9A-7952-4C45-83FD-BA83190E331B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65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FF65A-35D7-428A-B12A-49F3624186B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5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CD0123-17F4-4FA5-BD75-DA4C469877E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47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8E9F4-A198-4F0F-BB7C-CE98B4FEAB38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94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8FC779-B1FF-4199-B310-12ACCE1B2A5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0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753A37-3A10-49DB-9709-2136DC99D02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91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B06B17-3B27-4C6E-9754-7825C0F4A704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99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4C9B83-2176-4D82-8EA3-11F458DDDA98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8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C985FB-A904-405D-A79B-44B5C14E5F8C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12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B6367-13E6-4FC7-81AB-9FEA96800B4C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7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ED8AF6-4F28-4B5F-8210-BB6CF91C1B9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1910.134(o) and 1910.134 Appendix  D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90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5BF81-0606-4C6E-A713-747CADB2FC4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981" y="4358843"/>
            <a:ext cx="5894088" cy="4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7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FEE3BD-12D0-4EEF-9D24-AF7B98C52672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7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9B4F55-1B72-4526-8E88-B8FCFA118C37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6902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62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3DB20-B996-4592-B067-E3D7CA6AE26B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83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22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858" indent="-283407" defTabSz="924222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627" indent="-226725" defTabSz="924222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078" indent="-226725" defTabSz="924222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0529" indent="-226725" defTabSz="924222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980" indent="-226725" defTabSz="924222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431" indent="-226725" defTabSz="924222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0882" indent="-226725" defTabSz="924222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4333" indent="-226725" defTabSz="924222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A0B6BB-7217-4CEC-8FBC-0C6D8BDD0A22}" type="slidenum">
              <a:rPr lang="en-US" altLang="en-US" sz="1000" u="none"/>
              <a:pPr/>
              <a:t>44</a:t>
            </a:fld>
            <a:endParaRPr lang="en-US" altLang="en-US" sz="1000" u="none"/>
          </a:p>
        </p:txBody>
      </p:sp>
      <p:sp>
        <p:nvSpPr>
          <p:cNvPr id="135171" name="Rectangle 5"/>
          <p:cNvSpPr txBox="1">
            <a:spLocks noGrp="1" noChangeArrowheads="1"/>
          </p:cNvSpPr>
          <p:nvPr/>
        </p:nvSpPr>
        <p:spPr bwMode="auto">
          <a:xfrm>
            <a:off x="3904627" y="8716361"/>
            <a:ext cx="2984688" cy="45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98" tIns="0" rIns="19298" bIns="0" anchor="b"/>
          <a:lstStyle>
            <a:lvl1pPr defTabSz="931863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377C85-C038-4D49-8A55-6181244B8519}" type="slidenum">
              <a:rPr lang="en-US" altLang="en-US" sz="1000" i="1" u="none"/>
              <a:pPr algn="r"/>
              <a:t>44</a:t>
            </a:fld>
            <a:endParaRPr lang="en-US" altLang="en-US" sz="1000" i="1" u="none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1672AD-491E-4EEF-A872-1EA3FB95C134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3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EF692-711B-4DA8-9A2D-39EFE3335DF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04" y="4358843"/>
            <a:ext cx="6111987" cy="4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2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F715E-E67D-4D52-A428-F49E33EA5B3A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9AD57-E819-4F4D-BD91-8250A6B419B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788" indent="-279149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659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3237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9878" indent="-223320" defTabSz="92274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651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315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796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435" indent="-223320" defTabSz="92274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523B8-DD7E-4EA9-847C-9EC2275E423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4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0800">
            <a:solidFill>
              <a:srgbClr val="012D9A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 flipV="1">
            <a:off x="685800" y="6019800"/>
            <a:ext cx="7772400" cy="0"/>
          </a:xfrm>
          <a:prstGeom prst="line">
            <a:avLst/>
          </a:prstGeom>
          <a:noFill/>
          <a:ln w="25400">
            <a:solidFill>
              <a:srgbClr val="012D9A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260600" y="2900363"/>
            <a:ext cx="6235700" cy="752475"/>
          </a:xfrm>
        </p:spPr>
        <p:txBody>
          <a:bodyPr lIns="82550" tIns="41275" rIns="82550" bIns="41275" anchor="ctr"/>
          <a:lstStyle>
            <a:lvl1pPr>
              <a:defRPr sz="4400"/>
            </a:lvl1pPr>
          </a:lstStyle>
          <a:p>
            <a:endParaRPr lang="en-US" dirty="0"/>
          </a:p>
        </p:txBody>
      </p:sp>
      <p:sp>
        <p:nvSpPr>
          <p:cNvPr id="3123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4435475"/>
            <a:ext cx="5721350" cy="509588"/>
          </a:xfrm>
        </p:spPr>
        <p:txBody>
          <a:bodyPr lIns="82550" tIns="41275" rIns="82550" bIns="41275" anchor="ctr">
            <a:spAutoFit/>
          </a:bodyPr>
          <a:lstStyle>
            <a:lvl1pPr marL="287338" indent="-287338">
              <a:defRPr>
                <a:solidFill>
                  <a:srgbClr val="012D9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531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150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1379"/>
            <a:ext cx="7924800" cy="54927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19200"/>
            <a:ext cx="8001000" cy="47244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After this course, students will be able to: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8483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821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52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 this course, we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89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57400"/>
            <a:ext cx="8001000" cy="3763963"/>
          </a:xfrm>
        </p:spPr>
        <p:txBody>
          <a:bodyPr/>
          <a:lstStyle>
            <a:lvl1pPr marL="0" indent="0">
              <a:buFontTx/>
              <a:buNone/>
              <a:defRPr sz="6000"/>
            </a:lvl1pPr>
          </a:lstStyle>
          <a:p>
            <a:pPr lvl="0"/>
            <a:r>
              <a:rPr lang="en-US" dirty="0"/>
              <a:t>    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228321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113046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400800" y="609600"/>
            <a:ext cx="2133600" cy="381000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744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295400"/>
            <a:ext cx="3924300" cy="4525963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39243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472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038" tIns="0" rIns="46038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 of Slide in Caps &amp; Lower Case</a:t>
            </a: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0800">
            <a:solidFill>
              <a:srgbClr val="012D9A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 userDrawn="1"/>
        </p:nvSpPr>
        <p:spPr bwMode="auto">
          <a:xfrm flipV="1">
            <a:off x="685800" y="6019800"/>
            <a:ext cx="7772400" cy="0"/>
          </a:xfrm>
          <a:prstGeom prst="line">
            <a:avLst/>
          </a:prstGeom>
          <a:noFill/>
          <a:ln w="25400">
            <a:solidFill>
              <a:srgbClr val="012D9A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7" r:id="rId2"/>
    <p:sldLayoutId id="2147483968" r:id="rId3"/>
    <p:sldLayoutId id="2147483970" r:id="rId4"/>
    <p:sldLayoutId id="2147483976" r:id="rId5"/>
    <p:sldLayoutId id="2147483977" r:id="rId6"/>
    <p:sldLayoutId id="2147483978" r:id="rId7"/>
    <p:sldLayoutId id="2147483979" r:id="rId8"/>
    <p:sldLayoutId id="2147483981" r:id="rId9"/>
    <p:sldLayoutId id="2147483983" r:id="rId10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910046"/>
        </a:buClr>
        <a:buSzPct val="84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+mn-lt"/>
        </a:defRPr>
      </a:lvl2pPr>
      <a:lvl3pPr marL="1084263" indent="-169863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»"/>
        <a:defRPr sz="2000">
          <a:solidFill>
            <a:schemeClr val="tx1"/>
          </a:solidFill>
          <a:latin typeface="+mn-lt"/>
        </a:defRPr>
      </a:lvl3pPr>
      <a:lvl4pPr marL="1423988" indent="-169863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•"/>
        <a:defRPr sz="2000">
          <a:solidFill>
            <a:schemeClr val="tx1"/>
          </a:solidFill>
          <a:latin typeface="+mn-lt"/>
        </a:defRPr>
      </a:lvl4pPr>
      <a:lvl5pPr marL="1776413" indent="-23495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LII-z2WJ4D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ScvkveNQqM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8857"/>
            <a:ext cx="6096000" cy="1376018"/>
          </a:xfrm>
        </p:spPr>
        <p:txBody>
          <a:bodyPr/>
          <a:lstStyle/>
          <a:p>
            <a:r>
              <a:rPr lang="en-US" altLang="en-US" sz="4000" dirty="0"/>
              <a:t>Respiratory </a:t>
            </a:r>
            <a:r>
              <a:rPr lang="en-US" altLang="en-US" dirty="0"/>
              <a:t>Protection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89834"/>
            <a:ext cx="5334000" cy="945131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 smtClean="0"/>
              <a:t>User Training – Pest Control</a:t>
            </a:r>
            <a:endParaRPr lang="en-US" altLang="en-US" b="1" i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33600" y="4679924"/>
            <a:ext cx="4343400" cy="3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50" tIns="41275" rIns="82550" bIns="41275" anchor="ctr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600" b="1" u="none" dirty="0">
                <a:solidFill>
                  <a:srgbClr val="012D9A"/>
                </a:solidFill>
              </a:rPr>
              <a:t>Presented by</a:t>
            </a:r>
            <a:r>
              <a:rPr lang="en-US" altLang="en-US" sz="1600" u="none" dirty="0">
                <a:solidFill>
                  <a:srgbClr val="777777"/>
                </a:solidFill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4648200"/>
          </a:xfrm>
        </p:spPr>
        <p:txBody>
          <a:bodyPr/>
          <a:lstStyle/>
          <a:p>
            <a:r>
              <a:rPr lang="en-US" altLang="en-US" b="1" dirty="0"/>
              <a:t>Oxygen-deficient atmosphere</a:t>
            </a:r>
          </a:p>
          <a:p>
            <a:endParaRPr lang="en-US" altLang="en-US" sz="800" b="1" dirty="0"/>
          </a:p>
          <a:p>
            <a:pPr lvl="1"/>
            <a:r>
              <a:rPr lang="en-US" altLang="en-US" dirty="0"/>
              <a:t>Does not contain enough oxygen to sustain breathing. (&lt;19.5 percent by volume at sea level).</a:t>
            </a:r>
          </a:p>
          <a:p>
            <a:pPr lvl="1"/>
            <a:endParaRPr lang="en-US" altLang="en-US" sz="800" dirty="0"/>
          </a:p>
          <a:p>
            <a:pPr lvl="2"/>
            <a:r>
              <a:rPr lang="en-US" altLang="en-US" dirty="0"/>
              <a:t>Examples: </a:t>
            </a:r>
          </a:p>
          <a:p>
            <a:pPr lvl="3"/>
            <a:r>
              <a:rPr lang="en-US" altLang="en-US" dirty="0"/>
              <a:t>Confined spaces</a:t>
            </a:r>
          </a:p>
          <a:p>
            <a:pPr lvl="3"/>
            <a:r>
              <a:rPr lang="en-US" altLang="en-US" dirty="0"/>
              <a:t>Silos</a:t>
            </a:r>
          </a:p>
          <a:p>
            <a:pPr lvl="3"/>
            <a:r>
              <a:rPr lang="en-US" altLang="en-US" dirty="0"/>
              <a:t>Boilers</a:t>
            </a:r>
          </a:p>
          <a:p>
            <a:pPr lvl="3"/>
            <a:r>
              <a:rPr lang="en-US" altLang="en-US" dirty="0"/>
              <a:t>Tanks</a:t>
            </a:r>
          </a:p>
          <a:p>
            <a:pPr lvl="3"/>
            <a:r>
              <a:rPr lang="en-US" altLang="en-US" dirty="0"/>
              <a:t>Sewers</a:t>
            </a:r>
          </a:p>
          <a:p>
            <a:pPr lvl="3"/>
            <a:endParaRPr lang="en-US" altLang="en-US" dirty="0"/>
          </a:p>
          <a:p>
            <a:r>
              <a:rPr lang="en-US" altLang="en-US" b="1" dirty="0"/>
              <a:t>Immediately dangerous to life or health (IDLH) or unknown atmosphere.</a:t>
            </a:r>
            <a:endParaRPr lang="en-US" altLang="en-US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296863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u="none">
              <a:latin typeface="Tahoma" panose="020B060403050404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8343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500" b="1" u="none">
                <a:solidFill>
                  <a:srgbClr val="012D9A"/>
                </a:solidFill>
              </a:rPr>
              <a:t>Hazards Requiring Respirator Use</a:t>
            </a:r>
          </a:p>
        </p:txBody>
      </p:sp>
    </p:spTree>
    <p:extLst>
      <p:ext uri="{BB962C8B-B14F-4D97-AF65-F5344CB8AC3E}">
        <p14:creationId xmlns:p14="http://schemas.microsoft.com/office/powerpoint/2010/main" val="280567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5715000" cy="4648200"/>
          </a:xfrm>
        </p:spPr>
        <p:txBody>
          <a:bodyPr/>
          <a:lstStyle/>
          <a:p>
            <a:r>
              <a:rPr lang="en-US" altLang="en-US" b="1" dirty="0"/>
              <a:t>Chemical hazards</a:t>
            </a:r>
          </a:p>
          <a:p>
            <a:endParaRPr lang="en-US" altLang="en-US" sz="800" b="1" dirty="0"/>
          </a:p>
          <a:p>
            <a:pPr lvl="1"/>
            <a:r>
              <a:rPr lang="en-US" altLang="en-US" dirty="0"/>
              <a:t>Overexposure to workplace contaminants such as: dust, spray, fumes, vapors, smoke, harmful gases.</a:t>
            </a:r>
            <a:endParaRPr lang="en-US" altLang="en-US" sz="800" dirty="0"/>
          </a:p>
          <a:p>
            <a:pPr lvl="1"/>
            <a:endParaRPr lang="en-US" altLang="en-US" sz="2000" dirty="0"/>
          </a:p>
          <a:p>
            <a:r>
              <a:rPr lang="en-US" altLang="en-US" b="1" dirty="0"/>
              <a:t>Biological hazards</a:t>
            </a:r>
          </a:p>
          <a:p>
            <a:endParaRPr lang="en-US" altLang="en-US" sz="800" b="1" dirty="0"/>
          </a:p>
          <a:p>
            <a:pPr lvl="1"/>
            <a:r>
              <a:rPr lang="en-US" altLang="en-US" dirty="0"/>
              <a:t>Exposure to organisms such as bacteria, viruses, fungi and other living organisms. (These organisms do not have exposure limits.)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296863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u="none">
              <a:latin typeface="Tahoma" panose="020B0604030504040204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8343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500" b="1" u="none">
                <a:solidFill>
                  <a:srgbClr val="012D9A"/>
                </a:solidFill>
              </a:rPr>
              <a:t>Hazards Requiring Respirator Use</a:t>
            </a:r>
          </a:p>
        </p:txBody>
      </p:sp>
      <p:grpSp>
        <p:nvGrpSpPr>
          <p:cNvPr id="35846" name="Group 9"/>
          <p:cNvGrpSpPr>
            <a:grpSpLocks/>
          </p:cNvGrpSpPr>
          <p:nvPr/>
        </p:nvGrpSpPr>
        <p:grpSpPr bwMode="auto">
          <a:xfrm>
            <a:off x="6324600" y="1523999"/>
            <a:ext cx="2062162" cy="2209799"/>
            <a:chOff x="5253038" y="2655888"/>
            <a:chExt cx="995362" cy="1033462"/>
          </a:xfrm>
        </p:grpSpPr>
        <p:pic>
          <p:nvPicPr>
            <p:cNvPr id="35850" name="Picture 6" descr="C:\Users\cthunter1.EADS\Documents\000 PROJECTS\PPT REVIEW\2015\02 Gen Ind\17 RESPIRATORY\Respiratory Protection Pics 0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213" r="13348"/>
            <a:stretch>
              <a:fillRect/>
            </a:stretch>
          </p:blipFill>
          <p:spPr bwMode="auto">
            <a:xfrm>
              <a:off x="5253038" y="2655888"/>
              <a:ext cx="995362" cy="100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257800" y="3505200"/>
              <a:ext cx="9906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  <p:grpSp>
        <p:nvGrpSpPr>
          <p:cNvPr id="35847" name="Group 10"/>
          <p:cNvGrpSpPr>
            <a:grpSpLocks/>
          </p:cNvGrpSpPr>
          <p:nvPr/>
        </p:nvGrpSpPr>
        <p:grpSpPr bwMode="auto">
          <a:xfrm>
            <a:off x="6342144" y="3885803"/>
            <a:ext cx="2052296" cy="1981597"/>
            <a:chOff x="5784850" y="4876800"/>
            <a:chExt cx="1035050" cy="1098550"/>
          </a:xfrm>
        </p:grpSpPr>
        <p:pic>
          <p:nvPicPr>
            <p:cNvPr id="35848" name="Picture 7" descr="C:\Users\cthunter1.EADS\Documents\000 PROJECTS\PPT REVIEW\2015\02 Gen Ind\17 RESPIRATORY\Respiratory Protection Pics 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1" t="5914" r="15297" b="5534"/>
            <a:stretch>
              <a:fillRect/>
            </a:stretch>
          </p:blipFill>
          <p:spPr bwMode="auto">
            <a:xfrm>
              <a:off x="5784850" y="4876800"/>
              <a:ext cx="10350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867400" y="5791200"/>
              <a:ext cx="936625" cy="184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solidFill>
                    <a:schemeClr val="bg1"/>
                  </a:solidFill>
                  <a:latin typeface="+mn-lt"/>
                </a:rPr>
                <a:t>NCDOL Photo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16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Hierarchy of Controls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39000" y="6096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1910.134(d)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A4B76A-35AB-4A6D-BBE3-050A283B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89037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084263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423988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776413" indent="-2349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b="1" u="none" kern="0" dirty="0"/>
              <a:t>Engineering controls</a:t>
            </a:r>
          </a:p>
          <a:p>
            <a:pPr lvl="1">
              <a:spcBef>
                <a:spcPts val="600"/>
              </a:spcBef>
            </a:pPr>
            <a:r>
              <a:rPr lang="en-US" altLang="en-US" u="none" kern="0" dirty="0"/>
              <a:t>Example: </a:t>
            </a:r>
          </a:p>
          <a:p>
            <a:pPr lvl="2"/>
            <a:r>
              <a:rPr lang="en-US" altLang="en-US" u="none" kern="0" dirty="0"/>
              <a:t>Ventilation</a:t>
            </a:r>
          </a:p>
          <a:p>
            <a:endParaRPr lang="en-US" altLang="en-US" sz="800" b="1" u="none" kern="0" dirty="0"/>
          </a:p>
          <a:p>
            <a:endParaRPr lang="en-US" altLang="en-US" sz="800" b="1" u="none" kern="0" dirty="0"/>
          </a:p>
          <a:p>
            <a:r>
              <a:rPr lang="en-US" altLang="en-US" b="1" u="none" kern="0" dirty="0"/>
              <a:t>Administrative/work practice controls</a:t>
            </a:r>
          </a:p>
          <a:p>
            <a:pPr lvl="1">
              <a:spcBef>
                <a:spcPts val="600"/>
              </a:spcBef>
            </a:pPr>
            <a:r>
              <a:rPr lang="en-US" altLang="en-US" u="none" kern="0" dirty="0"/>
              <a:t>Examples: </a:t>
            </a:r>
          </a:p>
          <a:p>
            <a:pPr lvl="2"/>
            <a:r>
              <a:rPr lang="en-US" altLang="en-US" u="none" kern="0" dirty="0"/>
              <a:t>Rotating employees to reduce exposure time.</a:t>
            </a:r>
          </a:p>
          <a:p>
            <a:pPr lvl="2"/>
            <a:r>
              <a:rPr lang="en-US" altLang="en-US" u="none" kern="0" dirty="0"/>
              <a:t>Limiting the time someone can work in an area.</a:t>
            </a:r>
          </a:p>
          <a:p>
            <a:pPr lvl="2"/>
            <a:r>
              <a:rPr lang="en-US" altLang="en-US" u="none" kern="0" dirty="0"/>
              <a:t>Changing the way the work process is conducted.</a:t>
            </a:r>
          </a:p>
          <a:p>
            <a:endParaRPr lang="en-US" altLang="en-US" sz="800" b="1" u="none" kern="0" dirty="0"/>
          </a:p>
          <a:p>
            <a:endParaRPr lang="en-US" altLang="en-US" sz="800" b="1" u="none" kern="0" dirty="0"/>
          </a:p>
          <a:p>
            <a:r>
              <a:rPr lang="en-US" altLang="en-US" b="1" u="none" kern="0" dirty="0"/>
              <a:t>Personal protective equipment (PPE)</a:t>
            </a:r>
          </a:p>
          <a:p>
            <a:pPr lvl="1">
              <a:spcBef>
                <a:spcPts val="600"/>
              </a:spcBef>
            </a:pPr>
            <a:r>
              <a:rPr lang="en-US" altLang="en-US" u="none" kern="0" dirty="0"/>
              <a:t>Used when unable to eliminate or reduce the hazard sufficiently.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Respirator?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876800"/>
          </a:xfrm>
        </p:spPr>
        <p:txBody>
          <a:bodyPr/>
          <a:lstStyle/>
          <a:p>
            <a:r>
              <a:rPr lang="en-US" altLang="en-US" dirty="0"/>
              <a:t>A device that protects workers by purifying air or by providing an air supply (O2 deficiency or IDLH conditions).</a:t>
            </a:r>
          </a:p>
          <a:p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Two main types of respirator:</a:t>
            </a:r>
          </a:p>
          <a:p>
            <a:endParaRPr lang="en-US" altLang="en-US" sz="1000" dirty="0"/>
          </a:p>
          <a:p>
            <a:pPr lvl="1"/>
            <a:r>
              <a:rPr lang="en-US" altLang="en-US" b="1" dirty="0"/>
              <a:t>Air-purifying respirators </a:t>
            </a:r>
            <a:r>
              <a:rPr lang="en-US" altLang="en-US" dirty="0"/>
              <a:t>remove contaminants from breathing air through a filter, cartridge or canister.</a:t>
            </a:r>
          </a:p>
          <a:p>
            <a:pPr lvl="1"/>
            <a:endParaRPr lang="en-US" altLang="en-US" sz="1200" dirty="0"/>
          </a:p>
          <a:p>
            <a:pPr lvl="1"/>
            <a:endParaRPr lang="en-US" altLang="en-US" sz="1000" dirty="0"/>
          </a:p>
          <a:p>
            <a:pPr lvl="1"/>
            <a:r>
              <a:rPr lang="en-US" altLang="en-US" b="1" dirty="0"/>
              <a:t>Supplied-air respirators </a:t>
            </a:r>
            <a:r>
              <a:rPr lang="en-US" altLang="en-US" dirty="0"/>
              <a:t>provide clean air from an uncontaminated source such as bottle or compressor.</a:t>
            </a:r>
          </a:p>
          <a:p>
            <a:pPr lvl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57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600" b="1"/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3200" b="1"/>
              <a:t> </a:t>
            </a:r>
            <a:endParaRPr lang="en-US" altLang="en-US" sz="2800" b="1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219200"/>
            <a:ext cx="5334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Select the appropriate respirator based on the hazard, workplace and user factors.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Select only NIOSH-certified respirators.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Provide sufficient number of respirator models and sizes to correctly fit user.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1910.134(d)(1)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1E88E330-AC9F-436A-AD2C-BA635458057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342830"/>
            <a:ext cx="1959420" cy="2253421"/>
            <a:chOff x="5253038" y="2655888"/>
            <a:chExt cx="995362" cy="1033462"/>
          </a:xfrm>
        </p:grpSpPr>
        <p:pic>
          <p:nvPicPr>
            <p:cNvPr id="8" name="Picture 6" descr="C:\Users\cthunter1.EADS\Documents\000 PROJECTS\PPT REVIEW\2015\02 Gen Ind\17 RESPIRATORY\Respiratory Protection Pics 001.JPG">
              <a:extLst>
                <a:ext uri="{FF2B5EF4-FFF2-40B4-BE49-F238E27FC236}">
                  <a16:creationId xmlns:a16="http://schemas.microsoft.com/office/drawing/2014/main" id="{5C95BDF0-52FC-40A7-A5C8-9819337ED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213" r="13348"/>
            <a:stretch>
              <a:fillRect/>
            </a:stretch>
          </p:blipFill>
          <p:spPr bwMode="auto">
            <a:xfrm>
              <a:off x="5253038" y="2655888"/>
              <a:ext cx="995362" cy="100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B018E0-860E-42A3-BE17-B99D4FCCA031}"/>
                </a:ext>
              </a:extLst>
            </p:cNvPr>
            <p:cNvSpPr txBox="1"/>
            <p:nvPr/>
          </p:nvSpPr>
          <p:spPr>
            <a:xfrm>
              <a:off x="5257800" y="3505200"/>
              <a:ext cx="9906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8126A3C-178F-4B68-AC8C-6AFDA08C82B8}"/>
              </a:ext>
            </a:extLst>
          </p:cNvPr>
          <p:cNvGrpSpPr>
            <a:grpSpLocks/>
          </p:cNvGrpSpPr>
          <p:nvPr/>
        </p:nvGrpSpPr>
        <p:grpSpPr bwMode="auto">
          <a:xfrm>
            <a:off x="6015961" y="3912164"/>
            <a:ext cx="2119498" cy="1909199"/>
            <a:chOff x="5784850" y="4876800"/>
            <a:chExt cx="1035050" cy="1098550"/>
          </a:xfrm>
        </p:grpSpPr>
        <p:pic>
          <p:nvPicPr>
            <p:cNvPr id="11" name="Picture 7" descr="C:\Users\cthunter1.EADS\Documents\000 PROJECTS\PPT REVIEW\2015\02 Gen Ind\17 RESPIRATORY\Respiratory Protection Pics 002.JPG">
              <a:extLst>
                <a:ext uri="{FF2B5EF4-FFF2-40B4-BE49-F238E27FC236}">
                  <a16:creationId xmlns:a16="http://schemas.microsoft.com/office/drawing/2014/main" id="{EB0BA8EC-5910-4F05-B3E1-6EB409D78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1" t="5914" r="15297" b="5534"/>
            <a:stretch>
              <a:fillRect/>
            </a:stretch>
          </p:blipFill>
          <p:spPr bwMode="auto">
            <a:xfrm>
              <a:off x="5784850" y="4876800"/>
              <a:ext cx="10350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08A97B-1FCC-4DA1-93F3-3D54136BE252}"/>
                </a:ext>
              </a:extLst>
            </p:cNvPr>
            <p:cNvSpPr/>
            <p:nvPr/>
          </p:nvSpPr>
          <p:spPr>
            <a:xfrm>
              <a:off x="5867400" y="5791200"/>
              <a:ext cx="936625" cy="184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solidFill>
                    <a:schemeClr val="bg1"/>
                  </a:solidFill>
                  <a:latin typeface="+mn-lt"/>
                </a:rPr>
                <a:t>NCDOL Photo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5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070"/>
            <a:ext cx="7924800" cy="553998"/>
          </a:xfrm>
        </p:spPr>
        <p:txBody>
          <a:bodyPr/>
          <a:lstStyle/>
          <a:p>
            <a:r>
              <a:rPr lang="en-US" dirty="0" smtClean="0"/>
              <a:t>The SDS:  information in Section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10605"/>
            <a:ext cx="7315200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010400" cy="554038"/>
          </a:xfrm>
        </p:spPr>
        <p:txBody>
          <a:bodyPr/>
          <a:lstStyle/>
          <a:p>
            <a:r>
              <a:rPr lang="en-US" altLang="en-US"/>
              <a:t>Air-Purifying Respirators (APR)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7467600" y="609600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</a:t>
            </a:r>
          </a:p>
        </p:txBody>
      </p:sp>
      <p:sp>
        <p:nvSpPr>
          <p:cNvPr id="48133" name="Text Box 28"/>
          <p:cNvSpPr txBox="1">
            <a:spLocks noChangeArrowheads="1"/>
          </p:cNvSpPr>
          <p:nvPr/>
        </p:nvSpPr>
        <p:spPr bwMode="auto">
          <a:xfrm>
            <a:off x="868907" y="4190762"/>
            <a:ext cx="1761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u="none" dirty="0"/>
              <a:t>Filtering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u="none" dirty="0"/>
              <a:t> Facepiece</a:t>
            </a:r>
          </a:p>
        </p:txBody>
      </p:sp>
      <p:sp>
        <p:nvSpPr>
          <p:cNvPr id="48134" name="Text Box 31"/>
          <p:cNvSpPr txBox="1">
            <a:spLocks noChangeArrowheads="1"/>
          </p:cNvSpPr>
          <p:nvPr/>
        </p:nvSpPr>
        <p:spPr bwMode="auto">
          <a:xfrm>
            <a:off x="5867400" y="4190762"/>
            <a:ext cx="23224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none" dirty="0"/>
              <a:t>Full Facepiece Respirator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u="none" dirty="0"/>
              <a:t>(with Organic Vapor Cartridges)</a:t>
            </a:r>
          </a:p>
        </p:txBody>
      </p:sp>
      <p:sp>
        <p:nvSpPr>
          <p:cNvPr id="48136" name="Text Box 31"/>
          <p:cNvSpPr txBox="1">
            <a:spLocks noChangeArrowheads="1"/>
          </p:cNvSpPr>
          <p:nvPr/>
        </p:nvSpPr>
        <p:spPr bwMode="auto">
          <a:xfrm>
            <a:off x="3213742" y="4190762"/>
            <a:ext cx="2196459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none" dirty="0"/>
              <a:t>Half Mask Respirator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none" dirty="0"/>
              <a:t>(with Combination Cartridges)</a:t>
            </a:r>
          </a:p>
        </p:txBody>
      </p:sp>
      <p:grpSp>
        <p:nvGrpSpPr>
          <p:cNvPr id="48137" name="Group 19"/>
          <p:cNvGrpSpPr>
            <a:grpSpLocks/>
          </p:cNvGrpSpPr>
          <p:nvPr/>
        </p:nvGrpSpPr>
        <p:grpSpPr bwMode="auto">
          <a:xfrm>
            <a:off x="5715000" y="1361067"/>
            <a:ext cx="3159431" cy="2728009"/>
            <a:chOff x="2362201" y="2971800"/>
            <a:chExt cx="2285999" cy="1662113"/>
          </a:xfrm>
        </p:grpSpPr>
        <p:pic>
          <p:nvPicPr>
            <p:cNvPr id="48150" name="Picture 16" descr="E:\Resp Pics\2015-02-25 Respiratory Protection Pics\Respiratory Protection Pics 00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98"/>
            <a:stretch/>
          </p:blipFill>
          <p:spPr bwMode="auto">
            <a:xfrm>
              <a:off x="2362201" y="2971800"/>
              <a:ext cx="1943100" cy="16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657600" y="2971800"/>
              <a:ext cx="9906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solidFill>
                    <a:schemeClr val="bg1"/>
                  </a:solidFill>
                  <a:latin typeface="+mn-lt"/>
                </a:rPr>
                <a:t>NCDOL Photo Library</a:t>
              </a:r>
            </a:p>
          </p:txBody>
        </p:sp>
      </p:grpSp>
      <p:grpSp>
        <p:nvGrpSpPr>
          <p:cNvPr id="48138" name="Group 18"/>
          <p:cNvGrpSpPr>
            <a:grpSpLocks/>
          </p:cNvGrpSpPr>
          <p:nvPr/>
        </p:nvGrpSpPr>
        <p:grpSpPr bwMode="auto">
          <a:xfrm>
            <a:off x="689737" y="1361068"/>
            <a:ext cx="2408359" cy="2728010"/>
            <a:chOff x="533400" y="1219200"/>
            <a:chExt cx="1828800" cy="1676400"/>
          </a:xfrm>
        </p:grpSpPr>
        <p:pic>
          <p:nvPicPr>
            <p:cNvPr id="48148" name="Picture 13" descr="E:\Resp Pics\2015-02-25 Respiratory Protection Pics\Respiratory Protection Pics 01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1752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1219200"/>
              <a:ext cx="9906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solidFill>
                    <a:schemeClr val="bg1"/>
                  </a:solidFill>
                  <a:latin typeface="+mn-lt"/>
                </a:rPr>
                <a:t>NCDOL Photo Library</a:t>
              </a:r>
            </a:p>
          </p:txBody>
        </p:sp>
      </p:grpSp>
      <p:grpSp>
        <p:nvGrpSpPr>
          <p:cNvPr id="48139" name="Group 20"/>
          <p:cNvGrpSpPr>
            <a:grpSpLocks/>
          </p:cNvGrpSpPr>
          <p:nvPr/>
        </p:nvGrpSpPr>
        <p:grpSpPr bwMode="auto">
          <a:xfrm>
            <a:off x="3267209" y="1419467"/>
            <a:ext cx="2142991" cy="2728009"/>
            <a:chOff x="4800600" y="1143000"/>
            <a:chExt cx="1981200" cy="1874838"/>
          </a:xfrm>
        </p:grpSpPr>
        <p:pic>
          <p:nvPicPr>
            <p:cNvPr id="48146" name="Picture 17" descr="E:\Resp Pics\2015-02-25 Respiratory Protection Pics\Respiratory Protection Pics 0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0" r="11624"/>
            <a:stretch>
              <a:fillRect/>
            </a:stretch>
          </p:blipFill>
          <p:spPr bwMode="auto">
            <a:xfrm>
              <a:off x="4800600" y="1143000"/>
              <a:ext cx="1905000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1200" y="2819400"/>
              <a:ext cx="9906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84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523875"/>
          </a:xfrm>
        </p:spPr>
        <p:txBody>
          <a:bodyPr/>
          <a:lstStyle/>
          <a:p>
            <a:r>
              <a:rPr lang="en-US" altLang="en-US" sz="3400"/>
              <a:t>Filtering Facepiece (Dust Mask)</a:t>
            </a:r>
          </a:p>
        </p:txBody>
      </p:sp>
      <p:sp>
        <p:nvSpPr>
          <p:cNvPr id="50180" name="Content Placeholder 3"/>
          <p:cNvSpPr>
            <a:spLocks noGrp="1"/>
          </p:cNvSpPr>
          <p:nvPr>
            <p:ph sz="quarter" idx="10"/>
          </p:nvPr>
        </p:nvSpPr>
        <p:spPr>
          <a:xfrm>
            <a:off x="7467600" y="609600"/>
            <a:ext cx="2133600" cy="381000"/>
          </a:xfrm>
        </p:spPr>
        <p:txBody>
          <a:bodyPr/>
          <a:lstStyle/>
          <a:p>
            <a:r>
              <a:rPr lang="en-US" altLang="en-US"/>
              <a:t>1910.134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261936" y="1524000"/>
            <a:ext cx="2411328" cy="2124075"/>
            <a:chOff x="533400" y="1219200"/>
            <a:chExt cx="1828800" cy="1676400"/>
          </a:xfrm>
        </p:grpSpPr>
        <p:pic>
          <p:nvPicPr>
            <p:cNvPr id="6" name="Picture 13" descr="E:\Resp Pics\2015-02-25 Respiratory Protection Pics\Respiratory Protection Pics 0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1752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1600" y="1219200"/>
              <a:ext cx="9906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solidFill>
                    <a:schemeClr val="bg1"/>
                  </a:solidFill>
                  <a:latin typeface="+mn-lt"/>
                </a:rPr>
                <a:t>NCDOL Photo Library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CE25E8-2BAC-429B-9909-48E00818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96" y="1219200"/>
            <a:ext cx="6935704" cy="4724400"/>
          </a:xfrm>
        </p:spPr>
        <p:txBody>
          <a:bodyPr/>
          <a:lstStyle/>
          <a:p>
            <a:r>
              <a:rPr lang="en-US" altLang="en-US" sz="2400" dirty="0">
                <a:latin typeface="Arial Narrow" panose="020B0606020202030204" pitchFamily="34" charset="0"/>
              </a:rPr>
              <a:t>Negative pressure particulate respirator</a:t>
            </a:r>
          </a:p>
          <a:p>
            <a:pPr marL="0" indent="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with entire or majority of face piece</a:t>
            </a:r>
          </a:p>
          <a:p>
            <a:pPr marL="0" indent="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composed of a filtering medium..</a:t>
            </a: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Captures particles in the air, such as </a:t>
            </a:r>
          </a:p>
          <a:p>
            <a:pPr marL="0" indent="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dusts, aerosols, mists, and fumes.</a:t>
            </a: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Filters will be labeled with a letter N, R or P</a:t>
            </a:r>
          </a:p>
          <a:p>
            <a:pPr marL="0" indent="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and a number representing the efficiency: 95, 99 or 100.</a:t>
            </a: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Does not protect against gases or vapors.</a:t>
            </a: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endParaRPr lang="en-US" altLang="en-US" sz="10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Replace filters when the user finds it difficult to breathe.</a:t>
            </a:r>
          </a:p>
        </p:txBody>
      </p:sp>
    </p:spTree>
    <p:extLst>
      <p:ext uri="{BB962C8B-B14F-4D97-AF65-F5344CB8AC3E}">
        <p14:creationId xmlns:p14="http://schemas.microsoft.com/office/powerpoint/2010/main" val="123881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492443"/>
          </a:xfrm>
        </p:spPr>
        <p:txBody>
          <a:bodyPr/>
          <a:lstStyle/>
          <a:p>
            <a:r>
              <a:rPr lang="en-US" altLang="en-US" sz="3200" dirty="0">
                <a:latin typeface="Arial Narrow" panose="020B0606020202030204" pitchFamily="34" charset="0"/>
              </a:rPr>
              <a:t>Respirators with Combination Cartridges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158646"/>
            <a:ext cx="7086600" cy="4648200"/>
          </a:xfrm>
        </p:spPr>
        <p:txBody>
          <a:bodyPr/>
          <a:lstStyle/>
          <a:p>
            <a:r>
              <a:rPr lang="en-US" altLang="en-US" b="1" dirty="0">
                <a:latin typeface="Arial Narrow" panose="020B0606020202030204" pitchFamily="34" charset="0"/>
              </a:rPr>
              <a:t>Full Facepiece and Half Mask</a:t>
            </a:r>
          </a:p>
          <a:p>
            <a:endParaRPr lang="en-US" altLang="en-US" sz="200" b="1" dirty="0">
              <a:latin typeface="Arial Narrow" panose="020B0606020202030204" pitchFamily="34" charset="0"/>
            </a:endParaRPr>
          </a:p>
          <a:p>
            <a:endParaRPr lang="en-US" altLang="en-US" sz="500" b="1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in atmospheres that contain both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particulates and gases or vapors.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both particulate filters and gas/vapor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cartridges or canisters.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for use in oxygen-deficient atmospheres or atmospheres which have high concentrations of contaminants (such as IDLH).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Breathing may become difficult because of the additional effort required to draw air through the purifying medium.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Content Placeholder 3"/>
          <p:cNvSpPr>
            <a:spLocks noGrp="1"/>
          </p:cNvSpPr>
          <p:nvPr>
            <p:ph sz="quarter" idx="10"/>
          </p:nvPr>
        </p:nvSpPr>
        <p:spPr>
          <a:xfrm>
            <a:off x="7467600" y="609600"/>
            <a:ext cx="2133600" cy="381000"/>
          </a:xfrm>
        </p:spPr>
        <p:txBody>
          <a:bodyPr/>
          <a:lstStyle/>
          <a:p>
            <a:r>
              <a:rPr lang="en-US" altLang="en-US"/>
              <a:t>1910.134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68886" y="1371600"/>
            <a:ext cx="1676400" cy="1869757"/>
            <a:chOff x="4800600" y="1143000"/>
            <a:chExt cx="1981202" cy="1909652"/>
          </a:xfrm>
        </p:grpSpPr>
        <p:pic>
          <p:nvPicPr>
            <p:cNvPr id="6" name="Picture 17" descr="E:\Resp Pics\2015-02-25 Respiratory Protection Pics\Respiratory Protection Pics 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0" r="11624"/>
            <a:stretch>
              <a:fillRect/>
            </a:stretch>
          </p:blipFill>
          <p:spPr bwMode="auto">
            <a:xfrm>
              <a:off x="4800600" y="1143000"/>
              <a:ext cx="1905000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320490" y="2819400"/>
              <a:ext cx="1461312" cy="233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1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498157"/>
            <a:ext cx="7924800" cy="492443"/>
          </a:xfrm>
        </p:spPr>
        <p:txBody>
          <a:bodyPr/>
          <a:lstStyle/>
          <a:p>
            <a:r>
              <a:rPr lang="en-US" altLang="en-US" sz="3200" dirty="0">
                <a:latin typeface="Arial Narrow" panose="020B0606020202030204" pitchFamily="34" charset="0"/>
              </a:rPr>
              <a:t>Respirators with Organic Vapor Cartridges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55171" y="1143000"/>
            <a:ext cx="7661006" cy="4724400"/>
          </a:xfrm>
        </p:spPr>
        <p:txBody>
          <a:bodyPr/>
          <a:lstStyle/>
          <a:p>
            <a:endParaRPr lang="en-US" altLang="en-US" sz="500" b="1" dirty="0"/>
          </a:p>
          <a:p>
            <a:r>
              <a:rPr lang="en-US" altLang="en-US" b="1" dirty="0">
                <a:latin typeface="+mj-lt"/>
              </a:rPr>
              <a:t>Full </a:t>
            </a:r>
            <a:r>
              <a:rPr lang="en-US" altLang="en-US" b="1" dirty="0" err="1">
                <a:latin typeface="+mj-lt"/>
              </a:rPr>
              <a:t>Facepiece</a:t>
            </a:r>
            <a:r>
              <a:rPr lang="en-US" altLang="en-US" b="1" dirty="0">
                <a:latin typeface="+mj-lt"/>
              </a:rPr>
              <a:t> and Half Mask</a:t>
            </a:r>
          </a:p>
          <a:p>
            <a:endParaRPr lang="en-US" altLang="en-US" sz="800" b="1" dirty="0"/>
          </a:p>
          <a:p>
            <a:pPr lvl="1"/>
            <a:r>
              <a:rPr lang="en-US" altLang="en-US" sz="2000" dirty="0"/>
              <a:t>Does not protect against airborne particles.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Provides protection only as long as the filter’s absorbing capacity is not depleted.</a:t>
            </a:r>
            <a:br>
              <a:rPr lang="en-US" altLang="en-US" sz="2000" dirty="0"/>
            </a:br>
            <a:endParaRPr lang="en-US" altLang="en-US" sz="2000" dirty="0"/>
          </a:p>
          <a:p>
            <a:pPr lvl="1"/>
            <a:r>
              <a:rPr lang="en-US" altLang="en-US" sz="2000" dirty="0"/>
              <a:t>Uses chemical filters (called cartridges or canisters) to remove specific dangerous gases or vapors.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Service life of the filter depends upon </a:t>
            </a:r>
          </a:p>
          <a:p>
            <a:pPr marL="457200" lvl="1" indent="0">
              <a:buNone/>
            </a:pPr>
            <a:r>
              <a:rPr lang="en-US" altLang="en-US" sz="2000" dirty="0"/>
              <a:t>   many factors and can be estimated in </a:t>
            </a:r>
          </a:p>
          <a:p>
            <a:pPr marL="457200" lvl="1" indent="0">
              <a:buNone/>
            </a:pPr>
            <a:r>
              <a:rPr lang="en-US" altLang="en-US" sz="2000" dirty="0"/>
              <a:t>   various ways.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b="1" dirty="0"/>
          </a:p>
        </p:txBody>
      </p:sp>
      <p:sp>
        <p:nvSpPr>
          <p:cNvPr id="54276" name="Content Placeholder 3"/>
          <p:cNvSpPr>
            <a:spLocks noGrp="1"/>
          </p:cNvSpPr>
          <p:nvPr>
            <p:ph sz="quarter" idx="10"/>
          </p:nvPr>
        </p:nvSpPr>
        <p:spPr>
          <a:xfrm>
            <a:off x="7467600" y="609600"/>
            <a:ext cx="2133600" cy="381000"/>
          </a:xfrm>
        </p:spPr>
        <p:txBody>
          <a:bodyPr/>
          <a:lstStyle/>
          <a:p>
            <a:r>
              <a:rPr lang="en-US" altLang="en-US"/>
              <a:t>1910.134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421A92-9361-4F4C-9EAA-7C57F97F8782}"/>
              </a:ext>
            </a:extLst>
          </p:cNvPr>
          <p:cNvGrpSpPr/>
          <p:nvPr/>
        </p:nvGrpSpPr>
        <p:grpSpPr>
          <a:xfrm>
            <a:off x="6477000" y="2819400"/>
            <a:ext cx="2247900" cy="3037114"/>
            <a:chOff x="5739593" y="2567006"/>
            <a:chExt cx="2644191" cy="3822908"/>
          </a:xfrm>
        </p:grpSpPr>
        <p:pic>
          <p:nvPicPr>
            <p:cNvPr id="6" name="Picture 16" descr="E:\Resp Pics\2015-02-25 Respiratory Protection Pics\Respiratory Protection Pics 00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593" y="4180115"/>
              <a:ext cx="2352368" cy="220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 rot="16200000">
              <a:off x="7368498" y="3275708"/>
              <a:ext cx="1723988" cy="306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solidFill>
                    <a:schemeClr val="bg1"/>
                  </a:solidFill>
                  <a:latin typeface="+mn-lt"/>
                </a:rPr>
                <a:t>NCDOL Photo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83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57200"/>
            <a:ext cx="6996112" cy="549275"/>
          </a:xfrm>
        </p:spPr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467600" y="609600"/>
            <a:ext cx="1447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1CD45-2B0C-48BC-878C-EC9D0B82F50A}"/>
              </a:ext>
            </a:extLst>
          </p:cNvPr>
          <p:cNvSpPr txBox="1"/>
          <p:nvPr/>
        </p:nvSpPr>
        <p:spPr>
          <a:xfrm>
            <a:off x="533400" y="1222308"/>
            <a:ext cx="7932506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end of this course, students should be aware of 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Potential respiratory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hazards in your workplace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Respirator type/use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 limitations</a:t>
            </a:r>
          </a:p>
          <a:p>
            <a:pPr marR="0" lvl="1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Identifying medical signs and symptoms that limit use</a:t>
            </a: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R="0" lvl="1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lvl="0" indent="-342900">
              <a:lnSpc>
                <a:spcPct val="80000"/>
              </a:lnSpc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/>
            </a:pPr>
            <a:r>
              <a:rPr lang="en-US" altLang="en-US" sz="2600" u="none" kern="0" dirty="0" smtClean="0">
                <a:solidFill>
                  <a:srgbClr val="000000"/>
                </a:solidFill>
                <a:latin typeface="Arial"/>
              </a:rPr>
              <a:t>Hands on Practice:</a:t>
            </a:r>
            <a:endParaRPr lang="en-US" altLang="en-US" sz="2600" u="none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Putting</a:t>
            </a:r>
            <a:r>
              <a:rPr lang="en-US" altLang="en-US" sz="2200" u="none" kern="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on your respirator and properly adjusting it</a:t>
            </a: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Conducting your user seal check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How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we </a:t>
            </a:r>
            <a:r>
              <a:rPr lang="en-US" altLang="en-US" sz="2200" u="none" kern="0" dirty="0">
                <a:solidFill>
                  <a:srgbClr val="000000"/>
                </a:solidFill>
                <a:latin typeface="Arial"/>
              </a:rPr>
              <a:t>u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maintain, store 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 care </a:t>
            </a: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for our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respirators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034463" cy="523875"/>
          </a:xfrm>
        </p:spPr>
        <p:txBody>
          <a:bodyPr/>
          <a:lstStyle/>
          <a:p>
            <a:r>
              <a:rPr lang="en-US" altLang="en-US" sz="3400"/>
              <a:t>Cartridge/Canister Service Life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192306"/>
            <a:ext cx="7924800" cy="3940709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Conditions affecting service life: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Exertion level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Cartridge variability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Temperature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Humidity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Multiple contaminants</a:t>
            </a: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315200" y="609600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1910.134(j)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452" t="-258370" r="259358" b="302721"/>
          <a:stretch/>
        </p:blipFill>
        <p:spPr>
          <a:xfrm>
            <a:off x="1" y="784412"/>
            <a:ext cx="1066800" cy="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8475"/>
            <a:ext cx="7924800" cy="492125"/>
          </a:xfrm>
        </p:spPr>
        <p:txBody>
          <a:bodyPr/>
          <a:lstStyle/>
          <a:p>
            <a:r>
              <a:rPr lang="en-US" altLang="en-US" sz="3200"/>
              <a:t>Filters/Cartridges/Canister Labels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5134008" cy="4525963"/>
          </a:xfrm>
        </p:spPr>
        <p:txBody>
          <a:bodyPr/>
          <a:lstStyle/>
          <a:p>
            <a:r>
              <a:rPr lang="en-US" altLang="en-US" dirty="0"/>
              <a:t>Only NIOSH approved.</a:t>
            </a:r>
          </a:p>
          <a:p>
            <a:endParaRPr lang="en-US" altLang="en-US" dirty="0"/>
          </a:p>
          <a:p>
            <a:r>
              <a:rPr lang="en-US" altLang="en-US" dirty="0"/>
              <a:t>Labeled and color coded.</a:t>
            </a:r>
          </a:p>
          <a:p>
            <a:endParaRPr lang="en-US" altLang="en-US" dirty="0"/>
          </a:p>
          <a:p>
            <a:r>
              <a:rPr lang="en-US" altLang="en-US" dirty="0"/>
              <a:t>Label shall not be removed and remains legible.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15200" y="609600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1910.134(j)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59119" y="1338959"/>
            <a:ext cx="2912162" cy="2070991"/>
            <a:chOff x="6371789" y="1253561"/>
            <a:chExt cx="2315011" cy="1828800"/>
          </a:xfrm>
        </p:grpSpPr>
        <p:pic>
          <p:nvPicPr>
            <p:cNvPr id="6042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789" y="1253561"/>
              <a:ext cx="216261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7543800" y="2898211"/>
              <a:ext cx="11430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5"/>
          <a:stretch/>
        </p:blipFill>
        <p:spPr>
          <a:xfrm>
            <a:off x="5859119" y="3657600"/>
            <a:ext cx="2682839" cy="22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10489"/>
            <a:ext cx="5257800" cy="1683794"/>
          </a:xfrm>
        </p:spPr>
        <p:txBody>
          <a:bodyPr/>
          <a:lstStyle/>
          <a:p>
            <a:pPr algn="ctr"/>
            <a:r>
              <a:rPr lang="en-US" altLang="en-US" sz="4000" dirty="0" smtClean="0"/>
              <a:t>Part </a:t>
            </a:r>
            <a:r>
              <a:rPr lang="en-US" altLang="en-US" sz="4000" dirty="0"/>
              <a:t>4 </a:t>
            </a:r>
            <a:br>
              <a:rPr lang="en-US" altLang="en-US" sz="4000" dirty="0"/>
            </a:br>
            <a:r>
              <a:rPr lang="en-US" altLang="en-US" sz="3200" dirty="0"/>
              <a:t>Training and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Information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1752600"/>
            <a:ext cx="3481137" cy="31751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9639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10400" y="609600"/>
            <a:ext cx="1981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1910.134(k)(1)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07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084263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423988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1776413" indent="-2349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u="none" dirty="0">
                <a:latin typeface="Arial" panose="020B0604020202020204" pitchFamily="34" charset="0"/>
                <a:cs typeface="Arial" panose="020B0604020202020204" pitchFamily="34" charset="0"/>
              </a:rPr>
              <a:t>Why the respirator is necessary and how improper fit, usage, or maintenance can compromise the protective effect of the respirator.</a:t>
            </a:r>
          </a:p>
          <a:p>
            <a:endParaRPr lang="en-US" altLang="en-US" sz="1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u="none" dirty="0">
                <a:latin typeface="Arial" panose="020B0604020202020204" pitchFamily="34" charset="0"/>
                <a:cs typeface="Arial" panose="020B0604020202020204" pitchFamily="34" charset="0"/>
              </a:rPr>
              <a:t>Limitations and capabilities of the respirator.</a:t>
            </a:r>
          </a:p>
          <a:p>
            <a:endParaRPr lang="en-US" altLang="en-US" sz="1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u="none" dirty="0">
                <a:latin typeface="Arial" panose="020B0604020202020204" pitchFamily="34" charset="0"/>
                <a:cs typeface="Arial" panose="020B0604020202020204" pitchFamily="34" charset="0"/>
              </a:rPr>
              <a:t>How to effectively use the respirator in emergencies.</a:t>
            </a:r>
          </a:p>
          <a:p>
            <a:pPr marL="0" indent="0">
              <a:buNone/>
            </a:pPr>
            <a:endParaRPr lang="en-US" altLang="en-US" u="none" kern="0" dirty="0">
              <a:latin typeface="Arial Narrow" panose="020B0606020202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25555B-D9B3-4474-9346-CD347B311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549275"/>
          </a:xfrm>
        </p:spPr>
        <p:txBody>
          <a:bodyPr lIns="92075" tIns="46038" rIns="92075" bIns="46038" anchor="ctr"/>
          <a:lstStyle/>
          <a:p>
            <a:r>
              <a:rPr lang="en-US" altLang="en-US" dirty="0"/>
              <a:t>Training and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10400" y="609600"/>
            <a:ext cx="1981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1910.134(k)(1)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181100"/>
            <a:ext cx="722696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084263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423988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1776413" indent="-2349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u="none" dirty="0">
                <a:latin typeface="Arial Narrow" panose="020B0606020202030204" pitchFamily="34" charset="0"/>
              </a:rPr>
              <a:t>How to inspect, don, doff, use, perform seal checks.</a:t>
            </a:r>
          </a:p>
          <a:p>
            <a:endParaRPr lang="en-US" altLang="en-US" sz="1400" u="none" dirty="0">
              <a:latin typeface="Arial Narrow" panose="020B0606020202030204" pitchFamily="34" charset="0"/>
            </a:endParaRPr>
          </a:p>
          <a:p>
            <a:r>
              <a:rPr lang="en-US" altLang="en-US" u="none" dirty="0">
                <a:latin typeface="Arial Narrow" panose="020B0606020202030204" pitchFamily="34" charset="0"/>
              </a:rPr>
              <a:t>Maintenance and storage procedures.</a:t>
            </a:r>
          </a:p>
          <a:p>
            <a:endParaRPr lang="en-US" altLang="en-US" sz="1400" u="none" dirty="0">
              <a:latin typeface="Arial Narrow" panose="020B0606020202030204" pitchFamily="34" charset="0"/>
            </a:endParaRPr>
          </a:p>
          <a:p>
            <a:r>
              <a:rPr lang="en-US" altLang="en-US" u="none" dirty="0">
                <a:latin typeface="Arial Narrow" panose="020B0606020202030204" pitchFamily="34" charset="0"/>
              </a:rPr>
              <a:t>How to recognize medical signs and symptoms that may limit or prevent the effective use of respirator</a:t>
            </a:r>
            <a:r>
              <a:rPr lang="en-US" altLang="en-US" u="none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u="none" dirty="0" smtClean="0">
              <a:latin typeface="Arial Narrow" panose="020B0606020202030204" pitchFamily="34" charset="0"/>
            </a:endParaRPr>
          </a:p>
          <a:p>
            <a:r>
              <a:rPr lang="en-US" altLang="en-US" u="none" dirty="0"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altLang="en-US" u="none" dirty="0" smtClean="0">
                <a:latin typeface="Arial Narrow" panose="020B0606020202030204" pitchFamily="34" charset="0"/>
                <a:hlinkClick r:id="rId4"/>
              </a:rPr>
              <a:t>youtu.be/LII-z2WJ4Dc</a:t>
            </a:r>
            <a:endParaRPr lang="en-US" altLang="en-US" u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en-US" u="none" dirty="0">
              <a:latin typeface="Arial Narrow" panose="020B0606020202030204" pitchFamily="34" charset="0"/>
            </a:endParaRPr>
          </a:p>
          <a:p>
            <a:endParaRPr lang="en-US" altLang="en-US" u="none" kern="0" dirty="0">
              <a:latin typeface="Arial Narrow" panose="020B0606020202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1A30AB3-78E9-4A69-8FD9-F86DF967A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549275"/>
          </a:xfrm>
        </p:spPr>
        <p:txBody>
          <a:bodyPr lIns="92075" tIns="46038" rIns="92075" bIns="46038" anchor="ctr"/>
          <a:lstStyle/>
          <a:p>
            <a:r>
              <a:rPr lang="en-US" altLang="en-US" dirty="0"/>
              <a:t>Training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25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57200" y="1924062"/>
            <a:ext cx="5905500" cy="1129796"/>
          </a:xfrm>
        </p:spPr>
        <p:txBody>
          <a:bodyPr/>
          <a:lstStyle/>
          <a:p>
            <a:pPr algn="ctr"/>
            <a:r>
              <a:rPr lang="en-US" altLang="en-US" sz="3600" dirty="0"/>
              <a:t>Part 5 </a:t>
            </a:r>
            <a:br>
              <a:rPr lang="en-US" altLang="en-US" sz="3600" dirty="0"/>
            </a:br>
            <a:r>
              <a:rPr lang="en-US" altLang="en-US" sz="3200" dirty="0"/>
              <a:t>Fit Testing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39000" y="609600"/>
            <a:ext cx="1524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1910.134(f)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828800"/>
            <a:ext cx="3686163" cy="360043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9036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69987"/>
            <a:ext cx="7958328" cy="4926013"/>
          </a:xfrm>
        </p:spPr>
        <p:txBody>
          <a:bodyPr/>
          <a:lstStyle/>
          <a:p>
            <a:pPr>
              <a:defRPr/>
            </a:pPr>
            <a:endParaRPr lang="en-US" sz="500" dirty="0"/>
          </a:p>
          <a:p>
            <a:pPr>
              <a:defRPr/>
            </a:pPr>
            <a:r>
              <a:rPr lang="en-US" dirty="0"/>
              <a:t>Before initial use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dirty="0"/>
              <a:t>Annually, thereafter</a:t>
            </a:r>
          </a:p>
          <a:p>
            <a:pPr>
              <a:defRPr/>
            </a:pPr>
            <a:endParaRPr lang="en-US" sz="1300" dirty="0"/>
          </a:p>
          <a:p>
            <a:pPr>
              <a:defRPr/>
            </a:pPr>
            <a:r>
              <a:rPr lang="en-US" dirty="0"/>
              <a:t>When facial features change, such as with weight gain or loss, use of dentures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b="1" i="1" dirty="0"/>
              <a:t>    Note: </a:t>
            </a:r>
            <a:r>
              <a:rPr lang="en-US" sz="2000" i="1" dirty="0"/>
              <a:t>Employees wearing tight-fitting face-pieces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i="1" dirty="0"/>
              <a:t>    must not be fit tested if they have facial hair </a:t>
            </a:r>
            <a:r>
              <a:rPr lang="en-US" sz="2000" b="1" i="1" dirty="0"/>
              <a:t>*</a:t>
            </a:r>
            <a:endParaRPr lang="en-US" sz="2000" i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buFont typeface="Symbol" pitchFamily="18" charset="2"/>
              <a:buNone/>
              <a:defRPr/>
            </a:pPr>
            <a:endParaRPr lang="en-US" sz="1200" dirty="0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00050"/>
            <a:ext cx="6781800" cy="647700"/>
          </a:xfrm>
        </p:spPr>
        <p:txBody>
          <a:bodyPr lIns="92075" tIns="46038" rIns="92075" bIns="46038" anchor="ctr"/>
          <a:lstStyle/>
          <a:p>
            <a:r>
              <a:rPr lang="en-US" altLang="en-US"/>
              <a:t>When is Fit Testing Required?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39000" y="609600"/>
            <a:ext cx="1524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1910.134(f)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Qualitative Fit Test (QLFT)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91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A pass/fail fit test to assess the adequacy of respirator fit that relies on the individual’s response to the test agent.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Must not be used if a person has no sense of taste or smell.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Used for respirators requiring a fit factor of 100 or less.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SzTx/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62800" y="609600"/>
            <a:ext cx="1524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1910.134(f)   </a:t>
            </a:r>
          </a:p>
        </p:txBody>
      </p:sp>
    </p:spTree>
    <p:extLst>
      <p:ext uri="{BB962C8B-B14F-4D97-AF65-F5344CB8AC3E}">
        <p14:creationId xmlns:p14="http://schemas.microsoft.com/office/powerpoint/2010/main" val="35555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1981200"/>
            <a:ext cx="5237017" cy="1129796"/>
          </a:xfrm>
        </p:spPr>
        <p:txBody>
          <a:bodyPr/>
          <a:lstStyle/>
          <a:p>
            <a:pPr algn="ctr"/>
            <a:r>
              <a:rPr lang="en-US" altLang="en-US" sz="3600" dirty="0"/>
              <a:t>Part 6 </a:t>
            </a:r>
            <a:br>
              <a:rPr lang="en-US" altLang="en-US" sz="3600" dirty="0"/>
            </a:br>
            <a:r>
              <a:rPr lang="en-US" altLang="en-US" sz="3200" dirty="0"/>
              <a:t>Maintenance and Care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09600"/>
            <a:ext cx="1524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1910.134(h)</a:t>
            </a:r>
          </a:p>
        </p:txBody>
      </p:sp>
      <p:pic>
        <p:nvPicPr>
          <p:cNvPr id="5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7DB8F0D9-C1D2-42F7-9B73-D3658F2B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46363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5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Cleaning and Disinfecting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4724400"/>
          </a:xfrm>
        </p:spPr>
        <p:txBody>
          <a:bodyPr/>
          <a:lstStyle/>
          <a:p>
            <a:r>
              <a:rPr lang="en-US" altLang="en-US" dirty="0"/>
              <a:t>Respirators must be clean, sanitary, and in good working order.</a:t>
            </a:r>
          </a:p>
          <a:p>
            <a:endParaRPr lang="en-US" altLang="en-US" dirty="0"/>
          </a:p>
          <a:p>
            <a:r>
              <a:rPr lang="en-US" altLang="en-US" dirty="0"/>
              <a:t>Respirators must be cleaned and disinfected using the procedures </a:t>
            </a:r>
            <a:r>
              <a:rPr lang="en-US" altLang="en-US" dirty="0" smtClean="0"/>
              <a:t>on the next 2 slides or </a:t>
            </a:r>
            <a:r>
              <a:rPr lang="en-US" altLang="en-US" dirty="0"/>
              <a:t>procedures recommended by the respirator manufacturer.</a:t>
            </a:r>
          </a:p>
          <a:p>
            <a:pPr>
              <a:lnSpc>
                <a:spcPct val="150000"/>
              </a:lnSpc>
            </a:pPr>
            <a:endParaRPr lang="en-US" altLang="en-US" sz="1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1910.134(h)(1)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6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4320" y="1853283"/>
            <a:ext cx="7162800" cy="698909"/>
          </a:xfrm>
        </p:spPr>
        <p:txBody>
          <a:bodyPr/>
          <a:lstStyle/>
          <a:p>
            <a:r>
              <a:rPr lang="en-US" altLang="en-US" sz="4000" dirty="0"/>
              <a:t>P</a:t>
            </a:r>
            <a:r>
              <a:rPr lang="en-US" altLang="en-US" sz="3600" dirty="0"/>
              <a:t>art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6116" y="3425987"/>
            <a:ext cx="6400800" cy="106824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/>
              <a:t>Our Respiratory Safety Program Administrator is:</a:t>
            </a:r>
            <a:endParaRPr lang="en-US" altLang="en-US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39000" y="609600"/>
            <a:ext cx="2209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1910.134(c)</a:t>
            </a:r>
          </a:p>
        </p:txBody>
      </p:sp>
    </p:spTree>
    <p:extLst>
      <p:ext uri="{BB962C8B-B14F-4D97-AF65-F5344CB8AC3E}">
        <p14:creationId xmlns:p14="http://schemas.microsoft.com/office/powerpoint/2010/main" val="343604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 Cleaning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203" y="1158875"/>
            <a:ext cx="7783659" cy="47847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 Cleaning - continued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00200"/>
            <a:ext cx="8616123" cy="2819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6761" y="5005304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youtu.be/ScvkveNQqMc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879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Cleaning and Disinfecting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724400"/>
          </a:xfrm>
        </p:spPr>
        <p:txBody>
          <a:bodyPr/>
          <a:lstStyle/>
          <a:p>
            <a:r>
              <a:rPr lang="en-US" altLang="en-US" b="1" dirty="0"/>
              <a:t>Respirators cleaned and disinfected at the following intervals: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If exclusive use by employee – as often as necessary to be maintained in a sanitary condition.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/>
              <a:t>If shared by employees – prior to each use by different employee.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/>
              <a:t>If for emergency use – after each use.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/>
              <a:t>If used for training and fit testing – between each employee and at the end of each training/fit testing session.</a:t>
            </a:r>
          </a:p>
        </p:txBody>
      </p:sp>
      <p:sp>
        <p:nvSpPr>
          <p:cNvPr id="89092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r"/>
            <a:r>
              <a:rPr lang="en-US" altLang="en-US" sz="1800" dirty="0"/>
              <a:t>1910.134(h)(1)</a:t>
            </a:r>
          </a:p>
          <a:p>
            <a:pPr algn="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84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219200"/>
            <a:ext cx="8001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Respirators must be</a:t>
            </a:r>
            <a:r>
              <a:rPr lang="en-US" altLang="en-US" dirty="0"/>
              <a:t> </a:t>
            </a:r>
            <a:r>
              <a:rPr lang="en-US" altLang="en-US" b="1" dirty="0"/>
              <a:t>protected from: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Dust </a:t>
            </a:r>
          </a:p>
          <a:p>
            <a:pPr lvl="1">
              <a:spcBef>
                <a:spcPts val="600"/>
              </a:spcBef>
            </a:pPr>
            <a:endParaRPr lang="en-US" altLang="en-US" sz="800" dirty="0"/>
          </a:p>
          <a:p>
            <a:pPr lvl="1">
              <a:spcBef>
                <a:spcPts val="600"/>
              </a:spcBef>
            </a:pPr>
            <a:r>
              <a:rPr lang="en-US" altLang="en-US" dirty="0"/>
              <a:t>Sunlight </a:t>
            </a:r>
          </a:p>
          <a:p>
            <a:pPr lvl="1">
              <a:spcBef>
                <a:spcPts val="600"/>
              </a:spcBef>
            </a:pPr>
            <a:endParaRPr lang="en-US" altLang="en-US" sz="800" dirty="0"/>
          </a:p>
          <a:p>
            <a:pPr lvl="1">
              <a:spcBef>
                <a:spcPts val="600"/>
              </a:spcBef>
            </a:pPr>
            <a:r>
              <a:rPr lang="en-US" altLang="en-US" dirty="0"/>
              <a:t>H</a:t>
            </a:r>
            <a:r>
              <a:rPr lang="en-US" altLang="en-US" dirty="0">
                <a:solidFill>
                  <a:schemeClr val="hlink"/>
                </a:solidFill>
              </a:rPr>
              <a:t>eat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800" dirty="0"/>
              <a:t>	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Cold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altLang="en-US" sz="800" dirty="0"/>
          </a:p>
          <a:p>
            <a:pPr lvl="1">
              <a:spcBef>
                <a:spcPts val="600"/>
              </a:spcBef>
            </a:pPr>
            <a:r>
              <a:rPr lang="en-US" altLang="en-US" dirty="0"/>
              <a:t>Moisture   	</a:t>
            </a:r>
          </a:p>
          <a:p>
            <a:pPr lvl="1">
              <a:spcBef>
                <a:spcPts val="600"/>
              </a:spcBef>
            </a:pPr>
            <a:endParaRPr lang="en-US" altLang="en-US" sz="800" dirty="0"/>
          </a:p>
          <a:p>
            <a:pPr lvl="1">
              <a:spcBef>
                <a:spcPts val="600"/>
              </a:spcBef>
            </a:pPr>
            <a:r>
              <a:rPr lang="en-US" altLang="en-US" dirty="0"/>
              <a:t>Chemicals</a:t>
            </a:r>
          </a:p>
          <a:p>
            <a:pPr lvl="1">
              <a:spcBef>
                <a:spcPts val="600"/>
              </a:spcBef>
            </a:pPr>
            <a:endParaRPr lang="en-US" altLang="en-US" sz="800" dirty="0"/>
          </a:p>
          <a:p>
            <a:pPr lvl="1">
              <a:spcBef>
                <a:spcPts val="600"/>
              </a:spcBef>
            </a:pPr>
            <a:r>
              <a:rPr lang="en-US" altLang="en-US" dirty="0"/>
              <a:t>Stored in a sealed container or bag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1905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1910.134(h)(2)</a:t>
            </a:r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4572000" cy="549275"/>
          </a:xfrm>
        </p:spPr>
        <p:txBody>
          <a:bodyPr/>
          <a:lstStyle/>
          <a:p>
            <a:r>
              <a:rPr lang="en-US" altLang="en-US"/>
              <a:t>Storage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19200"/>
            <a:ext cx="7772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Check for: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Holes in the filters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Loss of elasticity or tears in the head straps and hoses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Broken or loose connectors and fittings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Cracked or scratched face pieces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Detergent residue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Dirt in the valves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General cleanliness</a:t>
            </a:r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791200" cy="647700"/>
          </a:xfrm>
        </p:spPr>
        <p:txBody>
          <a:bodyPr lIns="92075" tIns="46038" rIns="92075" bIns="46038" anchor="ctr"/>
          <a:lstStyle/>
          <a:p>
            <a:r>
              <a:rPr lang="en-US" altLang="en-US"/>
              <a:t>Inspection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17526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1910.134(h)(3)</a:t>
            </a:r>
          </a:p>
        </p:txBody>
      </p:sp>
    </p:spTree>
    <p:extLst>
      <p:ext uri="{BB962C8B-B14F-4D97-AF65-F5344CB8AC3E}">
        <p14:creationId xmlns:p14="http://schemas.microsoft.com/office/powerpoint/2010/main" val="307075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Repairs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363912"/>
          </a:xfrm>
        </p:spPr>
        <p:txBody>
          <a:bodyPr/>
          <a:lstStyle/>
          <a:p>
            <a:r>
              <a:rPr lang="en-US" altLang="en-US" dirty="0"/>
              <a:t>Respirators that fail an inspection or are otherwise found to be defective are removed from service and discarded </a:t>
            </a:r>
            <a:r>
              <a:rPr lang="en-US" altLang="en-US" b="1" dirty="0"/>
              <a:t>or </a:t>
            </a:r>
            <a:r>
              <a:rPr lang="en-US" altLang="en-US" dirty="0"/>
              <a:t>repaired/adjusted.</a:t>
            </a:r>
          </a:p>
          <a:p>
            <a:endParaRPr lang="en-US" altLang="en-US" sz="800" dirty="0"/>
          </a:p>
          <a:p>
            <a:pPr lvl="1"/>
            <a:r>
              <a:rPr lang="en-US" altLang="en-US" dirty="0"/>
              <a:t>Repairs made only by appropriately trained persons.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/>
              <a:t>Use only respirator manufacturer’s NIOSH-approved parts.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17526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1910.134(h)(4)</a:t>
            </a:r>
          </a:p>
        </p:txBody>
      </p:sp>
    </p:spTree>
    <p:extLst>
      <p:ext uri="{BB962C8B-B14F-4D97-AF65-F5344CB8AC3E}">
        <p14:creationId xmlns:p14="http://schemas.microsoft.com/office/powerpoint/2010/main" val="241082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905000"/>
            <a:ext cx="3810000" cy="698909"/>
          </a:xfrm>
        </p:spPr>
        <p:txBody>
          <a:bodyPr/>
          <a:lstStyle/>
          <a:p>
            <a:r>
              <a:rPr lang="en-US" altLang="en-US" sz="4000" dirty="0"/>
              <a:t>Part 7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713910"/>
            <a:ext cx="1905000" cy="5757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Use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62800" y="609600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1910.134(g)</a:t>
            </a:r>
          </a:p>
        </p:txBody>
      </p:sp>
    </p:spTree>
    <p:extLst>
      <p:ext uri="{BB962C8B-B14F-4D97-AF65-F5344CB8AC3E}">
        <p14:creationId xmlns:p14="http://schemas.microsoft.com/office/powerpoint/2010/main" val="87274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89037"/>
            <a:ext cx="8267700" cy="4525963"/>
          </a:xfrm>
        </p:spPr>
        <p:txBody>
          <a:bodyPr/>
          <a:lstStyle/>
          <a:p>
            <a:r>
              <a:rPr lang="en-US" altLang="en-US" sz="2400" dirty="0"/>
              <a:t>Always put respirator on in clean air environment.</a:t>
            </a:r>
          </a:p>
          <a:p>
            <a:endParaRPr lang="en-US" altLang="en-US" sz="1800" b="1" dirty="0"/>
          </a:p>
          <a:p>
            <a:r>
              <a:rPr lang="en-US" altLang="en-US" sz="2400" dirty="0"/>
              <a:t>Always seal-check the respirator to make sure proper fit has been achieved for tight-fitting respirators.</a:t>
            </a:r>
          </a:p>
          <a:p>
            <a:endParaRPr lang="en-US" altLang="en-US" sz="1800" dirty="0"/>
          </a:p>
          <a:p>
            <a:r>
              <a:rPr lang="en-US" altLang="en-US" sz="2400" dirty="0"/>
              <a:t>Two types of user seal checks </a:t>
            </a:r>
            <a:r>
              <a:rPr lang="en-US" altLang="en-US" sz="2400" dirty="0" smtClean="0"/>
              <a:t>(demonstrate):</a:t>
            </a:r>
            <a:endParaRPr lang="en-US" altLang="en-US" sz="2400" dirty="0"/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53425" cy="647700"/>
          </a:xfrm>
        </p:spPr>
        <p:txBody>
          <a:bodyPr lIns="92075" tIns="46038" rIns="92075" bIns="46038" anchor="ctr"/>
          <a:lstStyle/>
          <a:p>
            <a:r>
              <a:rPr lang="en-US" altLang="en-US"/>
              <a:t>Use of Respirators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162800" y="609600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A585FA-30B4-42A0-82CF-FCE76AD6DB74}"/>
              </a:ext>
            </a:extLst>
          </p:cNvPr>
          <p:cNvGrpSpPr/>
          <p:nvPr/>
        </p:nvGrpSpPr>
        <p:grpSpPr>
          <a:xfrm>
            <a:off x="4764542" y="3564172"/>
            <a:ext cx="3088316" cy="2038050"/>
            <a:chOff x="4930809" y="3558726"/>
            <a:chExt cx="3222592" cy="21178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A44A5D-0B01-4428-BA28-E43F2CA95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6" t="15895" r="8503" b="11739"/>
            <a:stretch/>
          </p:blipFill>
          <p:spPr>
            <a:xfrm>
              <a:off x="4930809" y="3558726"/>
              <a:ext cx="3222592" cy="211781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EFC04B-DB3A-44DD-AA3F-CA8BFCBBD668}"/>
                </a:ext>
              </a:extLst>
            </p:cNvPr>
            <p:cNvSpPr txBox="1"/>
            <p:nvPr/>
          </p:nvSpPr>
          <p:spPr>
            <a:xfrm>
              <a:off x="4934973" y="3591383"/>
              <a:ext cx="12573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u="none" dirty="0"/>
                <a:t>NCDOL photo library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9C72E3-DC4B-4476-AACD-0234B210A687}"/>
              </a:ext>
            </a:extLst>
          </p:cNvPr>
          <p:cNvGrpSpPr/>
          <p:nvPr/>
        </p:nvGrpSpPr>
        <p:grpSpPr>
          <a:xfrm>
            <a:off x="1121822" y="3579885"/>
            <a:ext cx="3016198" cy="2038050"/>
            <a:chOff x="844617" y="3468694"/>
            <a:chExt cx="3088316" cy="21178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3A6C63-B713-4A77-BF16-D5B8B0C8B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2" t="21311" r="10568" b="10983"/>
            <a:stretch/>
          </p:blipFill>
          <p:spPr>
            <a:xfrm>
              <a:off x="844617" y="3468694"/>
              <a:ext cx="3088316" cy="21178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C2AD1D-6571-414E-BFBF-E8B4C50462CF}"/>
                </a:ext>
              </a:extLst>
            </p:cNvPr>
            <p:cNvSpPr txBox="1"/>
            <p:nvPr/>
          </p:nvSpPr>
          <p:spPr>
            <a:xfrm>
              <a:off x="866388" y="3545451"/>
              <a:ext cx="12573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u="none" dirty="0"/>
                <a:t>NCDOL photo library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7600B3-2786-4305-AD2B-0266BDD2D6CD}"/>
              </a:ext>
            </a:extLst>
          </p:cNvPr>
          <p:cNvSpPr txBox="1"/>
          <p:nvPr/>
        </p:nvSpPr>
        <p:spPr>
          <a:xfrm>
            <a:off x="1165698" y="5586508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none" dirty="0">
                <a:latin typeface="+mj-lt"/>
              </a:rPr>
              <a:t>Negative Pressure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80BCC-180D-4D4E-9704-48028D274D72}"/>
              </a:ext>
            </a:extLst>
          </p:cNvPr>
          <p:cNvSpPr txBox="1"/>
          <p:nvPr/>
        </p:nvSpPr>
        <p:spPr>
          <a:xfrm>
            <a:off x="4947298" y="5558135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none" dirty="0">
                <a:latin typeface="+mj-lt"/>
              </a:rPr>
              <a:t>Positive Pressure</a:t>
            </a:r>
          </a:p>
        </p:txBody>
      </p:sp>
    </p:spTree>
    <p:extLst>
      <p:ext uri="{BB962C8B-B14F-4D97-AF65-F5344CB8AC3E}">
        <p14:creationId xmlns:p14="http://schemas.microsoft.com/office/powerpoint/2010/main" val="242462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295400" cy="554038"/>
          </a:xfrm>
        </p:spPr>
        <p:txBody>
          <a:bodyPr/>
          <a:lstStyle/>
          <a:p>
            <a:r>
              <a:rPr lang="en-US" altLang="en-US"/>
              <a:t>Use</a:t>
            </a:r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r>
              <a:rPr lang="en-US" altLang="en-US" dirty="0"/>
              <a:t>Respirators are only effective when the seal around your nose and mouth is tight.   </a:t>
            </a:r>
          </a:p>
          <a:p>
            <a:endParaRPr lang="en-US" altLang="en-US" sz="800" dirty="0"/>
          </a:p>
          <a:p>
            <a:pPr lvl="1"/>
            <a:r>
              <a:rPr lang="en-US" altLang="en-US" dirty="0"/>
              <a:t>If you cannot achieve proper fit, do not enter the contaminated area.</a:t>
            </a:r>
          </a:p>
          <a:p>
            <a:pPr lvl="1"/>
            <a:endParaRPr lang="en-US" altLang="en-US" sz="800" dirty="0"/>
          </a:p>
          <a:p>
            <a:r>
              <a:rPr lang="en-US" altLang="en-US" dirty="0"/>
              <a:t>Facial hair </a:t>
            </a:r>
            <a:r>
              <a:rPr lang="en-US" altLang="en-US" dirty="0" smtClean="0"/>
              <a:t>cannot inhibit the seal when </a:t>
            </a:r>
            <a:r>
              <a:rPr lang="en-US" altLang="en-US" dirty="0"/>
              <a:t>wearing a tight-fitting respirator.</a:t>
            </a:r>
          </a:p>
          <a:p>
            <a:endParaRPr lang="en-US" altLang="en-US" sz="800" dirty="0"/>
          </a:p>
          <a:p>
            <a:r>
              <a:rPr lang="en-US" altLang="en-US" dirty="0"/>
              <a:t>Glasses cannot be worn with </a:t>
            </a:r>
          </a:p>
          <a:p>
            <a:pPr marL="0" indent="0">
              <a:buNone/>
            </a:pPr>
            <a:r>
              <a:rPr lang="en-US" altLang="en-US" dirty="0"/>
              <a:t>    a full-face respirator.</a:t>
            </a:r>
          </a:p>
          <a:p>
            <a:endParaRPr lang="en-US" altLang="en-US" sz="800" dirty="0"/>
          </a:p>
          <a:p>
            <a:pPr lvl="1"/>
            <a:r>
              <a:rPr lang="en-US" altLang="en-US" dirty="0"/>
              <a:t>Spectacle kit required</a:t>
            </a:r>
          </a:p>
          <a:p>
            <a:endParaRPr lang="en-US" altLang="en-US" sz="2400" dirty="0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21336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1910.134(g)(1)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620AF-089D-4801-829E-A2E286139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41521"/>
            <a:ext cx="2590800" cy="2011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98992-BBCA-44E7-9DAB-306194032A5C}"/>
              </a:ext>
            </a:extLst>
          </p:cNvPr>
          <p:cNvSpPr txBox="1"/>
          <p:nvPr/>
        </p:nvSpPr>
        <p:spPr>
          <a:xfrm>
            <a:off x="7391400" y="3733799"/>
            <a:ext cx="114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u="none" dirty="0"/>
              <a:t>NCDOL photo library</a:t>
            </a:r>
          </a:p>
        </p:txBody>
      </p:sp>
    </p:spTree>
    <p:extLst>
      <p:ext uri="{BB962C8B-B14F-4D97-AF65-F5344CB8AC3E}">
        <p14:creationId xmlns:p14="http://schemas.microsoft.com/office/powerpoint/2010/main" val="338589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219200" cy="554038"/>
          </a:xfrm>
        </p:spPr>
        <p:txBody>
          <a:bodyPr/>
          <a:lstStyle/>
          <a:p>
            <a:r>
              <a:rPr lang="en-US" altLang="en-US"/>
              <a:t>Use</a:t>
            </a:r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19200"/>
            <a:ext cx="8001000" cy="4454525"/>
          </a:xfrm>
        </p:spPr>
        <p:txBody>
          <a:bodyPr/>
          <a:lstStyle/>
          <a:p>
            <a:r>
              <a:rPr lang="en-US" altLang="en-US" dirty="0"/>
              <a:t>Leave the contaminated atmosphere if any of the following occurs:</a:t>
            </a:r>
          </a:p>
          <a:p>
            <a:endParaRPr lang="en-US" altLang="en-US" sz="800" dirty="0"/>
          </a:p>
          <a:p>
            <a:pPr lvl="1"/>
            <a:r>
              <a:rPr lang="en-US" altLang="en-US" dirty="0"/>
              <a:t>Smell or taste something out of the ordinary</a:t>
            </a:r>
          </a:p>
          <a:p>
            <a:pPr lvl="1"/>
            <a:endParaRPr lang="en-US" altLang="en-US" sz="800" dirty="0"/>
          </a:p>
          <a:p>
            <a:pPr lvl="1"/>
            <a:r>
              <a:rPr lang="en-US" altLang="en-US" dirty="0"/>
              <a:t>Eyes or throat become irritated</a:t>
            </a:r>
          </a:p>
          <a:p>
            <a:pPr lvl="1"/>
            <a:endParaRPr lang="en-US" altLang="en-US" sz="800" dirty="0"/>
          </a:p>
          <a:p>
            <a:pPr lvl="1"/>
            <a:r>
              <a:rPr lang="en-US" altLang="en-US" dirty="0"/>
              <a:t>Observe a change in breathing</a:t>
            </a:r>
          </a:p>
          <a:p>
            <a:pPr lvl="1"/>
            <a:endParaRPr lang="en-US" altLang="en-US" sz="800" dirty="0"/>
          </a:p>
          <a:p>
            <a:pPr lvl="1"/>
            <a:r>
              <a:rPr lang="en-US" altLang="en-US" dirty="0"/>
              <a:t>Face piece is leaking or other parts break</a:t>
            </a:r>
          </a:p>
          <a:p>
            <a:pPr lvl="1"/>
            <a:endParaRPr lang="en-US" altLang="en-US" sz="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34200" y="6096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1910.134(g)(2)</a:t>
            </a:r>
          </a:p>
        </p:txBody>
      </p:sp>
    </p:spTree>
    <p:extLst>
      <p:ext uri="{BB962C8B-B14F-4D97-AF65-F5344CB8AC3E}">
        <p14:creationId xmlns:p14="http://schemas.microsoft.com/office/powerpoint/2010/main" val="335676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682678"/>
            <a:ext cx="4123659" cy="698909"/>
          </a:xfrm>
        </p:spPr>
        <p:txBody>
          <a:bodyPr/>
          <a:lstStyle/>
          <a:p>
            <a:r>
              <a:rPr lang="en-US" altLang="en-US" sz="4000" dirty="0"/>
              <a:t>Part 2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64065"/>
            <a:ext cx="4335379" cy="5757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Medical Evaluation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39000" y="609600"/>
            <a:ext cx="2209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1" y="1600200"/>
            <a:ext cx="4324350" cy="39349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378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05000" y="1661755"/>
            <a:ext cx="7772400" cy="637354"/>
          </a:xfrm>
        </p:spPr>
        <p:txBody>
          <a:bodyPr/>
          <a:lstStyle/>
          <a:p>
            <a:pPr algn="ctr"/>
            <a:r>
              <a:rPr lang="en-US" altLang="en-US" sz="3600" dirty="0"/>
              <a:t>         Part 10</a:t>
            </a:r>
          </a:p>
        </p:txBody>
      </p:sp>
      <p:sp>
        <p:nvSpPr>
          <p:cNvPr id="1177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99109"/>
            <a:ext cx="3276600" cy="5757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Voluntary Use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7162800" y="6096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none" dirty="0">
                <a:latin typeface="+mj-lt"/>
              </a:rPr>
              <a:t>1910.134(c)</a:t>
            </a:r>
            <a:endParaRPr lang="en-US" sz="1800" dirty="0">
              <a:latin typeface="+mj-lt"/>
            </a:endParaRPr>
          </a:p>
        </p:txBody>
      </p:sp>
      <p:pic>
        <p:nvPicPr>
          <p:cNvPr id="5" name="Picture 4" descr="A picture containing indoor, sitting, table, motorcycle&#10;&#10;Description automatically generated">
            <a:extLst>
              <a:ext uri="{FF2B5EF4-FFF2-40B4-BE49-F238E27FC236}">
                <a16:creationId xmlns:a16="http://schemas.microsoft.com/office/drawing/2014/main" id="{9CE11DAC-6309-43BB-9A4A-EC7050C20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657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334000" cy="549275"/>
          </a:xfrm>
        </p:spPr>
        <p:txBody>
          <a:bodyPr/>
          <a:lstStyle/>
          <a:p>
            <a:r>
              <a:rPr lang="en-US" altLang="en-US"/>
              <a:t>Voluntary Use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00800" y="609600"/>
            <a:ext cx="2209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1910.134(c)(2)</a:t>
            </a:r>
          </a:p>
        </p:txBody>
      </p:sp>
      <p:grpSp>
        <p:nvGrpSpPr>
          <p:cNvPr id="119813" name="Group 8"/>
          <p:cNvGrpSpPr>
            <a:grpSpLocks/>
          </p:cNvGrpSpPr>
          <p:nvPr/>
        </p:nvGrpSpPr>
        <p:grpSpPr bwMode="auto">
          <a:xfrm>
            <a:off x="6553200" y="1338262"/>
            <a:ext cx="1981200" cy="1709737"/>
            <a:chOff x="7162800" y="2743200"/>
            <a:chExt cx="1066800" cy="793750"/>
          </a:xfrm>
        </p:grpSpPr>
        <p:pic>
          <p:nvPicPr>
            <p:cNvPr id="119817" name="Picture 8" descr="E:\Resp Pics\2015-02-25 Respiratory Protection Pics\Respiratory Protection Pics 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743200"/>
              <a:ext cx="103822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62800" y="3352800"/>
              <a:ext cx="1066800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  <p:grpSp>
        <p:nvGrpSpPr>
          <p:cNvPr id="119814" name="Group 9"/>
          <p:cNvGrpSpPr>
            <a:grpSpLocks/>
          </p:cNvGrpSpPr>
          <p:nvPr/>
        </p:nvGrpSpPr>
        <p:grpSpPr bwMode="auto">
          <a:xfrm>
            <a:off x="6553200" y="4460875"/>
            <a:ext cx="1905000" cy="1330325"/>
            <a:chOff x="6400800" y="4343400"/>
            <a:chExt cx="1981200" cy="1406525"/>
          </a:xfrm>
        </p:grpSpPr>
        <p:pic>
          <p:nvPicPr>
            <p:cNvPr id="119815" name="Picture 9" descr="E:\Resp Pics\2015-02-25 Respiratory Protection Pics\Respiratory Protection Pics 00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1874838" cy="140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15454" y="5561941"/>
              <a:ext cx="1066546" cy="184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600" u="none" dirty="0">
                  <a:latin typeface="+mn-lt"/>
                </a:rPr>
                <a:t>NCDOL Photo Library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4337B428-9A1B-4B5B-AF99-3F03182B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624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084263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423988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776413" indent="-2349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600" u="none" kern="0" dirty="0">
                <a:latin typeface="Arial Narrow" panose="020B0606020202030204" pitchFamily="34" charset="0"/>
              </a:rPr>
              <a:t>For all respirators, the employer must:</a:t>
            </a:r>
          </a:p>
          <a:p>
            <a:pPr lvl="1">
              <a:spcBef>
                <a:spcPts val="600"/>
              </a:spcBef>
            </a:pPr>
            <a:r>
              <a:rPr lang="en-US" altLang="en-US" sz="2200" u="none" kern="0" dirty="0">
                <a:latin typeface="Arial Narrow" panose="020B0606020202030204" pitchFamily="34" charset="0"/>
              </a:rPr>
              <a:t>Determine that voluntary use is appropriate.</a:t>
            </a:r>
          </a:p>
          <a:p>
            <a:pPr lvl="1"/>
            <a:endParaRPr lang="en-US" altLang="en-US" sz="1000" u="none" kern="0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200" u="none" kern="0" dirty="0">
                <a:latin typeface="Arial Narrow" panose="020B0606020202030204" pitchFamily="34" charset="0"/>
              </a:rPr>
              <a:t>Ensure that use of the selected respirator will not create a hazard.</a:t>
            </a:r>
          </a:p>
          <a:p>
            <a:pPr lvl="1"/>
            <a:endParaRPr lang="en-US" altLang="en-US" sz="1000" u="none" kern="0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200" u="none" kern="0" dirty="0">
                <a:latin typeface="Arial Narrow" panose="020B0606020202030204" pitchFamily="34" charset="0"/>
              </a:rPr>
              <a:t>Provide employees with information in Appendix D.</a:t>
            </a:r>
          </a:p>
          <a:p>
            <a:endParaRPr lang="en-US" altLang="en-US" sz="2000" u="none" kern="0" dirty="0">
              <a:latin typeface="Arial Narrow" panose="020B0606020202030204" pitchFamily="34" charset="0"/>
            </a:endParaRPr>
          </a:p>
          <a:p>
            <a:r>
              <a:rPr lang="en-US" altLang="en-US" sz="2600" u="none" kern="0" dirty="0">
                <a:latin typeface="Arial Narrow" panose="020B0606020202030204" pitchFamily="34" charset="0"/>
              </a:rPr>
              <a:t>For all respirators except filtering face pieces, the employer </a:t>
            </a:r>
            <a:r>
              <a:rPr lang="en-US" altLang="en-US" sz="2600" u="none" kern="0" dirty="0" smtClean="0">
                <a:latin typeface="Arial Narrow" panose="020B0606020202030204" pitchFamily="34" charset="0"/>
              </a:rPr>
              <a:t>will </a:t>
            </a:r>
            <a:r>
              <a:rPr lang="en-US" altLang="en-US" sz="2600" u="none" kern="0" dirty="0">
                <a:latin typeface="Arial Narrow" panose="020B0606020202030204" pitchFamily="34" charset="0"/>
              </a:rPr>
              <a:t>address:</a:t>
            </a:r>
          </a:p>
          <a:p>
            <a:pPr lvl="1">
              <a:spcBef>
                <a:spcPts val="600"/>
              </a:spcBef>
            </a:pPr>
            <a:r>
              <a:rPr lang="en-US" altLang="en-US" sz="2200" u="none" kern="0" dirty="0">
                <a:latin typeface="Arial Narrow" panose="020B0606020202030204" pitchFamily="34" charset="0"/>
              </a:rPr>
              <a:t>Medical evaluations, and</a:t>
            </a:r>
          </a:p>
          <a:p>
            <a:pPr lvl="1">
              <a:spcBef>
                <a:spcPts val="600"/>
              </a:spcBef>
            </a:pPr>
            <a:endParaRPr lang="en-US" altLang="en-US" sz="1000" u="none" kern="0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200" u="none" kern="0" dirty="0">
                <a:latin typeface="Arial Narrow" panose="020B0606020202030204" pitchFamily="34" charset="0"/>
              </a:rPr>
              <a:t>Training on maintenance, storage and care.</a:t>
            </a:r>
          </a:p>
          <a:p>
            <a:pPr lvl="1"/>
            <a:endParaRPr lang="en-US" altLang="en-US" u="none" kern="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u="none" kern="0" dirty="0"/>
          </a:p>
        </p:txBody>
      </p:sp>
    </p:spTree>
    <p:extLst>
      <p:ext uri="{BB962C8B-B14F-4D97-AF65-F5344CB8AC3E}">
        <p14:creationId xmlns:p14="http://schemas.microsoft.com/office/powerpoint/2010/main" val="44440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609600" y="209490"/>
            <a:ext cx="7924800" cy="800219"/>
          </a:xfrm>
        </p:spPr>
        <p:txBody>
          <a:bodyPr/>
          <a:lstStyle/>
          <a:p>
            <a:r>
              <a:rPr lang="en-US" altLang="en-US" dirty="0" smtClean="0"/>
              <a:t>Handouts </a:t>
            </a:r>
            <a:br>
              <a:rPr lang="en-US" altLang="en-US" dirty="0" smtClean="0"/>
            </a:br>
            <a:r>
              <a:rPr lang="en-US" altLang="en-US" sz="1600" dirty="0" smtClean="0">
                <a:solidFill>
                  <a:srgbClr val="FF0000"/>
                </a:solidFill>
              </a:rPr>
              <a:t>Trainer </a:t>
            </a:r>
            <a:r>
              <a:rPr lang="en-US" altLang="en-US" sz="1600" dirty="0">
                <a:solidFill>
                  <a:srgbClr val="FF0000"/>
                </a:solidFill>
              </a:rPr>
              <a:t>– obtain from program </a:t>
            </a:r>
            <a:r>
              <a:rPr lang="en-US" altLang="en-US" sz="1600" dirty="0" smtClean="0">
                <a:solidFill>
                  <a:srgbClr val="FF0000"/>
                </a:solidFill>
              </a:rPr>
              <a:t>administrator for use in this class</a:t>
            </a:r>
            <a:endParaRPr lang="en-US" altLang="en-US" dirty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724400"/>
          </a:xfrm>
        </p:spPr>
        <p:txBody>
          <a:bodyPr/>
          <a:lstStyle/>
          <a:p>
            <a:r>
              <a:rPr lang="en-US" altLang="en-US" b="1" dirty="0"/>
              <a:t>Appendix A </a:t>
            </a:r>
            <a:r>
              <a:rPr lang="en-US" altLang="en-US" dirty="0"/>
              <a:t>to § </a:t>
            </a:r>
            <a:r>
              <a:rPr lang="en-US" altLang="en-US" sz="2400" dirty="0"/>
              <a:t>1910.134: Fit Testing Procedures</a:t>
            </a:r>
          </a:p>
          <a:p>
            <a:endParaRPr lang="en-US" altLang="en-US" sz="1200" dirty="0"/>
          </a:p>
          <a:p>
            <a:r>
              <a:rPr lang="en-US" altLang="en-US" b="1" dirty="0"/>
              <a:t>Appendix B-1 </a:t>
            </a:r>
            <a:r>
              <a:rPr lang="en-US" altLang="en-US" dirty="0"/>
              <a:t>to § </a:t>
            </a:r>
            <a:r>
              <a:rPr lang="en-US" altLang="en-US" sz="2400" dirty="0"/>
              <a:t>1910.134: User Seal Check Procedures</a:t>
            </a:r>
          </a:p>
          <a:p>
            <a:endParaRPr lang="en-US" altLang="en-US" sz="1200" dirty="0"/>
          </a:p>
          <a:p>
            <a:r>
              <a:rPr lang="en-US" altLang="en-US" b="1" dirty="0"/>
              <a:t>Appendix B-2 </a:t>
            </a:r>
            <a:r>
              <a:rPr lang="en-US" altLang="en-US" dirty="0"/>
              <a:t>to </a:t>
            </a:r>
            <a:r>
              <a:rPr lang="en-US" altLang="en-US" sz="2400" dirty="0"/>
              <a:t>§ 1910.134: Respirator Cleaning Procedures</a:t>
            </a:r>
          </a:p>
          <a:p>
            <a:endParaRPr lang="en-US" altLang="en-US" sz="1200" dirty="0"/>
          </a:p>
          <a:p>
            <a:r>
              <a:rPr lang="en-US" altLang="en-US" b="1" dirty="0"/>
              <a:t>Appendix C </a:t>
            </a:r>
            <a:r>
              <a:rPr lang="en-US" altLang="en-US" dirty="0"/>
              <a:t>to </a:t>
            </a:r>
            <a:r>
              <a:rPr lang="en-US" altLang="en-US" sz="2800" dirty="0"/>
              <a:t>§ </a:t>
            </a:r>
            <a:r>
              <a:rPr lang="en-US" altLang="en-US" sz="2400" dirty="0"/>
              <a:t>1910.134: OSHA Respirator Medical     Evaluation Questionnaire</a:t>
            </a:r>
          </a:p>
          <a:p>
            <a:endParaRPr lang="en-US" altLang="en-US" sz="1200" dirty="0"/>
          </a:p>
          <a:p>
            <a:r>
              <a:rPr lang="en-US" altLang="en-US" b="1" dirty="0"/>
              <a:t>Appendix D </a:t>
            </a:r>
            <a:r>
              <a:rPr lang="en-US" altLang="en-US" dirty="0"/>
              <a:t>to </a:t>
            </a:r>
            <a:r>
              <a:rPr lang="en-US" altLang="en-US" sz="2800" dirty="0"/>
              <a:t>§ </a:t>
            </a:r>
            <a:r>
              <a:rPr lang="en-US" altLang="en-US" sz="2400" dirty="0"/>
              <a:t>1910.134: Information for Employees Using Respirators When Not Required Under the Standard</a:t>
            </a:r>
            <a:br>
              <a:rPr lang="en-US" altLang="en-US" sz="2400" dirty="0"/>
            </a:b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21860" name="Content Placeholder 3"/>
          <p:cNvSpPr>
            <a:spLocks noGrp="1"/>
          </p:cNvSpPr>
          <p:nvPr>
            <p:ph sz="quarter" idx="10"/>
          </p:nvPr>
        </p:nvSpPr>
        <p:spPr>
          <a:xfrm>
            <a:off x="7467600" y="609600"/>
            <a:ext cx="1295400" cy="381000"/>
          </a:xfrm>
        </p:spPr>
        <p:txBody>
          <a:bodyPr/>
          <a:lstStyle/>
          <a:p>
            <a:r>
              <a:rPr lang="en-US" altLang="en-US" sz="1800" dirty="0"/>
              <a:t>1910.134</a:t>
            </a:r>
          </a:p>
        </p:txBody>
      </p:sp>
    </p:spTree>
    <p:extLst>
      <p:ext uri="{BB962C8B-B14F-4D97-AF65-F5344CB8AC3E}">
        <p14:creationId xmlns:p14="http://schemas.microsoft.com/office/powerpoint/2010/main" val="267970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57200"/>
            <a:ext cx="6996112" cy="549275"/>
          </a:xfrm>
        </p:spPr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467600" y="609600"/>
            <a:ext cx="1447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1CD45-2B0C-48BC-878C-EC9D0B82F50A}"/>
              </a:ext>
            </a:extLst>
          </p:cNvPr>
          <p:cNvSpPr txBox="1"/>
          <p:nvPr/>
        </p:nvSpPr>
        <p:spPr>
          <a:xfrm>
            <a:off x="533400" y="1222308"/>
            <a:ext cx="7932506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end of this course, students should be aware of 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Potential respiratory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hazards in your workplace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Respirator type/use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 limitations</a:t>
            </a:r>
          </a:p>
          <a:p>
            <a:pPr marR="0" lvl="1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Identifying medical signs and symptoms that limit use</a:t>
            </a: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R="0" lvl="1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indent="-342900">
              <a:lnSpc>
                <a:spcPct val="80000"/>
              </a:lnSpc>
              <a:buClr>
                <a:srgbClr val="012D9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u="none" kern="0" dirty="0">
                <a:solidFill>
                  <a:srgbClr val="000000"/>
                </a:solidFill>
                <a:latin typeface="Arial"/>
              </a:rPr>
              <a:t>Hands on Practice</a:t>
            </a:r>
            <a:endParaRPr lang="en-US" altLang="en-US" sz="2600" u="none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Putting</a:t>
            </a:r>
            <a:r>
              <a:rPr lang="en-US" altLang="en-US" sz="2200" u="none" kern="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on your respirator and properly adjusting it</a:t>
            </a: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Conducting your user seal check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How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we </a:t>
            </a:r>
            <a:r>
              <a:rPr lang="en-US" altLang="en-US" sz="2200" u="none" kern="0" dirty="0">
                <a:solidFill>
                  <a:srgbClr val="000000"/>
                </a:solidFill>
                <a:latin typeface="Arial"/>
              </a:rPr>
              <a:t>u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maintain, store 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 care </a:t>
            </a:r>
            <a:r>
              <a:rPr lang="en-US" altLang="en-US" sz="2200" u="none" kern="0" dirty="0" smtClean="0">
                <a:solidFill>
                  <a:srgbClr val="000000"/>
                </a:solidFill>
                <a:latin typeface="Arial"/>
              </a:rPr>
              <a:t>for our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respirators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549275"/>
          </a:xfrm>
        </p:spPr>
        <p:txBody>
          <a:bodyPr/>
          <a:lstStyle/>
          <a:p>
            <a:r>
              <a:rPr lang="en-US" altLang="en-US" dirty="0" smtClean="0"/>
              <a:t>Please ask any questions.</a:t>
            </a:r>
            <a:endParaRPr lang="en-US" alt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895600"/>
            <a:ext cx="6705600" cy="838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Discussion?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113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523875"/>
          </a:xfrm>
        </p:spPr>
        <p:txBody>
          <a:bodyPr/>
          <a:lstStyle/>
          <a:p>
            <a:r>
              <a:rPr lang="en-US" altLang="en-US" sz="3400"/>
              <a:t>Why Have Medical Evaluations?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39000" y="609600"/>
            <a:ext cx="2209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1910.134(e)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1639C0-E811-4197-9516-FDA3014E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084263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423988" indent="-1698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776413" indent="-2349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u="none" kern="0" dirty="0"/>
              <a:t>A respirator places a physiological burden on the </a:t>
            </a:r>
            <a:r>
              <a:rPr lang="en-US" altLang="en-US" u="none" kern="0" dirty="0" smtClean="0"/>
              <a:t>user. </a:t>
            </a:r>
            <a:endParaRPr lang="en-US" altLang="en-US" u="none" kern="0" dirty="0"/>
          </a:p>
          <a:p>
            <a:endParaRPr lang="en-US" altLang="en-US" u="none" kern="0" dirty="0"/>
          </a:p>
          <a:p>
            <a:r>
              <a:rPr lang="en-US" altLang="en-US" u="none" kern="0" dirty="0"/>
              <a:t>This burden varies with:</a:t>
            </a:r>
          </a:p>
          <a:p>
            <a:pPr lvl="1">
              <a:lnSpc>
                <a:spcPct val="150000"/>
              </a:lnSpc>
            </a:pPr>
            <a:r>
              <a:rPr lang="en-US" altLang="en-US" u="none" kern="0" dirty="0"/>
              <a:t>Type of respirator worn.</a:t>
            </a:r>
          </a:p>
          <a:p>
            <a:pPr lvl="1">
              <a:lnSpc>
                <a:spcPct val="150000"/>
              </a:lnSpc>
            </a:pPr>
            <a:r>
              <a:rPr lang="en-US" altLang="en-US" u="none" kern="0" dirty="0"/>
              <a:t>Job and workplace conditions. </a:t>
            </a:r>
          </a:p>
          <a:p>
            <a:pPr lvl="1">
              <a:lnSpc>
                <a:spcPct val="150000"/>
              </a:lnSpc>
            </a:pPr>
            <a:r>
              <a:rPr lang="en-US" altLang="en-US" u="none" kern="0" dirty="0"/>
              <a:t>Medical status of the employee</a:t>
            </a:r>
            <a:r>
              <a:rPr lang="en-US" altLang="en-US" u="none" kern="0" dirty="0" smtClean="0"/>
              <a:t>.</a:t>
            </a:r>
          </a:p>
          <a:p>
            <a:r>
              <a:rPr lang="en-US" altLang="en-US" u="none" kern="0" dirty="0"/>
              <a:t>You will have a medical evaluation prior to fit testing.</a:t>
            </a:r>
            <a:endParaRPr lang="en-US" altLang="en-US" u="none" kern="0" dirty="0"/>
          </a:p>
        </p:txBody>
      </p:sp>
    </p:spTree>
    <p:extLst>
      <p:ext uri="{BB962C8B-B14F-4D97-AF65-F5344CB8AC3E}">
        <p14:creationId xmlns:p14="http://schemas.microsoft.com/office/powerpoint/2010/main" val="193859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549275"/>
          </a:xfrm>
        </p:spPr>
        <p:txBody>
          <a:bodyPr/>
          <a:lstStyle/>
          <a:p>
            <a:r>
              <a:rPr lang="en-US" altLang="en-US"/>
              <a:t>Physiological Effects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en-US" dirty="0"/>
              <a:t>Pulmonary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en-US" dirty="0"/>
              <a:t>Cardiovascular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en-US" dirty="0"/>
              <a:t>Body temperature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en-US" dirty="0"/>
              <a:t>Senses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en-US" dirty="0"/>
              <a:t>Psychological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en-US" dirty="0"/>
              <a:t>Irritation and allergy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77168"/>
            <a:ext cx="3810000" cy="41624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3704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Evaluation</a:t>
            </a:r>
            <a:endParaRPr lang="en-US" altLang="en-US" sz="4400" b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724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Establishes the medical condition of the wearer.</a:t>
            </a:r>
          </a:p>
          <a:p>
            <a:pPr>
              <a:spcBef>
                <a:spcPct val="50000"/>
              </a:spcBef>
              <a:defRPr/>
            </a:pPr>
            <a:r>
              <a:rPr lang="en-US" sz="3000" dirty="0"/>
              <a:t>Provided before initial respirator use.</a:t>
            </a:r>
          </a:p>
          <a:p>
            <a:pPr>
              <a:spcBef>
                <a:spcPct val="50000"/>
              </a:spcBef>
              <a:defRPr/>
            </a:pPr>
            <a:r>
              <a:rPr lang="en-US" sz="3000" dirty="0"/>
              <a:t>Prior to fit testing and training.</a:t>
            </a:r>
          </a:p>
          <a:p>
            <a:pPr>
              <a:spcBef>
                <a:spcPct val="50000"/>
              </a:spcBef>
              <a:defRPr/>
            </a:pPr>
            <a:r>
              <a:rPr lang="en-US" sz="3000" dirty="0"/>
              <a:t>Performed by a physician or other licensed health care professional (PLHCP</a:t>
            </a:r>
            <a:r>
              <a:rPr lang="en-US" sz="3000" dirty="0" smtClean="0"/>
              <a:t>).</a:t>
            </a:r>
            <a:endParaRPr lang="en-US" sz="3000" dirty="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239000" y="609600"/>
            <a:ext cx="16764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1910.134(e</a:t>
            </a:r>
            <a:r>
              <a:rPr lang="en-US" sz="1600" u="non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94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0842" y="1783378"/>
            <a:ext cx="4038600" cy="637354"/>
          </a:xfrm>
        </p:spPr>
        <p:txBody>
          <a:bodyPr/>
          <a:lstStyle/>
          <a:p>
            <a:r>
              <a:rPr lang="en-US" altLang="en-US" sz="3600" dirty="0"/>
              <a:t>Part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342" y="2209800"/>
            <a:ext cx="2209800" cy="9320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Selection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0" y="609600"/>
            <a:ext cx="1828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9" y="6248400"/>
            <a:ext cx="2121966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264" y="1600200"/>
            <a:ext cx="3929429" cy="369395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4471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Hazard Determination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Identify the contaminants and evaluate the hazards.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dirty="0"/>
              <a:t>Determine the physical properties of the contaminants.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dirty="0"/>
              <a:t>Identify areas of potential oxygen (O</a:t>
            </a:r>
            <a:r>
              <a:rPr lang="en-US" altLang="en-US" baseline="-25000" dirty="0"/>
              <a:t>2</a:t>
            </a:r>
            <a:r>
              <a:rPr lang="en-US" altLang="en-US" dirty="0"/>
              <a:t>) deficiency.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dirty="0"/>
              <a:t>Estimate or measure employee’s exposure to the hazards.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162800" y="609600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 dirty="0">
                <a:latin typeface="+mj-lt"/>
              </a:rPr>
              <a:t>1910.134(d)</a:t>
            </a:r>
          </a:p>
        </p:txBody>
      </p:sp>
    </p:spTree>
    <p:extLst>
      <p:ext uri="{BB962C8B-B14F-4D97-AF65-F5344CB8AC3E}">
        <p14:creationId xmlns:p14="http://schemas.microsoft.com/office/powerpoint/2010/main" val="7071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DOL  Standard">
  <a:themeElements>
    <a:clrScheme name="NCDOL  Standard 8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0000"/>
      </a:hlink>
      <a:folHlink>
        <a:srgbClr val="C0C0C0"/>
      </a:folHlink>
    </a:clrScheme>
    <a:fontScheme name="NCDOL 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CDOL  Standar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DOL  Standar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8">
        <a:dk1>
          <a:srgbClr val="000000"/>
        </a:dk1>
        <a:lt1>
          <a:srgbClr val="FFFFFF"/>
        </a:lt1>
        <a:dk2>
          <a:srgbClr val="0000FF"/>
        </a:dk2>
        <a:lt2>
          <a:srgbClr val="000080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DOL  Standard 8">
    <a:dk1>
      <a:srgbClr val="000000"/>
    </a:dk1>
    <a:lt1>
      <a:srgbClr val="FFFFFF"/>
    </a:lt1>
    <a:dk2>
      <a:srgbClr val="0000FF"/>
    </a:dk2>
    <a:lt2>
      <a:srgbClr val="000080"/>
    </a:lt2>
    <a:accent1>
      <a:srgbClr val="FF00FF"/>
    </a:accent1>
    <a:accent2>
      <a:srgbClr val="FF0000"/>
    </a:accent2>
    <a:accent3>
      <a:srgbClr val="FFFFFF"/>
    </a:accent3>
    <a:accent4>
      <a:srgbClr val="000000"/>
    </a:accent4>
    <a:accent5>
      <a:srgbClr val="FFAAFF"/>
    </a:accent5>
    <a:accent6>
      <a:srgbClr val="E70000"/>
    </a:accent6>
    <a:hlink>
      <a:srgbClr val="000000"/>
    </a:hlink>
    <a:folHlink>
      <a:srgbClr val="C0C0C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C77763524304399680D98EC663D01" ma:contentTypeVersion="13" ma:contentTypeDescription="Create a new document." ma:contentTypeScope="" ma:versionID="c8977ef3ce57fd339ad85ef92eed7f25">
  <xsd:schema xmlns:xsd="http://www.w3.org/2001/XMLSchema" xmlns:xs="http://www.w3.org/2001/XMLSchema" xmlns:p="http://schemas.microsoft.com/office/2006/metadata/properties" xmlns:ns1="http://schemas.microsoft.com/sharepoint/v3" xmlns:ns3="07fb7b10-7b9a-4558-832d-786df73008dc" xmlns:ns4="e04a6c66-c387-4d23-9626-23c5cf44b5d8" targetNamespace="http://schemas.microsoft.com/office/2006/metadata/properties" ma:root="true" ma:fieldsID="a097c618153d2ca82f82683e21c56151" ns1:_="" ns3:_="" ns4:_="">
    <xsd:import namespace="http://schemas.microsoft.com/sharepoint/v3"/>
    <xsd:import namespace="07fb7b10-7b9a-4558-832d-786df73008dc"/>
    <xsd:import namespace="e04a6c66-c387-4d23-9626-23c5cf44b5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b7b10-7b9a-4558-832d-786df73008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a6c66-c387-4d23-9626-23c5cf44b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9272E8-B8BE-4144-86DA-B7B45C8E6B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71ED00-0CC7-4895-8FA7-99013592592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7fb7b10-7b9a-4558-832d-786df73008dc"/>
    <ds:schemaRef ds:uri="e04a6c66-c387-4d23-9626-23c5cf44b5d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084365-5A63-4AE0-B0F8-80C700F4D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fb7b10-7b9a-4558-832d-786df73008dc"/>
    <ds:schemaRef ds:uri="e04a6c66-c387-4d23-9626-23c5cf44b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27927</TotalTime>
  <Pages>1</Pages>
  <Words>1876</Words>
  <Application>Microsoft Office PowerPoint</Application>
  <PresentationFormat>Letter Paper (8.5x11 in)</PresentationFormat>
  <Paragraphs>447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Narrow</vt:lpstr>
      <vt:lpstr>Symbol</vt:lpstr>
      <vt:lpstr>Tahoma</vt:lpstr>
      <vt:lpstr>Times New Roman</vt:lpstr>
      <vt:lpstr>Wingdings</vt:lpstr>
      <vt:lpstr>NCDOL  Standard</vt:lpstr>
      <vt:lpstr>Respiratory Protection</vt:lpstr>
      <vt:lpstr>Objectives</vt:lpstr>
      <vt:lpstr>Part 1</vt:lpstr>
      <vt:lpstr>Part 2  </vt:lpstr>
      <vt:lpstr>Why Have Medical Evaluations?</vt:lpstr>
      <vt:lpstr>Physiological Effects</vt:lpstr>
      <vt:lpstr>Medical Evaluation</vt:lpstr>
      <vt:lpstr>Part 3</vt:lpstr>
      <vt:lpstr>Hazard Determination</vt:lpstr>
      <vt:lpstr>PowerPoint Presentation</vt:lpstr>
      <vt:lpstr>PowerPoint Presentation</vt:lpstr>
      <vt:lpstr>Hierarchy of Controls</vt:lpstr>
      <vt:lpstr>What is a Respirator?</vt:lpstr>
      <vt:lpstr>Selection</vt:lpstr>
      <vt:lpstr>The SDS:  information in Section 8</vt:lpstr>
      <vt:lpstr>Air-Purifying Respirators (APR)</vt:lpstr>
      <vt:lpstr>Filtering Facepiece (Dust Mask)</vt:lpstr>
      <vt:lpstr>Respirators with Combination Cartridges</vt:lpstr>
      <vt:lpstr>Respirators with Organic Vapor Cartridges</vt:lpstr>
      <vt:lpstr>Cartridge/Canister Service Life</vt:lpstr>
      <vt:lpstr>Filters/Cartridges/Canister Labels</vt:lpstr>
      <vt:lpstr>Part 4  Training and  Information</vt:lpstr>
      <vt:lpstr>Training and Information</vt:lpstr>
      <vt:lpstr>Training and Information</vt:lpstr>
      <vt:lpstr>Part 5  Fit Testing</vt:lpstr>
      <vt:lpstr>When is Fit Testing Required?</vt:lpstr>
      <vt:lpstr>Qualitative Fit Test (QLFT)</vt:lpstr>
      <vt:lpstr>Part 6  Maintenance and Care</vt:lpstr>
      <vt:lpstr>Cleaning and Disinfecting</vt:lpstr>
      <vt:lpstr>Respirator Cleaning</vt:lpstr>
      <vt:lpstr>Respirator Cleaning - continued</vt:lpstr>
      <vt:lpstr>Cleaning and Disinfecting</vt:lpstr>
      <vt:lpstr>Storage</vt:lpstr>
      <vt:lpstr>Inspection</vt:lpstr>
      <vt:lpstr>Repairs</vt:lpstr>
      <vt:lpstr>Part 7 </vt:lpstr>
      <vt:lpstr>Use of Respirators</vt:lpstr>
      <vt:lpstr>Use</vt:lpstr>
      <vt:lpstr>Use</vt:lpstr>
      <vt:lpstr>         Part 10</vt:lpstr>
      <vt:lpstr>Voluntary Use</vt:lpstr>
      <vt:lpstr>Handouts  Trainer – obtain from program administrator for use in this class</vt:lpstr>
      <vt:lpstr>Objectives</vt:lpstr>
      <vt:lpstr>Please ask any questions.</vt:lpstr>
    </vt:vector>
  </TitlesOfParts>
  <Company>NC OSH/ETTA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N.C. Department of Labor OSH Division</dc:title>
  <dc:creator>Hardy, Celeste</dc:creator>
  <cp:lastModifiedBy>Linda Midyett</cp:lastModifiedBy>
  <cp:revision>57</cp:revision>
  <cp:lastPrinted>2021-01-06T15:55:29Z</cp:lastPrinted>
  <dcterms:created xsi:type="dcterms:W3CDTF">2001-05-15T12:53:32Z</dcterms:created>
  <dcterms:modified xsi:type="dcterms:W3CDTF">2022-02-24T21:32:34Z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0x010100E13C77763524304399680D98EC663D01</vt:lpwstr>
  </property>
</Properties>
</file>