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32"/>
  </p:notesMasterIdLst>
  <p:sldIdLst>
    <p:sldId id="278" r:id="rId2"/>
    <p:sldId id="323" r:id="rId3"/>
    <p:sldId id="279" r:id="rId4"/>
    <p:sldId id="280" r:id="rId5"/>
    <p:sldId id="299" r:id="rId6"/>
    <p:sldId id="322" r:id="rId7"/>
    <p:sldId id="312" r:id="rId8"/>
    <p:sldId id="307" r:id="rId9"/>
    <p:sldId id="300" r:id="rId10"/>
    <p:sldId id="305" r:id="rId11"/>
    <p:sldId id="302" r:id="rId12"/>
    <p:sldId id="303" r:id="rId13"/>
    <p:sldId id="304" r:id="rId14"/>
    <p:sldId id="308" r:id="rId15"/>
    <p:sldId id="326" r:id="rId16"/>
    <p:sldId id="309" r:id="rId17"/>
    <p:sldId id="318" r:id="rId18"/>
    <p:sldId id="311" r:id="rId19"/>
    <p:sldId id="319" r:id="rId20"/>
    <p:sldId id="324" r:id="rId21"/>
    <p:sldId id="313" r:id="rId22"/>
    <p:sldId id="320" r:id="rId23"/>
    <p:sldId id="325" r:id="rId24"/>
    <p:sldId id="314" r:id="rId25"/>
    <p:sldId id="321" r:id="rId26"/>
    <p:sldId id="294" r:id="rId27"/>
    <p:sldId id="298" r:id="rId28"/>
    <p:sldId id="327" r:id="rId29"/>
    <p:sldId id="297" r:id="rId30"/>
    <p:sldId id="292" r:id="rId31"/>
  </p:sldIdLst>
  <p:sldSz cx="12192000" cy="6858000"/>
  <p:notesSz cx="13716000" cy="2438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userDrawn="1">
          <p15:clr>
            <a:srgbClr val="A4A3A4"/>
          </p15:clr>
        </p15:guide>
        <p15:guide id="2" pos="456" userDrawn="1">
          <p15:clr>
            <a:srgbClr val="A4A3A4"/>
          </p15:clr>
        </p15:guide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pos="2136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8" orient="horz" pos="1152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0" orient="horz" pos="1512" userDrawn="1">
          <p15:clr>
            <a:srgbClr val="A4A3A4"/>
          </p15:clr>
        </p15:guide>
        <p15:guide id="11" pos="7680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3" pos="1008" userDrawn="1">
          <p15:clr>
            <a:srgbClr val="A4A3A4"/>
          </p15:clr>
        </p15:guide>
        <p15:guide id="14" pos="1584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4" orient="horz" pos="960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DB2E"/>
    <a:srgbClr val="202C8F"/>
    <a:srgbClr val="FDFBF6"/>
    <a:srgbClr val="AAC4E9"/>
    <a:srgbClr val="F5CDCE"/>
    <a:srgbClr val="DF8C8C"/>
    <a:srgbClr val="D4D593"/>
    <a:srgbClr val="E6F0FE"/>
    <a:srgbClr val="CDBE8A"/>
    <a:srgbClr val="FF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09" autoAdjust="0"/>
  </p:normalViewPr>
  <p:slideViewPr>
    <p:cSldViewPr snapToGrid="0" snapToObjects="1">
      <p:cViewPr varScale="1">
        <p:scale>
          <a:sx n="65" d="100"/>
          <a:sy n="65" d="100"/>
        </p:scale>
        <p:origin x="532" y="40"/>
      </p:cViewPr>
      <p:guideLst>
        <p:guide/>
        <p:guide pos="456"/>
        <p:guide orient="horz" pos="2616"/>
        <p:guide orient="horz" pos="3264"/>
        <p:guide pos="6912"/>
        <p:guide orient="horz" pos="2136"/>
        <p:guide orient="horz" pos="4008"/>
        <p:guide orient="horz" pos="1152"/>
        <p:guide orient="horz" pos="2352"/>
        <p:guide orient="horz" pos="1512"/>
        <p:guide pos="7680"/>
        <p:guide pos="6696"/>
        <p:guide pos="1008"/>
        <p:guide pos="1584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orient="horz" pos="960"/>
        <p:guide pos="5256"/>
        <p:guide pos="72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05.BIOSERV\Documents\Meetings%20&amp;%20Conferences\PestSure\2022%20-%20Park%20City\10-1-2020%20to%2010-1-2022%20work%20injury%20-%20PestSur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05.BIOSERV\Documents\Meetings%20&amp;%20Conferences\PestSure\2022%20-%20Park%20City\10-1-2020%20to%2010-1-2022%20work%20injury%20-%20PestSur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05.BIOSERV\Documents\Meetings%20&amp;%20Conferences\PestSure\2022%20-%20Park%20City\10-1-2020%20to%2010-1-2022%20work%20injury%20-%20PestSur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Common Injuries Oct. 2020- Sept. 2022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'Injury Type'!$F$2:$F$11</c:f>
              <c:strCache>
                <c:ptCount val="10"/>
                <c:pt idx="0">
                  <c:v>Bending</c:v>
                </c:pt>
                <c:pt idx="1">
                  <c:v>Bite/Sting</c:v>
                </c:pt>
                <c:pt idx="2">
                  <c:v>Cut/Punctured/Scraped</c:v>
                </c:pt>
                <c:pt idx="3">
                  <c:v>Falls/Slips</c:v>
                </c:pt>
                <c:pt idx="4">
                  <c:v>Foreign Body in Eye</c:v>
                </c:pt>
                <c:pt idx="5">
                  <c:v>Lifting</c:v>
                </c:pt>
                <c:pt idx="6">
                  <c:v>Pushing or Pulling</c:v>
                </c:pt>
                <c:pt idx="7">
                  <c:v>Reaching</c:v>
                </c:pt>
                <c:pt idx="8">
                  <c:v>Running into Stuff</c:v>
                </c:pt>
                <c:pt idx="9">
                  <c:v>Twisting</c:v>
                </c:pt>
              </c:strCache>
            </c:strRef>
          </c:cat>
          <c:val>
            <c:numRef>
              <c:f>'Injury Type'!$G$2:$G$11</c:f>
              <c:numCache>
                <c:formatCode>General</c:formatCode>
                <c:ptCount val="10"/>
                <c:pt idx="0">
                  <c:v>66</c:v>
                </c:pt>
                <c:pt idx="1">
                  <c:v>271</c:v>
                </c:pt>
                <c:pt idx="2">
                  <c:v>128</c:v>
                </c:pt>
                <c:pt idx="3">
                  <c:v>372</c:v>
                </c:pt>
                <c:pt idx="4">
                  <c:v>56</c:v>
                </c:pt>
                <c:pt idx="5">
                  <c:v>125</c:v>
                </c:pt>
                <c:pt idx="6">
                  <c:v>66</c:v>
                </c:pt>
                <c:pt idx="7">
                  <c:v>32</c:v>
                </c:pt>
                <c:pt idx="8">
                  <c:v>78</c:v>
                </c:pt>
                <c:pt idx="9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38-4B86-B06C-1428564512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55827280"/>
        <c:axId val="1255833520"/>
      </c:barChart>
      <c:catAx>
        <c:axId val="1255827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5833520"/>
        <c:crosses val="autoZero"/>
        <c:auto val="1"/>
        <c:lblAlgn val="ctr"/>
        <c:lblOffset val="100"/>
        <c:noMultiLvlLbl val="0"/>
      </c:catAx>
      <c:valAx>
        <c:axId val="1255833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Total Injuries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5827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Total Accidents by Age (Oct. 2020- Sept. 2022)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'[10-1-2020 to 10-1-2022 work injury - PestSure.xlsx]Graphs'!$D$1</c:f>
              <c:strCache>
                <c:ptCount val="1"/>
                <c:pt idx="0">
                  <c:v>Total Accidents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'[10-1-2020 to 10-1-2022 work injury - PestSure.xlsx]Graphs'!$C$1:$C$54</c:f>
              <c:strCache>
                <c:ptCount val="53"/>
                <c:pt idx="0">
                  <c:v>18</c:v>
                </c:pt>
                <c:pt idx="1">
                  <c:v>19</c:v>
                </c:pt>
                <c:pt idx="2">
                  <c:v>20</c:v>
                </c:pt>
                <c:pt idx="3">
                  <c:v>21</c:v>
                </c:pt>
                <c:pt idx="4">
                  <c:v>22</c:v>
                </c:pt>
                <c:pt idx="5">
                  <c:v>23</c:v>
                </c:pt>
                <c:pt idx="6">
                  <c:v>24</c:v>
                </c:pt>
                <c:pt idx="7">
                  <c:v>25</c:v>
                </c:pt>
                <c:pt idx="8">
                  <c:v>26</c:v>
                </c:pt>
                <c:pt idx="9">
                  <c:v>27</c:v>
                </c:pt>
                <c:pt idx="10">
                  <c:v>28</c:v>
                </c:pt>
                <c:pt idx="11">
                  <c:v>29</c:v>
                </c:pt>
                <c:pt idx="12">
                  <c:v>30</c:v>
                </c:pt>
                <c:pt idx="13">
                  <c:v>31</c:v>
                </c:pt>
                <c:pt idx="14">
                  <c:v>32</c:v>
                </c:pt>
                <c:pt idx="15">
                  <c:v>33</c:v>
                </c:pt>
                <c:pt idx="16">
                  <c:v>34</c:v>
                </c:pt>
                <c:pt idx="17">
                  <c:v>35</c:v>
                </c:pt>
                <c:pt idx="18">
                  <c:v>36</c:v>
                </c:pt>
                <c:pt idx="19">
                  <c:v>37</c:v>
                </c:pt>
                <c:pt idx="20">
                  <c:v>38</c:v>
                </c:pt>
                <c:pt idx="21">
                  <c:v>39</c:v>
                </c:pt>
                <c:pt idx="22">
                  <c:v>40</c:v>
                </c:pt>
                <c:pt idx="23">
                  <c:v>41</c:v>
                </c:pt>
                <c:pt idx="24">
                  <c:v>42</c:v>
                </c:pt>
                <c:pt idx="25">
                  <c:v>43</c:v>
                </c:pt>
                <c:pt idx="26">
                  <c:v>44</c:v>
                </c:pt>
                <c:pt idx="27">
                  <c:v>45</c:v>
                </c:pt>
                <c:pt idx="28">
                  <c:v>46</c:v>
                </c:pt>
                <c:pt idx="29">
                  <c:v>47</c:v>
                </c:pt>
                <c:pt idx="30">
                  <c:v>48</c:v>
                </c:pt>
                <c:pt idx="31">
                  <c:v>49</c:v>
                </c:pt>
                <c:pt idx="32">
                  <c:v>50</c:v>
                </c:pt>
                <c:pt idx="33">
                  <c:v>51</c:v>
                </c:pt>
                <c:pt idx="34">
                  <c:v>52</c:v>
                </c:pt>
                <c:pt idx="35">
                  <c:v>53</c:v>
                </c:pt>
                <c:pt idx="36">
                  <c:v>54</c:v>
                </c:pt>
                <c:pt idx="37">
                  <c:v>55</c:v>
                </c:pt>
                <c:pt idx="38">
                  <c:v>56</c:v>
                </c:pt>
                <c:pt idx="39">
                  <c:v>57</c:v>
                </c:pt>
                <c:pt idx="40">
                  <c:v>58</c:v>
                </c:pt>
                <c:pt idx="41">
                  <c:v>59</c:v>
                </c:pt>
                <c:pt idx="42">
                  <c:v>60</c:v>
                </c:pt>
                <c:pt idx="43">
                  <c:v>61</c:v>
                </c:pt>
                <c:pt idx="44">
                  <c:v>62</c:v>
                </c:pt>
                <c:pt idx="45">
                  <c:v>63</c:v>
                </c:pt>
                <c:pt idx="46">
                  <c:v>64</c:v>
                </c:pt>
                <c:pt idx="47">
                  <c:v>65</c:v>
                </c:pt>
                <c:pt idx="48">
                  <c:v>66</c:v>
                </c:pt>
                <c:pt idx="49">
                  <c:v>67</c:v>
                </c:pt>
                <c:pt idx="50">
                  <c:v>68</c:v>
                </c:pt>
                <c:pt idx="51">
                  <c:v>69</c:v>
                </c:pt>
                <c:pt idx="52">
                  <c:v>70</c:v>
                </c:pt>
              </c:strCache>
              <c:extLst/>
            </c:strRef>
          </c:cat>
          <c:val>
            <c:numRef>
              <c:f>'[10-1-2020 to 10-1-2022 work injury - PestSure.xlsx]Graphs'!$D$2:$D$54</c:f>
              <c:numCache>
                <c:formatCode>General</c:formatCode>
                <c:ptCount val="52"/>
                <c:pt idx="0">
                  <c:v>7</c:v>
                </c:pt>
                <c:pt idx="1">
                  <c:v>29</c:v>
                </c:pt>
                <c:pt idx="2">
                  <c:v>52</c:v>
                </c:pt>
                <c:pt idx="3">
                  <c:v>47</c:v>
                </c:pt>
                <c:pt idx="4">
                  <c:v>63</c:v>
                </c:pt>
                <c:pt idx="5">
                  <c:v>65</c:v>
                </c:pt>
                <c:pt idx="6">
                  <c:v>73</c:v>
                </c:pt>
                <c:pt idx="7">
                  <c:v>60</c:v>
                </c:pt>
                <c:pt idx="8">
                  <c:v>60</c:v>
                </c:pt>
                <c:pt idx="9">
                  <c:v>75</c:v>
                </c:pt>
                <c:pt idx="10">
                  <c:v>79</c:v>
                </c:pt>
                <c:pt idx="11">
                  <c:v>84</c:v>
                </c:pt>
                <c:pt idx="12">
                  <c:v>62</c:v>
                </c:pt>
                <c:pt idx="13">
                  <c:v>55</c:v>
                </c:pt>
                <c:pt idx="14">
                  <c:v>59</c:v>
                </c:pt>
                <c:pt idx="15">
                  <c:v>53</c:v>
                </c:pt>
                <c:pt idx="16">
                  <c:v>45</c:v>
                </c:pt>
                <c:pt idx="17">
                  <c:v>34</c:v>
                </c:pt>
                <c:pt idx="18">
                  <c:v>39</c:v>
                </c:pt>
                <c:pt idx="19">
                  <c:v>33</c:v>
                </c:pt>
                <c:pt idx="20">
                  <c:v>51</c:v>
                </c:pt>
                <c:pt idx="21">
                  <c:v>33</c:v>
                </c:pt>
                <c:pt idx="22">
                  <c:v>36</c:v>
                </c:pt>
                <c:pt idx="23">
                  <c:v>39</c:v>
                </c:pt>
                <c:pt idx="24">
                  <c:v>32</c:v>
                </c:pt>
                <c:pt idx="25">
                  <c:v>36</c:v>
                </c:pt>
                <c:pt idx="26">
                  <c:v>29</c:v>
                </c:pt>
                <c:pt idx="27">
                  <c:v>27</c:v>
                </c:pt>
                <c:pt idx="28">
                  <c:v>19</c:v>
                </c:pt>
                <c:pt idx="29">
                  <c:v>35</c:v>
                </c:pt>
                <c:pt idx="30">
                  <c:v>34</c:v>
                </c:pt>
                <c:pt idx="31">
                  <c:v>53</c:v>
                </c:pt>
                <c:pt idx="32">
                  <c:v>35</c:v>
                </c:pt>
                <c:pt idx="33">
                  <c:v>26</c:v>
                </c:pt>
                <c:pt idx="34">
                  <c:v>28</c:v>
                </c:pt>
                <c:pt idx="35">
                  <c:v>36</c:v>
                </c:pt>
                <c:pt idx="36">
                  <c:v>24</c:v>
                </c:pt>
                <c:pt idx="37">
                  <c:v>34</c:v>
                </c:pt>
                <c:pt idx="38">
                  <c:v>26</c:v>
                </c:pt>
                <c:pt idx="39">
                  <c:v>27</c:v>
                </c:pt>
                <c:pt idx="40">
                  <c:v>24</c:v>
                </c:pt>
                <c:pt idx="41">
                  <c:v>32</c:v>
                </c:pt>
                <c:pt idx="42">
                  <c:v>21</c:v>
                </c:pt>
                <c:pt idx="43">
                  <c:v>15</c:v>
                </c:pt>
                <c:pt idx="44">
                  <c:v>14</c:v>
                </c:pt>
                <c:pt idx="45">
                  <c:v>15</c:v>
                </c:pt>
                <c:pt idx="46">
                  <c:v>16</c:v>
                </c:pt>
                <c:pt idx="47">
                  <c:v>11</c:v>
                </c:pt>
                <c:pt idx="48">
                  <c:v>5</c:v>
                </c:pt>
                <c:pt idx="49">
                  <c:v>7</c:v>
                </c:pt>
                <c:pt idx="50">
                  <c:v>3</c:v>
                </c:pt>
                <c:pt idx="51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B4AB-4C2F-9211-C1F5ED3BBE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33050496"/>
        <c:axId val="733065472"/>
      </c:barChart>
      <c:catAx>
        <c:axId val="73305049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Employee Age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3065472"/>
        <c:crossesAt val="0"/>
        <c:auto val="1"/>
        <c:lblAlgn val="ctr"/>
        <c:lblOffset val="100"/>
        <c:tickLblSkip val="4"/>
        <c:tickMarkSkip val="5"/>
        <c:noMultiLvlLbl val="0"/>
      </c:catAx>
      <c:valAx>
        <c:axId val="733065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Number of Accidents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3050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# Accidents by Tenure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520005238974663"/>
          <c:y val="0.13406441031934718"/>
          <c:w val="0.85470341609387701"/>
          <c:h val="0.671336802953988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'[10-1-2020 to 10-1-2022 work injury - PestSure.xlsx]Graphs'!$G$1</c:f>
              <c:strCache>
                <c:ptCount val="1"/>
                <c:pt idx="0">
                  <c:v># Accidents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val>
            <c:numRef>
              <c:f>'[10-1-2020 to 10-1-2022 work injury - PestSure.xlsx]Graphs'!$G$3:$G$27</c:f>
              <c:numCache>
                <c:formatCode>General</c:formatCode>
                <c:ptCount val="25"/>
                <c:pt idx="0">
                  <c:v>780</c:v>
                </c:pt>
                <c:pt idx="1">
                  <c:v>293</c:v>
                </c:pt>
                <c:pt idx="2">
                  <c:v>192</c:v>
                </c:pt>
                <c:pt idx="3">
                  <c:v>119</c:v>
                </c:pt>
                <c:pt idx="4">
                  <c:v>109</c:v>
                </c:pt>
                <c:pt idx="5">
                  <c:v>57</c:v>
                </c:pt>
                <c:pt idx="6">
                  <c:v>62</c:v>
                </c:pt>
                <c:pt idx="7">
                  <c:v>34</c:v>
                </c:pt>
                <c:pt idx="8">
                  <c:v>37</c:v>
                </c:pt>
                <c:pt idx="9">
                  <c:v>24</c:v>
                </c:pt>
                <c:pt idx="10">
                  <c:v>35</c:v>
                </c:pt>
                <c:pt idx="11">
                  <c:v>14</c:v>
                </c:pt>
                <c:pt idx="12">
                  <c:v>16</c:v>
                </c:pt>
                <c:pt idx="13">
                  <c:v>14</c:v>
                </c:pt>
                <c:pt idx="14">
                  <c:v>15</c:v>
                </c:pt>
                <c:pt idx="15">
                  <c:v>11</c:v>
                </c:pt>
                <c:pt idx="16">
                  <c:v>8</c:v>
                </c:pt>
                <c:pt idx="17">
                  <c:v>3</c:v>
                </c:pt>
                <c:pt idx="18">
                  <c:v>4</c:v>
                </c:pt>
                <c:pt idx="19">
                  <c:v>7</c:v>
                </c:pt>
                <c:pt idx="20">
                  <c:v>10</c:v>
                </c:pt>
                <c:pt idx="21">
                  <c:v>6</c:v>
                </c:pt>
                <c:pt idx="22">
                  <c:v>7</c:v>
                </c:pt>
                <c:pt idx="23">
                  <c:v>3</c:v>
                </c:pt>
                <c:pt idx="2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28-43E6-AEE9-D12BDEE626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46317360"/>
        <c:axId val="646297808"/>
      </c:barChart>
      <c:catAx>
        <c:axId val="6463173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Years Employed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6297808"/>
        <c:crosses val="autoZero"/>
        <c:auto val="1"/>
        <c:lblAlgn val="ctr"/>
        <c:lblOffset val="100"/>
        <c:noMultiLvlLbl val="0"/>
      </c:catAx>
      <c:valAx>
        <c:axId val="646297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# of Injuries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6317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This is a pretty good indication that our OJT programs aren’t fully optimized!</a:t>
            </a:r>
          </a:p>
        </p:txBody>
      </p:sp>
    </p:spTree>
    <p:extLst>
      <p:ext uri="{BB962C8B-B14F-4D97-AF65-F5344CB8AC3E}">
        <p14:creationId xmlns:p14="http://schemas.microsoft.com/office/powerpoint/2010/main" val="12736411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9391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This is a pretty good indication that our OJT programs aren’t fully optimized!</a:t>
            </a:r>
          </a:p>
        </p:txBody>
      </p:sp>
    </p:spTree>
    <p:extLst>
      <p:ext uri="{BB962C8B-B14F-4D97-AF65-F5344CB8AC3E}">
        <p14:creationId xmlns:p14="http://schemas.microsoft.com/office/powerpoint/2010/main" val="2780535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4415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This is a pretty good indication that our OJT programs aren’t fully optimized!</a:t>
            </a:r>
          </a:p>
        </p:txBody>
      </p:sp>
    </p:spTree>
    <p:extLst>
      <p:ext uri="{BB962C8B-B14F-4D97-AF65-F5344CB8AC3E}">
        <p14:creationId xmlns:p14="http://schemas.microsoft.com/office/powerpoint/2010/main" val="42826985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6407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Self-efficacy is similar to confidence.</a:t>
            </a:r>
          </a:p>
        </p:txBody>
      </p:sp>
    </p:spTree>
    <p:extLst>
      <p:ext uri="{BB962C8B-B14F-4D97-AF65-F5344CB8AC3E}">
        <p14:creationId xmlns:p14="http://schemas.microsoft.com/office/powerpoint/2010/main" val="629068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This looks like a job for OJT!  I can say looking back at our OJT, safety wasn’t always a key consideration when we were putting it together.</a:t>
            </a:r>
          </a:p>
        </p:txBody>
      </p:sp>
    </p:spTree>
    <p:extLst>
      <p:ext uri="{BB962C8B-B14F-4D97-AF65-F5344CB8AC3E}">
        <p14:creationId xmlns:p14="http://schemas.microsoft.com/office/powerpoint/2010/main" val="1353408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We’re doing this training because we have to.  We’re doing this training because this is something most of our new employees asked for.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441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354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We’re doing this training because we have to.  We’re doing this training because this is something most of our new employees asked for.</a:t>
            </a:r>
          </a:p>
        </p:txBody>
      </p:sp>
    </p:spTree>
    <p:extLst>
      <p:ext uri="{BB962C8B-B14F-4D97-AF65-F5344CB8AC3E}">
        <p14:creationId xmlns:p14="http://schemas.microsoft.com/office/powerpoint/2010/main" val="15055151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Following up is ideally done in person but may be done by looking at paperwork, material ordering, truck inspections, etc.</a:t>
            </a:r>
          </a:p>
        </p:txBody>
      </p:sp>
    </p:spTree>
    <p:extLst>
      <p:ext uri="{BB962C8B-B14F-4D97-AF65-F5344CB8AC3E}">
        <p14:creationId xmlns:p14="http://schemas.microsoft.com/office/powerpoint/2010/main" val="13445820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Following up is ideally done in person but may be done by looking at paperwork, material ordering, truck inspections, etc.</a:t>
            </a:r>
          </a:p>
        </p:txBody>
      </p:sp>
    </p:spTree>
    <p:extLst>
      <p:ext uri="{BB962C8B-B14F-4D97-AF65-F5344CB8AC3E}">
        <p14:creationId xmlns:p14="http://schemas.microsoft.com/office/powerpoint/2010/main" val="14558473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2462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This is a pretty good indication that our OJT programs aren’t fully optimized!</a:t>
            </a:r>
          </a:p>
        </p:txBody>
      </p:sp>
    </p:spTree>
    <p:extLst>
      <p:ext uri="{BB962C8B-B14F-4D97-AF65-F5344CB8AC3E}">
        <p14:creationId xmlns:p14="http://schemas.microsoft.com/office/powerpoint/2010/main" val="66938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 descr="preencoded.png">
            <a:extLst>
              <a:ext uri="{FF2B5EF4-FFF2-40B4-BE49-F238E27FC236}">
                <a16:creationId xmlns:a16="http://schemas.microsoft.com/office/drawing/2014/main" id="{BA5D5A72-CB6F-F8DE-E2C9-90459C8C3DC1}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</a:extLst>
          </p:cNvPr>
          <p:cNvSpPr/>
          <p:nvPr userDrawn="1"/>
        </p:nvSpPr>
        <p:spPr>
          <a:xfrm>
            <a:off x="1600201" y="1153228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</a:extLst>
          </p:cNvPr>
          <p:cNvSpPr/>
          <p:nvPr userDrawn="1"/>
        </p:nvSpPr>
        <p:spPr>
          <a:xfrm>
            <a:off x="2795588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03092" y="1984248"/>
            <a:ext cx="5385816" cy="1225296"/>
          </a:xfrm>
        </p:spPr>
        <p:txBody>
          <a:bodyPr tIns="0" anchor="t">
            <a:no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9496" y="3483864"/>
            <a:ext cx="3493008" cy="87890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950ED98-B5D1-206C-403F-FA954F9D2CFF}"/>
              </a:ext>
            </a:extLst>
          </p:cNvPr>
          <p:cNvSpPr/>
          <p:nvPr userDrawn="1"/>
        </p:nvSpPr>
        <p:spPr>
          <a:xfrm>
            <a:off x="685338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8643CE-01D9-3E5E-15F6-20689F775F15}"/>
              </a:ext>
            </a:extLst>
          </p:cNvPr>
          <p:cNvSpPr/>
          <p:nvPr userDrawn="1"/>
        </p:nvSpPr>
        <p:spPr>
          <a:xfrm>
            <a:off x="2900911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F82DDD-EDEC-7D87-F43A-113C5E4A4FE7}"/>
              </a:ext>
            </a:extLst>
          </p:cNvPr>
          <p:cNvSpPr/>
          <p:nvPr userDrawn="1"/>
        </p:nvSpPr>
        <p:spPr>
          <a:xfrm>
            <a:off x="5116484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7E492E-967F-54B7-55B1-08A5E1C3615B}"/>
              </a:ext>
            </a:extLst>
          </p:cNvPr>
          <p:cNvSpPr/>
          <p:nvPr userDrawn="1"/>
        </p:nvSpPr>
        <p:spPr>
          <a:xfrm>
            <a:off x="9547629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0053FE-E44A-CA97-F782-67FC633E722E}"/>
              </a:ext>
            </a:extLst>
          </p:cNvPr>
          <p:cNvSpPr/>
          <p:nvPr userDrawn="1"/>
        </p:nvSpPr>
        <p:spPr>
          <a:xfrm>
            <a:off x="7332057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841248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338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39134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1058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79F9AD31-B0C5-3563-C73A-8B6297FCF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00910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Picture Placeholder 62">
            <a:extLst>
              <a:ext uri="{FF2B5EF4-FFF2-40B4-BE49-F238E27FC236}">
                <a16:creationId xmlns:a16="http://schemas.microsoft.com/office/drawing/2014/main" id="{05E8E8EF-4954-870B-04E5-82BC660A673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54707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8" name="Text Placeholder 51">
            <a:extLst>
              <a:ext uri="{FF2B5EF4-FFF2-40B4-BE49-F238E27FC236}">
                <a16:creationId xmlns:a16="http://schemas.microsoft.com/office/drawing/2014/main" id="{75981CD1-EA26-D1CF-F19E-B58C16BA8A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46630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3A09BBD1-5CBC-B0EF-71C0-054FCB989B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6484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Picture Placeholder 62">
            <a:extLst>
              <a:ext uri="{FF2B5EF4-FFF2-40B4-BE49-F238E27FC236}">
                <a16:creationId xmlns:a16="http://schemas.microsoft.com/office/drawing/2014/main" id="{4AD0C8C9-DB5A-6DC8-2729-A21F1A5CF17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770280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51">
            <a:extLst>
              <a:ext uri="{FF2B5EF4-FFF2-40B4-BE49-F238E27FC236}">
                <a16:creationId xmlns:a16="http://schemas.microsoft.com/office/drawing/2014/main" id="{F02DE2DC-F65C-32A5-5821-89FB2F53C3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2204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2057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985853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7777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47629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201425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93349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2516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2DECB02-D9CE-E57A-0604-BFF41EC38AFA}"/>
              </a:ext>
            </a:extLst>
          </p:cNvPr>
          <p:cNvSpPr/>
          <p:nvPr userDrawn="1"/>
        </p:nvSpPr>
        <p:spPr>
          <a:xfrm>
            <a:off x="0" y="0"/>
            <a:ext cx="2838450" cy="2857958"/>
          </a:xfrm>
          <a:custGeom>
            <a:avLst/>
            <a:gdLst>
              <a:gd name="connsiteX0" fmla="*/ 1971005 w 2838450"/>
              <a:gd name="connsiteY0" fmla="*/ 0 h 2857958"/>
              <a:gd name="connsiteX1" fmla="*/ 2838450 w 2838450"/>
              <a:gd name="connsiteY1" fmla="*/ 0 h 2857958"/>
              <a:gd name="connsiteX2" fmla="*/ 2838450 w 2838450"/>
              <a:gd name="connsiteY2" fmla="*/ 7240 h 2857958"/>
              <a:gd name="connsiteX3" fmla="*/ 278890 w 2838450"/>
              <a:gd name="connsiteY3" fmla="*/ 2843883 h 2857958"/>
              <a:gd name="connsiteX4" fmla="*/ 0 w 2838450"/>
              <a:gd name="connsiteY4" fmla="*/ 2857958 h 2857958"/>
              <a:gd name="connsiteX5" fmla="*/ 0 w 2838450"/>
              <a:gd name="connsiteY5" fmla="*/ 1990580 h 2857958"/>
              <a:gd name="connsiteX6" fmla="*/ 190293 w 2838450"/>
              <a:gd name="connsiteY6" fmla="*/ 1980883 h 2857958"/>
              <a:gd name="connsiteX7" fmla="*/ 1960910 w 2838450"/>
              <a:gd name="connsiteY7" fmla="*/ 200390 h 285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57958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8E760EA-7D83-1DF2-A8EE-4F218084E74F}"/>
              </a:ext>
            </a:extLst>
          </p:cNvPr>
          <p:cNvSpPr/>
          <p:nvPr userDrawn="1"/>
        </p:nvSpPr>
        <p:spPr>
          <a:xfrm>
            <a:off x="1" y="-1"/>
            <a:ext cx="1970627" cy="1990267"/>
          </a:xfrm>
          <a:custGeom>
            <a:avLst/>
            <a:gdLst>
              <a:gd name="connsiteX0" fmla="*/ 0 w 1970627"/>
              <a:gd name="connsiteY0" fmla="*/ 0 h 1990267"/>
              <a:gd name="connsiteX1" fmla="*/ 1970627 w 1970627"/>
              <a:gd name="connsiteY1" fmla="*/ 0 h 1990267"/>
              <a:gd name="connsiteX2" fmla="*/ 1960534 w 1970627"/>
              <a:gd name="connsiteY2" fmla="*/ 200357 h 1990267"/>
              <a:gd name="connsiteX3" fmla="*/ 190254 w 1970627"/>
              <a:gd name="connsiteY3" fmla="*/ 1980571 h 1990267"/>
              <a:gd name="connsiteX4" fmla="*/ 0 w 1970627"/>
              <a:gd name="connsiteY4" fmla="*/ 1990267 h 199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627" h="199026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rgbClr val="F5CDC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F3F3353-78A1-F584-81A6-9513382DF18F}"/>
              </a:ext>
            </a:extLst>
          </p:cNvPr>
          <p:cNvSpPr/>
          <p:nvPr userDrawn="1"/>
        </p:nvSpPr>
        <p:spPr>
          <a:xfrm>
            <a:off x="1" y="1"/>
            <a:ext cx="1003449" cy="1013015"/>
          </a:xfrm>
          <a:custGeom>
            <a:avLst/>
            <a:gdLst>
              <a:gd name="connsiteX0" fmla="*/ 0 w 1003449"/>
              <a:gd name="connsiteY0" fmla="*/ 0 h 1013015"/>
              <a:gd name="connsiteX1" fmla="*/ 1003449 w 1003449"/>
              <a:gd name="connsiteY1" fmla="*/ 0 h 1013015"/>
              <a:gd name="connsiteX2" fmla="*/ 998306 w 1003449"/>
              <a:gd name="connsiteY2" fmla="*/ 100639 h 1013015"/>
              <a:gd name="connsiteX3" fmla="*/ 90663 w 1003449"/>
              <a:gd name="connsiteY3" fmla="*/ 1008380 h 1013015"/>
              <a:gd name="connsiteX4" fmla="*/ 0 w 1003449"/>
              <a:gd name="connsiteY4" fmla="*/ 1013015 h 10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449" h="1013015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1A846E-CBB1-9805-456D-0C0B8909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Image 2" descr="preencoded.png">
            <a:extLst>
              <a:ext uri="{FF2B5EF4-FFF2-40B4-BE49-F238E27FC236}">
                <a16:creationId xmlns:a16="http://schemas.microsoft.com/office/drawing/2014/main" id="{790E862E-398F-571C-EC2C-3D17164DE059}"/>
              </a:ext>
            </a:extLst>
          </p:cNvPr>
          <p:cNvSpPr/>
          <p:nvPr/>
        </p:nvSpPr>
        <p:spPr>
          <a:xfrm>
            <a:off x="1458332" y="590133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AB1DF8DE-0EED-2627-4B5E-266C0BC276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338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5AE99EEE-38C4-CB2D-EEA0-8A2EB6F129E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900911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AA90F0AE-69F4-EBD3-AED1-81E98D3481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6484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F9E49243-B04A-D7AF-B4C7-8E1AE776F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2057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4780DCD4-46DE-8C31-9F39-FC6E45FC1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7629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6" name="Text Placeholder 51">
            <a:extLst>
              <a:ext uri="{FF2B5EF4-FFF2-40B4-BE49-F238E27FC236}">
                <a16:creationId xmlns:a16="http://schemas.microsoft.com/office/drawing/2014/main" id="{9FBDF935-4925-03EC-CBC9-1EBA90DF84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38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51">
            <a:extLst>
              <a:ext uri="{FF2B5EF4-FFF2-40B4-BE49-F238E27FC236}">
                <a16:creationId xmlns:a16="http://schemas.microsoft.com/office/drawing/2014/main" id="{9BB76AA7-442D-54A7-D075-C67F474389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00911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51">
            <a:extLst>
              <a:ext uri="{FF2B5EF4-FFF2-40B4-BE49-F238E27FC236}">
                <a16:creationId xmlns:a16="http://schemas.microsoft.com/office/drawing/2014/main" id="{9E419856-1586-F2D8-A1B4-F67FEE9839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16484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51">
            <a:extLst>
              <a:ext uri="{FF2B5EF4-FFF2-40B4-BE49-F238E27FC236}">
                <a16:creationId xmlns:a16="http://schemas.microsoft.com/office/drawing/2014/main" id="{AED74DD2-EAE3-76BF-56B9-C04FCED1F2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32057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51">
            <a:extLst>
              <a:ext uri="{FF2B5EF4-FFF2-40B4-BE49-F238E27FC236}">
                <a16:creationId xmlns:a16="http://schemas.microsoft.com/office/drawing/2014/main" id="{0A39AD48-2F98-C0C9-DE08-CED7EBF816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47629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6BE61D7-B0A3-902B-4F58-727982880EF5}"/>
              </a:ext>
            </a:extLst>
          </p:cNvPr>
          <p:cNvCxnSpPr>
            <a:cxnSpLocks/>
          </p:cNvCxnSpPr>
          <p:nvPr userDrawn="1"/>
        </p:nvCxnSpPr>
        <p:spPr>
          <a:xfrm>
            <a:off x="739398" y="4187681"/>
            <a:ext cx="1081236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33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Image 0" descr="preencoded.png">
            <a:extLst>
              <a:ext uri="{FF2B5EF4-FFF2-40B4-BE49-F238E27FC236}">
                <a16:creationId xmlns:a16="http://schemas.microsoft.com/office/drawing/2014/main" id="{CD2D664E-6702-6607-A37E-2E996144917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3" name="Image 1" descr="preencoded.png">
            <a:extLst>
              <a:ext uri="{FF2B5EF4-FFF2-40B4-BE49-F238E27FC236}">
                <a16:creationId xmlns:a16="http://schemas.microsoft.com/office/drawing/2014/main" id="{951C5737-DF7E-D671-AC74-9E488335BC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Image 5" descr="preencoded.png">
            <a:extLst>
              <a:ext uri="{FF2B5EF4-FFF2-40B4-BE49-F238E27FC236}">
                <a16:creationId xmlns:a16="http://schemas.microsoft.com/office/drawing/2014/main" id="{B9036D42-A06F-E6EE-BB91-8BAF045198BE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9" name="Image 6" descr="preencoded.png">
            <a:extLst>
              <a:ext uri="{FF2B5EF4-FFF2-40B4-BE49-F238E27FC236}">
                <a16:creationId xmlns:a16="http://schemas.microsoft.com/office/drawing/2014/main" id="{86E0540C-3355-A50D-AC61-047B54B70C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764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503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4672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5411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031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547151"/>
            <a:ext cx="10671048" cy="130291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32" y="2743200"/>
            <a:ext cx="3328416" cy="3557016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1911096" y="2258568"/>
            <a:ext cx="932688" cy="9326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2124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3984" y="2743200"/>
            <a:ext cx="3328416" cy="3557016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641848" y="2258568"/>
            <a:ext cx="932688" cy="9326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22876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92440" y="2743200"/>
            <a:ext cx="3328416" cy="3557016"/>
          </a:xfrm>
          <a:noFill/>
          <a:ln w="12700">
            <a:solidFill>
              <a:schemeClr val="accent4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9290304" y="2258568"/>
            <a:ext cx="932688" cy="93268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71332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8954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Image 2" descr="preencoded.png">
            <a:extLst>
              <a:ext uri="{FF2B5EF4-FFF2-40B4-BE49-F238E27FC236}">
                <a16:creationId xmlns:a16="http://schemas.microsoft.com/office/drawing/2014/main" id="{ABC388A2-FFC7-1A87-02FB-C97B50161FD3}"/>
              </a:ext>
            </a:extLst>
          </p:cNvPr>
          <p:cNvSpPr/>
          <p:nvPr/>
        </p:nvSpPr>
        <p:spPr>
          <a:xfrm>
            <a:off x="8758238" y="-14287"/>
            <a:ext cx="3433763" cy="3452812"/>
          </a:xfrm>
          <a:custGeom>
            <a:avLst/>
            <a:gdLst>
              <a:gd name="connsiteX0" fmla="*/ 3433763 w 3433763"/>
              <a:gd name="connsiteY0" fmla="*/ 0 h 3452812"/>
              <a:gd name="connsiteX1" fmla="*/ 3433763 w 3433763"/>
              <a:gd name="connsiteY1" fmla="*/ 3452813 h 3452812"/>
              <a:gd name="connsiteX2" fmla="*/ 0 w 3433763"/>
              <a:gd name="connsiteY2" fmla="*/ 3452813 h 3452812"/>
              <a:gd name="connsiteX3" fmla="*/ 3433763 w 3433763"/>
              <a:gd name="connsiteY3" fmla="*/ 0 h 345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52812">
                <a:moveTo>
                  <a:pt x="3433763" y="0"/>
                </a:moveTo>
                <a:lnTo>
                  <a:pt x="3433763" y="3452813"/>
                </a:lnTo>
                <a:lnTo>
                  <a:pt x="0" y="3452813"/>
                </a:lnTo>
                <a:cubicBezTo>
                  <a:pt x="0" y="1545912"/>
                  <a:pt x="1537383" y="0"/>
                  <a:pt x="3433763" y="0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5" name="Image 3" descr="preencoded.png">
            <a:extLst>
              <a:ext uri="{FF2B5EF4-FFF2-40B4-BE49-F238E27FC236}">
                <a16:creationId xmlns:a16="http://schemas.microsoft.com/office/drawing/2014/main" id="{D64C4994-B525-F4C0-B74F-D5E8296DFC43}"/>
              </a:ext>
            </a:extLst>
          </p:cNvPr>
          <p:cNvSpPr/>
          <p:nvPr/>
        </p:nvSpPr>
        <p:spPr>
          <a:xfrm>
            <a:off x="8758238" y="3438525"/>
            <a:ext cx="3433763" cy="3433762"/>
          </a:xfrm>
          <a:custGeom>
            <a:avLst/>
            <a:gdLst>
              <a:gd name="connsiteX0" fmla="*/ 0 w 3433763"/>
              <a:gd name="connsiteY0" fmla="*/ 0 h 3433762"/>
              <a:gd name="connsiteX1" fmla="*/ 3433763 w 3433763"/>
              <a:gd name="connsiteY1" fmla="*/ 0 h 3433762"/>
              <a:gd name="connsiteX2" fmla="*/ 3433763 w 3433763"/>
              <a:gd name="connsiteY2" fmla="*/ 3433763 h 3433762"/>
              <a:gd name="connsiteX3" fmla="*/ 0 w 3433763"/>
              <a:gd name="connsiteY3" fmla="*/ 0 h 343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33762">
                <a:moveTo>
                  <a:pt x="0" y="0"/>
                </a:moveTo>
                <a:lnTo>
                  <a:pt x="3433763" y="0"/>
                </a:lnTo>
                <a:lnTo>
                  <a:pt x="3433763" y="3433763"/>
                </a:lnTo>
                <a:cubicBezTo>
                  <a:pt x="1537383" y="3433763"/>
                  <a:pt x="0" y="18963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6" name="Image 4" descr="preencoded.png">
            <a:extLst>
              <a:ext uri="{FF2B5EF4-FFF2-40B4-BE49-F238E27FC236}">
                <a16:creationId xmlns:a16="http://schemas.microsoft.com/office/drawing/2014/main" id="{9019DA73-2516-F3D2-ECDB-620C90483DB3}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3" name="Image 7" descr="preencoded.png">
            <a:extLst>
              <a:ext uri="{FF2B5EF4-FFF2-40B4-BE49-F238E27FC236}">
                <a16:creationId xmlns:a16="http://schemas.microsoft.com/office/drawing/2014/main" id="{FEA70E9F-C506-413C-11EF-5915A2296643}"/>
              </a:ext>
            </a:extLst>
          </p:cNvPr>
          <p:cNvSpPr/>
          <p:nvPr/>
        </p:nvSpPr>
        <p:spPr>
          <a:xfrm flipV="1">
            <a:off x="-20086" y="4580051"/>
            <a:ext cx="2277948" cy="2277948"/>
          </a:xfrm>
          <a:custGeom>
            <a:avLst/>
            <a:gdLst>
              <a:gd name="connsiteX0" fmla="*/ 0 w 2277948"/>
              <a:gd name="connsiteY0" fmla="*/ 2277948 h 2277948"/>
              <a:gd name="connsiteX1" fmla="*/ 2277948 w 2277948"/>
              <a:gd name="connsiteY1" fmla="*/ 0 h 2277948"/>
              <a:gd name="connsiteX2" fmla="*/ 0 w 2277948"/>
              <a:gd name="connsiteY2" fmla="*/ 0 h 2277948"/>
              <a:gd name="connsiteX3" fmla="*/ 0 w 2277948"/>
              <a:gd name="connsiteY3" fmla="*/ 2277948 h 227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7948" h="2277948">
                <a:moveTo>
                  <a:pt x="0" y="2277948"/>
                </a:moveTo>
                <a:cubicBezTo>
                  <a:pt x="1258034" y="2277948"/>
                  <a:pt x="2277948" y="1258034"/>
                  <a:pt x="2277948" y="0"/>
                </a:cubicBezTo>
                <a:lnTo>
                  <a:pt x="0" y="0"/>
                </a:lnTo>
                <a:lnTo>
                  <a:pt x="0" y="2277948"/>
                </a:lnTo>
                <a:close/>
              </a:path>
            </a:pathLst>
          </a:custGeom>
          <a:solidFill>
            <a:schemeClr val="accent4"/>
          </a:solidFill>
          <a:ln w="50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21" name="Image 2" descr="preencoded.png">
            <a:extLst>
              <a:ext uri="{FF2B5EF4-FFF2-40B4-BE49-F238E27FC236}">
                <a16:creationId xmlns:a16="http://schemas.microsoft.com/office/drawing/2014/main" id="{A8B7F1F1-806C-8D65-7340-220A0C465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9991886" y="3441269"/>
            <a:ext cx="2200114" cy="2200114"/>
          </a:xfrm>
          <a:prstGeom prst="rect">
            <a:avLst/>
          </a:prstGeom>
        </p:spPr>
      </p:pic>
      <p:sp>
        <p:nvSpPr>
          <p:cNvPr id="54" name="Image 2" descr="preencoded.png">
            <a:extLst>
              <a:ext uri="{FF2B5EF4-FFF2-40B4-BE49-F238E27FC236}">
                <a16:creationId xmlns:a16="http://schemas.microsoft.com/office/drawing/2014/main" id="{F19C81EC-0322-58A2-C455-6E2C84D1E6E8}"/>
              </a:ext>
            </a:extLst>
          </p:cNvPr>
          <p:cNvSpPr/>
          <p:nvPr/>
        </p:nvSpPr>
        <p:spPr>
          <a:xfrm>
            <a:off x="1707959" y="5667616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883664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760" y="2837688"/>
            <a:ext cx="5879592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F9FD95-086F-282B-820C-8CDAD4A6EEB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485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 descr="preencoded.png">
            <a:extLst>
              <a:ext uri="{FF2B5EF4-FFF2-40B4-BE49-F238E27FC236}">
                <a16:creationId xmlns:a16="http://schemas.microsoft.com/office/drawing/2014/main" id="{FEB515B5-2D9F-58E1-6E3C-CCBF105D891E}"/>
              </a:ext>
            </a:extLst>
          </p:cNvPr>
          <p:cNvSpPr/>
          <p:nvPr userDrawn="1"/>
        </p:nvSpPr>
        <p:spPr>
          <a:xfrm>
            <a:off x="7538626" y="13142"/>
            <a:ext cx="4653374" cy="6831717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Image 2" descr="preencoded.png">
            <a:extLst>
              <a:ext uri="{FF2B5EF4-FFF2-40B4-BE49-F238E27FC236}">
                <a16:creationId xmlns:a16="http://schemas.microsoft.com/office/drawing/2014/main" id="{5CCFEDF9-5B69-87BA-8A33-35033DA401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8737234" y="-25041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7048" y="1975104"/>
            <a:ext cx="4169664" cy="667512"/>
          </a:xfrm>
        </p:spPr>
        <p:txBody>
          <a:bodyPr tIns="0" anchor="ctr">
            <a:no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5336" y="2846832"/>
            <a:ext cx="4169664" cy="2176272"/>
          </a:xfrm>
        </p:spPr>
        <p:txBody>
          <a:bodyPr lIns="91440" tIns="0" rIns="91440" bIns="0">
            <a:no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mage 0" descr="preencoded.png">
            <a:extLst>
              <a:ext uri="{FF2B5EF4-FFF2-40B4-BE49-F238E27FC236}">
                <a16:creationId xmlns:a16="http://schemas.microsoft.com/office/drawing/2014/main" id="{8D5D10FF-3DE5-39CA-FA9A-29A09DC47BF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1" name="Image 1" descr="preencoded.png">
            <a:extLst>
              <a:ext uri="{FF2B5EF4-FFF2-40B4-BE49-F238E27FC236}">
                <a16:creationId xmlns:a16="http://schemas.microsoft.com/office/drawing/2014/main" id="{BFA89E6A-8342-AE30-45E0-BC1DFE3276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8309FA-889A-E2F2-1EDA-F872245F5FDF}"/>
              </a:ext>
            </a:extLst>
          </p:cNvPr>
          <p:cNvSpPr/>
          <p:nvPr userDrawn="1"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Image 5" descr="preencoded.png">
            <a:extLst>
              <a:ext uri="{FF2B5EF4-FFF2-40B4-BE49-F238E27FC236}">
                <a16:creationId xmlns:a16="http://schemas.microsoft.com/office/drawing/2014/main" id="{D9D7EB49-4BC9-040F-C4CC-5771C5FB312B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7" name="Image 6" descr="preencoded.png">
            <a:extLst>
              <a:ext uri="{FF2B5EF4-FFF2-40B4-BE49-F238E27FC236}">
                <a16:creationId xmlns:a16="http://schemas.microsoft.com/office/drawing/2014/main" id="{3CE04498-C285-EFB8-340C-1A06407815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8" name="Title 19">
            <a:extLst>
              <a:ext uri="{FF2B5EF4-FFF2-40B4-BE49-F238E27FC236}">
                <a16:creationId xmlns:a16="http://schemas.microsoft.com/office/drawing/2014/main" id="{9CBE0ADC-7FA0-F7E3-96EF-BBACB6A90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0F9C0517-D83A-CC55-35B8-B2F990C96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503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CF8BFBBE-0EAE-B647-2648-A5FB0094B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5411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832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6B5F91-ABF5-D0B6-E43F-40CEDC3A6DF8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2D64F1-27B6-A1E5-4F44-A6029FAB307B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620720"/>
            <a:ext cx="10671048" cy="1261234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626DE4B-D4E5-B36A-89FA-7C0E87AFC31D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243571-BE64-3777-F992-88FC43A60537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Image 2" descr="preencoded.png">
            <a:extLst>
              <a:ext uri="{FF2B5EF4-FFF2-40B4-BE49-F238E27FC236}">
                <a16:creationId xmlns:a16="http://schemas.microsoft.com/office/drawing/2014/main" id="{EFFAEAD9-58A9-096B-C6D0-58F7AD08EB20}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1901952"/>
            <a:ext cx="5693664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616" y="2770632"/>
            <a:ext cx="5693664" cy="3122168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A6B609-D718-DB49-892F-7E49376CC913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35EFB42-020B-1DF4-3D42-26092CE45F08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0 w 3430200"/>
              <a:gd name="connsiteY0" fmla="*/ 0 h 3430665"/>
              <a:gd name="connsiteX1" fmla="*/ 3430200 w 3430200"/>
              <a:gd name="connsiteY1" fmla="*/ 0 h 3430665"/>
              <a:gd name="connsiteX2" fmla="*/ 3430200 w 3430200"/>
              <a:gd name="connsiteY2" fmla="*/ 3430665 h 3430665"/>
              <a:gd name="connsiteX3" fmla="*/ 0 w 3430200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0" y="0"/>
                </a:moveTo>
                <a:lnTo>
                  <a:pt x="3430200" y="0"/>
                </a:lnTo>
                <a:lnTo>
                  <a:pt x="3430200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B4DD322-D1E0-74CB-BBFF-057426E58EBC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3430200 w 3430200"/>
              <a:gd name="connsiteY0" fmla="*/ 0 h 3430665"/>
              <a:gd name="connsiteX1" fmla="*/ 3430200 w 3430200"/>
              <a:gd name="connsiteY1" fmla="*/ 3430665 h 3430665"/>
              <a:gd name="connsiteX2" fmla="*/ 0 w 3430200"/>
              <a:gd name="connsiteY2" fmla="*/ 3430665 h 3430665"/>
              <a:gd name="connsiteX3" fmla="*/ 0 w 3430200"/>
              <a:gd name="connsiteY3" fmla="*/ 3417531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3430200" y="0"/>
                </a:moveTo>
                <a:lnTo>
                  <a:pt x="3430200" y="3430665"/>
                </a:lnTo>
                <a:lnTo>
                  <a:pt x="0" y="3430665"/>
                </a:lnTo>
                <a:lnTo>
                  <a:pt x="0" y="3417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11D3FCE-EC92-8558-A3E5-04DB12477A3B}"/>
              </a:ext>
            </a:extLst>
          </p:cNvPr>
          <p:cNvSpPr/>
          <p:nvPr userDrawn="1"/>
        </p:nvSpPr>
        <p:spPr>
          <a:xfrm>
            <a:off x="1" y="1"/>
            <a:ext cx="3423785" cy="3437345"/>
          </a:xfrm>
          <a:custGeom>
            <a:avLst/>
            <a:gdLst>
              <a:gd name="connsiteX0" fmla="*/ 0 w 3423785"/>
              <a:gd name="connsiteY0" fmla="*/ 0 h 3437345"/>
              <a:gd name="connsiteX1" fmla="*/ 3423785 w 3423785"/>
              <a:gd name="connsiteY1" fmla="*/ 0 h 3437345"/>
              <a:gd name="connsiteX2" fmla="*/ 3423785 w 3423785"/>
              <a:gd name="connsiteY2" fmla="*/ 3437345 h 3437345"/>
              <a:gd name="connsiteX3" fmla="*/ 0 w 342378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3785" h="3437345">
                <a:moveTo>
                  <a:pt x="0" y="0"/>
                </a:moveTo>
                <a:lnTo>
                  <a:pt x="3423785" y="0"/>
                </a:lnTo>
                <a:lnTo>
                  <a:pt x="342378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224528" y="2361920"/>
            <a:ext cx="6766560" cy="2146288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17CBC9E-B934-828F-2AE5-211CEF5B1D25}"/>
              </a:ext>
            </a:extLst>
          </p:cNvPr>
          <p:cNvSpPr/>
          <p:nvPr userDrawn="1"/>
        </p:nvSpPr>
        <p:spPr>
          <a:xfrm>
            <a:off x="1" y="869"/>
            <a:ext cx="3423785" cy="3436477"/>
          </a:xfrm>
          <a:custGeom>
            <a:avLst/>
            <a:gdLst>
              <a:gd name="connsiteX0" fmla="*/ 0 w 3423785"/>
              <a:gd name="connsiteY0" fmla="*/ 0 h 3436477"/>
              <a:gd name="connsiteX1" fmla="*/ 3423785 w 3423785"/>
              <a:gd name="connsiteY1" fmla="*/ 3436477 h 3436477"/>
              <a:gd name="connsiteX2" fmla="*/ 0 w 3423785"/>
              <a:gd name="connsiteY2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3785" h="3436477">
                <a:moveTo>
                  <a:pt x="0" y="0"/>
                </a:moveTo>
                <a:lnTo>
                  <a:pt x="3423785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183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D352B04-96E6-839B-9D92-EE98385C4D49}"/>
              </a:ext>
            </a:extLst>
          </p:cNvPr>
          <p:cNvSpPr/>
          <p:nvPr userDrawn="1"/>
        </p:nvSpPr>
        <p:spPr>
          <a:xfrm>
            <a:off x="2062836" y="686475"/>
            <a:ext cx="7774629" cy="6193018"/>
          </a:xfrm>
          <a:custGeom>
            <a:avLst/>
            <a:gdLst>
              <a:gd name="connsiteX0" fmla="*/ 3887320 w 7774629"/>
              <a:gd name="connsiteY0" fmla="*/ 0 h 6193018"/>
              <a:gd name="connsiteX1" fmla="*/ 7774629 w 7774629"/>
              <a:gd name="connsiteY1" fmla="*/ 3884811 h 6193018"/>
              <a:gd name="connsiteX2" fmla="*/ 7774629 w 7774629"/>
              <a:gd name="connsiteY2" fmla="*/ 6193018 h 6193018"/>
              <a:gd name="connsiteX3" fmla="*/ 0 w 7774629"/>
              <a:gd name="connsiteY3" fmla="*/ 6193018 h 6193018"/>
              <a:gd name="connsiteX4" fmla="*/ 0 w 7774629"/>
              <a:gd name="connsiteY4" fmla="*/ 3884811 h 6193018"/>
              <a:gd name="connsiteX5" fmla="*/ 3887320 w 7774629"/>
              <a:gd name="connsiteY5" fmla="*/ 0 h 619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4629" h="6193018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99000"/>
            </a:schemeClr>
          </a:solidFill>
          <a:ln w="5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723D98FB-5EB7-A8DF-8470-B23A80D669E4}"/>
              </a:ext>
            </a:extLst>
          </p:cNvPr>
          <p:cNvSpPr/>
          <p:nvPr userDrawn="1"/>
        </p:nvSpPr>
        <p:spPr>
          <a:xfrm>
            <a:off x="7610252" y="1"/>
            <a:ext cx="2273668" cy="3147998"/>
          </a:xfrm>
          <a:custGeom>
            <a:avLst/>
            <a:gdLst>
              <a:gd name="connsiteX0" fmla="*/ 183295 w 2273668"/>
              <a:gd name="connsiteY0" fmla="*/ 0 h 3147998"/>
              <a:gd name="connsiteX1" fmla="*/ 2273668 w 2273668"/>
              <a:gd name="connsiteY1" fmla="*/ 0 h 3147998"/>
              <a:gd name="connsiteX2" fmla="*/ 2273668 w 2273668"/>
              <a:gd name="connsiteY2" fmla="*/ 3147998 h 3147998"/>
              <a:gd name="connsiteX3" fmla="*/ 2096300 w 2273668"/>
              <a:gd name="connsiteY3" fmla="*/ 3147998 h 3147998"/>
              <a:gd name="connsiteX4" fmla="*/ 2033714 w 2273668"/>
              <a:gd name="connsiteY4" fmla="*/ 3144814 h 3147998"/>
              <a:gd name="connsiteX5" fmla="*/ 0 w 2273668"/>
              <a:gd name="connsiteY5" fmla="*/ 886966 h 3147998"/>
              <a:gd name="connsiteX6" fmla="*/ 178732 w 2273668"/>
              <a:gd name="connsiteY6" fmla="*/ 9417 h 31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3668" h="3147998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550F3CE-BAE9-3916-42CA-F4D906FA5173}"/>
              </a:ext>
            </a:extLst>
          </p:cNvPr>
          <p:cNvSpPr/>
          <p:nvPr userDrawn="1"/>
        </p:nvSpPr>
        <p:spPr>
          <a:xfrm>
            <a:off x="9883919" y="2"/>
            <a:ext cx="2254928" cy="3141557"/>
          </a:xfrm>
          <a:custGeom>
            <a:avLst/>
            <a:gdLst>
              <a:gd name="connsiteX0" fmla="*/ 0 w 2254928"/>
              <a:gd name="connsiteY0" fmla="*/ 0 h 3141557"/>
              <a:gd name="connsiteX1" fmla="*/ 2080472 w 2254928"/>
              <a:gd name="connsiteY1" fmla="*/ 0 h 3141557"/>
              <a:gd name="connsiteX2" fmla="*/ 2154269 w 2254928"/>
              <a:gd name="connsiteY2" fmla="*/ 202607 h 3141557"/>
              <a:gd name="connsiteX3" fmla="*/ 2254928 w 2254928"/>
              <a:gd name="connsiteY3" fmla="*/ 871976 h 3141557"/>
              <a:gd name="connsiteX4" fmla="*/ 231934 w 2254928"/>
              <a:gd name="connsiteY4" fmla="*/ 3128339 h 3141557"/>
              <a:gd name="connsiteX5" fmla="*/ 19 w 2254928"/>
              <a:gd name="connsiteY5" fmla="*/ 3141557 h 3141557"/>
              <a:gd name="connsiteX6" fmla="*/ 0 w 2254928"/>
              <a:gd name="connsiteY6" fmla="*/ 3141557 h 3141557"/>
              <a:gd name="connsiteX7" fmla="*/ 0 w 2254928"/>
              <a:gd name="connsiteY7" fmla="*/ 2729990 h 3141557"/>
              <a:gd name="connsiteX8" fmla="*/ 0 w 2254928"/>
              <a:gd name="connsiteY8" fmla="*/ 2344136 h 3141557"/>
              <a:gd name="connsiteX9" fmla="*/ 0 w 2254928"/>
              <a:gd name="connsiteY9" fmla="*/ 1983167 h 3141557"/>
              <a:gd name="connsiteX10" fmla="*/ 0 w 2254928"/>
              <a:gd name="connsiteY10" fmla="*/ 1646252 h 3141557"/>
              <a:gd name="connsiteX11" fmla="*/ 0 w 2254928"/>
              <a:gd name="connsiteY11" fmla="*/ 1332565 h 3141557"/>
              <a:gd name="connsiteX12" fmla="*/ 0 w 2254928"/>
              <a:gd name="connsiteY12" fmla="*/ 1041273 h 3141557"/>
              <a:gd name="connsiteX13" fmla="*/ 0 w 2254928"/>
              <a:gd name="connsiteY13" fmla="*/ 771549 h 3141557"/>
              <a:gd name="connsiteX14" fmla="*/ 0 w 2254928"/>
              <a:gd name="connsiteY14" fmla="*/ 522561 h 3141557"/>
              <a:gd name="connsiteX15" fmla="*/ 0 w 2254928"/>
              <a:gd name="connsiteY15" fmla="*/ 293482 h 3141557"/>
              <a:gd name="connsiteX16" fmla="*/ 0 w 2254928"/>
              <a:gd name="connsiteY16" fmla="*/ 83481 h 314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54928" h="3141557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D83F65A0-0C52-48AD-DC5D-B5D3BF3CC188}"/>
              </a:ext>
            </a:extLst>
          </p:cNvPr>
          <p:cNvSpPr/>
          <p:nvPr userDrawn="1"/>
        </p:nvSpPr>
        <p:spPr>
          <a:xfrm>
            <a:off x="8395730" y="2"/>
            <a:ext cx="2959203" cy="2352793"/>
          </a:xfrm>
          <a:custGeom>
            <a:avLst/>
            <a:gdLst>
              <a:gd name="connsiteX0" fmla="*/ 289830 w 2959203"/>
              <a:gd name="connsiteY0" fmla="*/ 0 h 2352793"/>
              <a:gd name="connsiteX1" fmla="*/ 2669374 w 2959203"/>
              <a:gd name="connsiteY1" fmla="*/ 0 h 2352793"/>
              <a:gd name="connsiteX2" fmla="*/ 2706511 w 2959203"/>
              <a:gd name="connsiteY2" fmla="*/ 49584 h 2352793"/>
              <a:gd name="connsiteX3" fmla="*/ 2951565 w 2959203"/>
              <a:gd name="connsiteY3" fmla="*/ 724493 h 2352793"/>
              <a:gd name="connsiteX4" fmla="*/ 2959203 w 2959203"/>
              <a:gd name="connsiteY4" fmla="*/ 875514 h 2352793"/>
              <a:gd name="connsiteX5" fmla="*/ 2959203 w 2959203"/>
              <a:gd name="connsiteY5" fmla="*/ 875554 h 2352793"/>
              <a:gd name="connsiteX6" fmla="*/ 2951565 w 2959203"/>
              <a:gd name="connsiteY6" fmla="*/ 1026575 h 2352793"/>
              <a:gd name="connsiteX7" fmla="*/ 1479602 w 2959203"/>
              <a:gd name="connsiteY7" fmla="*/ 2352793 h 2352793"/>
              <a:gd name="connsiteX8" fmla="*/ 0 w 2959203"/>
              <a:gd name="connsiteY8" fmla="*/ 875534 h 2352793"/>
              <a:gd name="connsiteX9" fmla="*/ 252694 w 2959203"/>
              <a:gd name="connsiteY9" fmla="*/ 49584 h 235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9203" h="2352793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8FA7F58-C470-6376-9DB1-DE7034C491E8}"/>
              </a:ext>
            </a:extLst>
          </p:cNvPr>
          <p:cNvSpPr/>
          <p:nvPr userDrawn="1"/>
        </p:nvSpPr>
        <p:spPr>
          <a:xfrm>
            <a:off x="1390854" y="3130662"/>
            <a:ext cx="3106248" cy="3748831"/>
          </a:xfrm>
          <a:custGeom>
            <a:avLst/>
            <a:gdLst>
              <a:gd name="connsiteX0" fmla="*/ 0 w 3106248"/>
              <a:gd name="connsiteY0" fmla="*/ 0 h 3748831"/>
              <a:gd name="connsiteX1" fmla="*/ 3106248 w 3106248"/>
              <a:gd name="connsiteY1" fmla="*/ 3748831 h 3748831"/>
              <a:gd name="connsiteX2" fmla="*/ 0 w 3106248"/>
              <a:gd name="connsiteY2" fmla="*/ 3748831 h 37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248" h="3748831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2">
              <a:alpha val="9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B27C9E57-563E-7980-7B3C-45FAD9C386F4}"/>
              </a:ext>
            </a:extLst>
          </p:cNvPr>
          <p:cNvSpPr/>
          <p:nvPr userDrawn="1"/>
        </p:nvSpPr>
        <p:spPr>
          <a:xfrm>
            <a:off x="0" y="3130661"/>
            <a:ext cx="1400640" cy="3748832"/>
          </a:xfrm>
          <a:custGeom>
            <a:avLst/>
            <a:gdLst>
              <a:gd name="connsiteX0" fmla="*/ 1400640 w 1400640"/>
              <a:gd name="connsiteY0" fmla="*/ 0 h 3748832"/>
              <a:gd name="connsiteX1" fmla="*/ 1400640 w 1400640"/>
              <a:gd name="connsiteY1" fmla="*/ 3748832 h 3748832"/>
              <a:gd name="connsiteX2" fmla="*/ 0 w 1400640"/>
              <a:gd name="connsiteY2" fmla="*/ 3748832 h 3748832"/>
              <a:gd name="connsiteX3" fmla="*/ 0 w 1400640"/>
              <a:gd name="connsiteY3" fmla="*/ 1684743 h 374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640" h="3748832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776472"/>
            <a:ext cx="6400800" cy="768096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5600" y="4718304"/>
            <a:ext cx="6400800" cy="512064"/>
          </a:xfr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459EA3C-8B88-5F1F-531E-7DA7DE55710B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496" y="2103120"/>
            <a:ext cx="11119104" cy="44348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04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0C0F070-237F-C60F-3458-4D4D9BA0A222}"/>
              </a:ext>
            </a:extLst>
          </p:cNvPr>
          <p:cNvSpPr/>
          <p:nvPr userDrawn="1"/>
        </p:nvSpPr>
        <p:spPr>
          <a:xfrm>
            <a:off x="9866106" y="0"/>
            <a:ext cx="2325894" cy="2180854"/>
          </a:xfrm>
          <a:custGeom>
            <a:avLst/>
            <a:gdLst>
              <a:gd name="connsiteX0" fmla="*/ 2066927 w 2325894"/>
              <a:gd name="connsiteY0" fmla="*/ 0 h 2180854"/>
              <a:gd name="connsiteX1" fmla="*/ 2098882 w 2325894"/>
              <a:gd name="connsiteY1" fmla="*/ 0 h 2180854"/>
              <a:gd name="connsiteX2" fmla="*/ 2128893 w 2325894"/>
              <a:gd name="connsiteY2" fmla="*/ 44463 h 2180854"/>
              <a:gd name="connsiteX3" fmla="*/ 2269798 w 2325894"/>
              <a:gd name="connsiteY3" fmla="*/ 120493 h 2180854"/>
              <a:gd name="connsiteX4" fmla="*/ 2325894 w 2325894"/>
              <a:gd name="connsiteY4" fmla="*/ 126162 h 2180854"/>
              <a:gd name="connsiteX5" fmla="*/ 2325894 w 2325894"/>
              <a:gd name="connsiteY5" fmla="*/ 149263 h 2180854"/>
              <a:gd name="connsiteX6" fmla="*/ 2265120 w 2325894"/>
              <a:gd name="connsiteY6" fmla="*/ 143117 h 2180854"/>
              <a:gd name="connsiteX7" fmla="*/ 2075647 w 2325894"/>
              <a:gd name="connsiteY7" fmla="*/ 16048 h 2180854"/>
              <a:gd name="connsiteX8" fmla="*/ 1926448 w 2325894"/>
              <a:gd name="connsiteY8" fmla="*/ 0 h 2180854"/>
              <a:gd name="connsiteX9" fmla="*/ 1950522 w 2325894"/>
              <a:gd name="connsiteY9" fmla="*/ 0 h 2180854"/>
              <a:gd name="connsiteX10" fmla="*/ 1952130 w 2325894"/>
              <a:gd name="connsiteY10" fmla="*/ 5167 h 2180854"/>
              <a:gd name="connsiteX11" fmla="*/ 2244242 w 2325894"/>
              <a:gd name="connsiteY11" fmla="*/ 244834 h 2180854"/>
              <a:gd name="connsiteX12" fmla="*/ 2325894 w 2325894"/>
              <a:gd name="connsiteY12" fmla="*/ 253091 h 2180854"/>
              <a:gd name="connsiteX13" fmla="*/ 2325894 w 2325894"/>
              <a:gd name="connsiteY13" fmla="*/ 276192 h 2180854"/>
              <a:gd name="connsiteX14" fmla="*/ 2239598 w 2325894"/>
              <a:gd name="connsiteY14" fmla="*/ 267464 h 2180854"/>
              <a:gd name="connsiteX15" fmla="*/ 1930848 w 2325894"/>
              <a:gd name="connsiteY15" fmla="*/ 14141 h 2180854"/>
              <a:gd name="connsiteX16" fmla="*/ 1794114 w 2325894"/>
              <a:gd name="connsiteY16" fmla="*/ 0 h 2180854"/>
              <a:gd name="connsiteX17" fmla="*/ 1818202 w 2325894"/>
              <a:gd name="connsiteY17" fmla="*/ 0 h 2180854"/>
              <a:gd name="connsiteX18" fmla="*/ 1835170 w 2325894"/>
              <a:gd name="connsiteY18" fmla="*/ 54535 h 2180854"/>
              <a:gd name="connsiteX19" fmla="*/ 2218687 w 2325894"/>
              <a:gd name="connsiteY19" fmla="*/ 369191 h 2180854"/>
              <a:gd name="connsiteX20" fmla="*/ 2325894 w 2325894"/>
              <a:gd name="connsiteY20" fmla="*/ 380032 h 2180854"/>
              <a:gd name="connsiteX21" fmla="*/ 2325894 w 2325894"/>
              <a:gd name="connsiteY21" fmla="*/ 403132 h 2180854"/>
              <a:gd name="connsiteX22" fmla="*/ 2214043 w 2325894"/>
              <a:gd name="connsiteY22" fmla="*/ 391825 h 2180854"/>
              <a:gd name="connsiteX23" fmla="*/ 1813889 w 2325894"/>
              <a:gd name="connsiteY23" fmla="*/ 63559 h 2180854"/>
              <a:gd name="connsiteX24" fmla="*/ 1661683 w 2325894"/>
              <a:gd name="connsiteY24" fmla="*/ 0 h 2180854"/>
              <a:gd name="connsiteX25" fmla="*/ 1685874 w 2325894"/>
              <a:gd name="connsiteY25" fmla="*/ 0 h 2180854"/>
              <a:gd name="connsiteX26" fmla="*/ 1718212 w 2325894"/>
              <a:gd name="connsiteY26" fmla="*/ 103965 h 2180854"/>
              <a:gd name="connsiteX27" fmla="*/ 2193133 w 2325894"/>
              <a:gd name="connsiteY27" fmla="*/ 493659 h 2180854"/>
              <a:gd name="connsiteX28" fmla="*/ 2325894 w 2325894"/>
              <a:gd name="connsiteY28" fmla="*/ 507083 h 2180854"/>
              <a:gd name="connsiteX29" fmla="*/ 2325894 w 2325894"/>
              <a:gd name="connsiteY29" fmla="*/ 530183 h 2180854"/>
              <a:gd name="connsiteX30" fmla="*/ 2188450 w 2325894"/>
              <a:gd name="connsiteY30" fmla="*/ 516288 h 2180854"/>
              <a:gd name="connsiteX31" fmla="*/ 1696817 w 2325894"/>
              <a:gd name="connsiteY31" fmla="*/ 112939 h 2180854"/>
              <a:gd name="connsiteX32" fmla="*/ 1531553 w 2325894"/>
              <a:gd name="connsiteY32" fmla="*/ 0 h 2180854"/>
              <a:gd name="connsiteX33" fmla="*/ 1554659 w 2325894"/>
              <a:gd name="connsiteY33" fmla="*/ 0 h 2180854"/>
              <a:gd name="connsiteX34" fmla="*/ 1555243 w 2325894"/>
              <a:gd name="connsiteY34" fmla="*/ 5776 h 2180854"/>
              <a:gd name="connsiteX35" fmla="*/ 2245588 w 2325894"/>
              <a:gd name="connsiteY35" fmla="*/ 629962 h 2180854"/>
              <a:gd name="connsiteX36" fmla="*/ 2325894 w 2325894"/>
              <a:gd name="connsiteY36" fmla="*/ 634030 h 2180854"/>
              <a:gd name="connsiteX37" fmla="*/ 2325894 w 2325894"/>
              <a:gd name="connsiteY37" fmla="*/ 657131 h 2180854"/>
              <a:gd name="connsiteX38" fmla="*/ 2243214 w 2325894"/>
              <a:gd name="connsiteY38" fmla="*/ 652943 h 2180854"/>
              <a:gd name="connsiteX39" fmla="*/ 1532607 w 2325894"/>
              <a:gd name="connsiteY39" fmla="*/ 10419 h 2180854"/>
              <a:gd name="connsiteX40" fmla="*/ 1404609 w 2325894"/>
              <a:gd name="connsiteY40" fmla="*/ 0 h 2180854"/>
              <a:gd name="connsiteX41" fmla="*/ 1427709 w 2325894"/>
              <a:gd name="connsiteY41" fmla="*/ 0 h 2180854"/>
              <a:gd name="connsiteX42" fmla="*/ 1430873 w 2325894"/>
              <a:gd name="connsiteY42" fmla="*/ 31287 h 2180854"/>
              <a:gd name="connsiteX43" fmla="*/ 2232606 w 2325894"/>
              <a:gd name="connsiteY43" fmla="*/ 756233 h 2180854"/>
              <a:gd name="connsiteX44" fmla="*/ 2325894 w 2325894"/>
              <a:gd name="connsiteY44" fmla="*/ 760959 h 2180854"/>
              <a:gd name="connsiteX45" fmla="*/ 2325894 w 2325894"/>
              <a:gd name="connsiteY45" fmla="*/ 784060 h 2180854"/>
              <a:gd name="connsiteX46" fmla="*/ 2230270 w 2325894"/>
              <a:gd name="connsiteY46" fmla="*/ 779216 h 2180854"/>
              <a:gd name="connsiteX47" fmla="*/ 1408246 w 2325894"/>
              <a:gd name="connsiteY47" fmla="*/ 35964 h 2180854"/>
              <a:gd name="connsiteX48" fmla="*/ 1274343 w 2325894"/>
              <a:gd name="connsiteY48" fmla="*/ 0 h 2180854"/>
              <a:gd name="connsiteX49" fmla="*/ 1300756 w 2325894"/>
              <a:gd name="connsiteY49" fmla="*/ 0 h 2180854"/>
              <a:gd name="connsiteX50" fmla="*/ 1306507 w 2325894"/>
              <a:gd name="connsiteY50" fmla="*/ 56884 h 2180854"/>
              <a:gd name="connsiteX51" fmla="*/ 2219643 w 2325894"/>
              <a:gd name="connsiteY51" fmla="*/ 882640 h 2180854"/>
              <a:gd name="connsiteX52" fmla="*/ 2325894 w 2325894"/>
              <a:gd name="connsiteY52" fmla="*/ 888022 h 2180854"/>
              <a:gd name="connsiteX53" fmla="*/ 2325894 w 2325894"/>
              <a:gd name="connsiteY53" fmla="*/ 911123 h 2180854"/>
              <a:gd name="connsiteX54" fmla="*/ 2217286 w 2325894"/>
              <a:gd name="connsiteY54" fmla="*/ 905621 h 2180854"/>
              <a:gd name="connsiteX55" fmla="*/ 1283761 w 2325894"/>
              <a:gd name="connsiteY55" fmla="*/ 61528 h 2180854"/>
              <a:gd name="connsiteX56" fmla="*/ 1146071 w 2325894"/>
              <a:gd name="connsiteY56" fmla="*/ 0 h 2180854"/>
              <a:gd name="connsiteX57" fmla="*/ 1169414 w 2325894"/>
              <a:gd name="connsiteY57" fmla="*/ 0 h 2180854"/>
              <a:gd name="connsiteX58" fmla="*/ 1182030 w 2325894"/>
              <a:gd name="connsiteY58" fmla="*/ 82429 h 2180854"/>
              <a:gd name="connsiteX59" fmla="*/ 2206679 w 2325894"/>
              <a:gd name="connsiteY59" fmla="*/ 1008912 h 2180854"/>
              <a:gd name="connsiteX60" fmla="*/ 2325894 w 2325894"/>
              <a:gd name="connsiteY60" fmla="*/ 1014951 h 2180854"/>
              <a:gd name="connsiteX61" fmla="*/ 2325894 w 2325894"/>
              <a:gd name="connsiteY61" fmla="*/ 1038052 h 2180854"/>
              <a:gd name="connsiteX62" fmla="*/ 2204323 w 2325894"/>
              <a:gd name="connsiteY62" fmla="*/ 1031893 h 2180854"/>
              <a:gd name="connsiteX63" fmla="*/ 1159398 w 2325894"/>
              <a:gd name="connsiteY63" fmla="*/ 87072 h 2180854"/>
              <a:gd name="connsiteX64" fmla="*/ 1017789 w 2325894"/>
              <a:gd name="connsiteY64" fmla="*/ 0 h 2180854"/>
              <a:gd name="connsiteX65" fmla="*/ 1041132 w 2325894"/>
              <a:gd name="connsiteY65" fmla="*/ 0 h 2180854"/>
              <a:gd name="connsiteX66" fmla="*/ 1057661 w 2325894"/>
              <a:gd name="connsiteY66" fmla="*/ 107992 h 2180854"/>
              <a:gd name="connsiteX67" fmla="*/ 2193716 w 2325894"/>
              <a:gd name="connsiteY67" fmla="*/ 1135208 h 2180854"/>
              <a:gd name="connsiteX68" fmla="*/ 2325894 w 2325894"/>
              <a:gd name="connsiteY68" fmla="*/ 1141903 h 2180854"/>
              <a:gd name="connsiteX69" fmla="*/ 2325894 w 2325894"/>
              <a:gd name="connsiteY69" fmla="*/ 1165004 h 2180854"/>
              <a:gd name="connsiteX70" fmla="*/ 2191361 w 2325894"/>
              <a:gd name="connsiteY70" fmla="*/ 1158189 h 2180854"/>
              <a:gd name="connsiteX71" fmla="*/ 1035029 w 2325894"/>
              <a:gd name="connsiteY71" fmla="*/ 112636 h 2180854"/>
              <a:gd name="connsiteX72" fmla="*/ 889397 w 2325894"/>
              <a:gd name="connsiteY72" fmla="*/ 0 h 2180854"/>
              <a:gd name="connsiteX73" fmla="*/ 912837 w 2325894"/>
              <a:gd name="connsiteY73" fmla="*/ 0 h 2180854"/>
              <a:gd name="connsiteX74" fmla="*/ 933296 w 2325894"/>
              <a:gd name="connsiteY74" fmla="*/ 133667 h 2180854"/>
              <a:gd name="connsiteX75" fmla="*/ 2180754 w 2325894"/>
              <a:gd name="connsiteY75" fmla="*/ 1261608 h 2180854"/>
              <a:gd name="connsiteX76" fmla="*/ 2325894 w 2325894"/>
              <a:gd name="connsiteY76" fmla="*/ 1268960 h 2180854"/>
              <a:gd name="connsiteX77" fmla="*/ 2325894 w 2325894"/>
              <a:gd name="connsiteY77" fmla="*/ 1292061 h 2180854"/>
              <a:gd name="connsiteX78" fmla="*/ 2178378 w 2325894"/>
              <a:gd name="connsiteY78" fmla="*/ 1284588 h 2180854"/>
              <a:gd name="connsiteX79" fmla="*/ 910550 w 2325894"/>
              <a:gd name="connsiteY79" fmla="*/ 138199 h 2180854"/>
              <a:gd name="connsiteX80" fmla="*/ 761929 w 2325894"/>
              <a:gd name="connsiteY80" fmla="*/ 0 h 2180854"/>
              <a:gd name="connsiteX81" fmla="*/ 785032 w 2325894"/>
              <a:gd name="connsiteY81" fmla="*/ 0 h 2180854"/>
              <a:gd name="connsiteX82" fmla="*/ 785312 w 2325894"/>
              <a:gd name="connsiteY82" fmla="*/ 5523 h 2180854"/>
              <a:gd name="connsiteX83" fmla="*/ 2167790 w 2325894"/>
              <a:gd name="connsiteY83" fmla="*/ 1387884 h 2180854"/>
              <a:gd name="connsiteX84" fmla="*/ 2325894 w 2325894"/>
              <a:gd name="connsiteY84" fmla="*/ 1395894 h 2180854"/>
              <a:gd name="connsiteX85" fmla="*/ 2325894 w 2325894"/>
              <a:gd name="connsiteY85" fmla="*/ 1418995 h 2180854"/>
              <a:gd name="connsiteX86" fmla="*/ 2165434 w 2325894"/>
              <a:gd name="connsiteY86" fmla="*/ 1410866 h 2180854"/>
              <a:gd name="connsiteX87" fmla="*/ 762328 w 2325894"/>
              <a:gd name="connsiteY87" fmla="*/ 7877 h 2180854"/>
              <a:gd name="connsiteX88" fmla="*/ 634980 w 2325894"/>
              <a:gd name="connsiteY88" fmla="*/ 0 h 2180854"/>
              <a:gd name="connsiteX89" fmla="*/ 658083 w 2325894"/>
              <a:gd name="connsiteY89" fmla="*/ 0 h 2180854"/>
              <a:gd name="connsiteX90" fmla="*/ 659019 w 2325894"/>
              <a:gd name="connsiteY90" fmla="*/ 18476 h 2180854"/>
              <a:gd name="connsiteX91" fmla="*/ 2154827 w 2325894"/>
              <a:gd name="connsiteY91" fmla="*/ 1514157 h 2180854"/>
              <a:gd name="connsiteX92" fmla="*/ 2325894 w 2325894"/>
              <a:gd name="connsiteY92" fmla="*/ 1522823 h 2180854"/>
              <a:gd name="connsiteX93" fmla="*/ 2325894 w 2325894"/>
              <a:gd name="connsiteY93" fmla="*/ 1545924 h 2180854"/>
              <a:gd name="connsiteX94" fmla="*/ 2152472 w 2325894"/>
              <a:gd name="connsiteY94" fmla="*/ 1537138 h 2180854"/>
              <a:gd name="connsiteX95" fmla="*/ 636036 w 2325894"/>
              <a:gd name="connsiteY95" fmla="*/ 20831 h 2180854"/>
              <a:gd name="connsiteX96" fmla="*/ 507911 w 2325894"/>
              <a:gd name="connsiteY96" fmla="*/ 0 h 2180854"/>
              <a:gd name="connsiteX97" fmla="*/ 531128 w 2325894"/>
              <a:gd name="connsiteY97" fmla="*/ 0 h 2180854"/>
              <a:gd name="connsiteX98" fmla="*/ 532727 w 2325894"/>
              <a:gd name="connsiteY98" fmla="*/ 31559 h 2180854"/>
              <a:gd name="connsiteX99" fmla="*/ 2141864 w 2325894"/>
              <a:gd name="connsiteY99" fmla="*/ 1640562 h 2180854"/>
              <a:gd name="connsiteX100" fmla="*/ 2325894 w 2325894"/>
              <a:gd name="connsiteY100" fmla="*/ 1649885 h 2180854"/>
              <a:gd name="connsiteX101" fmla="*/ 2325894 w 2325894"/>
              <a:gd name="connsiteY101" fmla="*/ 1672981 h 2180854"/>
              <a:gd name="connsiteX102" fmla="*/ 2139488 w 2325894"/>
              <a:gd name="connsiteY102" fmla="*/ 1663539 h 2180854"/>
              <a:gd name="connsiteX103" fmla="*/ 509624 w 2325894"/>
              <a:gd name="connsiteY103" fmla="*/ 33818 h 2180854"/>
              <a:gd name="connsiteX104" fmla="*/ 380961 w 2325894"/>
              <a:gd name="connsiteY104" fmla="*/ 0 h 2180854"/>
              <a:gd name="connsiteX105" fmla="*/ 404065 w 2325894"/>
              <a:gd name="connsiteY105" fmla="*/ 0 h 2180854"/>
              <a:gd name="connsiteX106" fmla="*/ 406316 w 2325894"/>
              <a:gd name="connsiteY106" fmla="*/ 44437 h 2180854"/>
              <a:gd name="connsiteX107" fmla="*/ 2128900 w 2325894"/>
              <a:gd name="connsiteY107" fmla="*/ 1766854 h 2180854"/>
              <a:gd name="connsiteX108" fmla="*/ 2325894 w 2325894"/>
              <a:gd name="connsiteY108" fmla="*/ 1776833 h 2180854"/>
              <a:gd name="connsiteX109" fmla="*/ 2325894 w 2325894"/>
              <a:gd name="connsiteY109" fmla="*/ 1799934 h 2180854"/>
              <a:gd name="connsiteX110" fmla="*/ 2126525 w 2325894"/>
              <a:gd name="connsiteY110" fmla="*/ 1789835 h 2180854"/>
              <a:gd name="connsiteX111" fmla="*/ 383332 w 2325894"/>
              <a:gd name="connsiteY111" fmla="*/ 46792 h 2180854"/>
              <a:gd name="connsiteX112" fmla="*/ 254013 w 2325894"/>
              <a:gd name="connsiteY112" fmla="*/ 0 h 2180854"/>
              <a:gd name="connsiteX113" fmla="*/ 277116 w 2325894"/>
              <a:gd name="connsiteY113" fmla="*/ 0 h 2180854"/>
              <a:gd name="connsiteX114" fmla="*/ 280023 w 2325894"/>
              <a:gd name="connsiteY114" fmla="*/ 57371 h 2180854"/>
              <a:gd name="connsiteX115" fmla="*/ 2115917 w 2325894"/>
              <a:gd name="connsiteY115" fmla="*/ 1893125 h 2180854"/>
              <a:gd name="connsiteX116" fmla="*/ 2325894 w 2325894"/>
              <a:gd name="connsiteY116" fmla="*/ 1903762 h 2180854"/>
              <a:gd name="connsiteX117" fmla="*/ 2325894 w 2325894"/>
              <a:gd name="connsiteY117" fmla="*/ 1926863 h 2180854"/>
              <a:gd name="connsiteX118" fmla="*/ 2113563 w 2325894"/>
              <a:gd name="connsiteY118" fmla="*/ 1916107 h 2180854"/>
              <a:gd name="connsiteX119" fmla="*/ 257040 w 2325894"/>
              <a:gd name="connsiteY119" fmla="*/ 59745 h 2180854"/>
              <a:gd name="connsiteX120" fmla="*/ 126949 w 2325894"/>
              <a:gd name="connsiteY120" fmla="*/ 0 h 2180854"/>
              <a:gd name="connsiteX121" fmla="*/ 150160 w 2325894"/>
              <a:gd name="connsiteY121" fmla="*/ 0 h 2180854"/>
              <a:gd name="connsiteX122" fmla="*/ 153729 w 2325894"/>
              <a:gd name="connsiteY122" fmla="*/ 70454 h 2180854"/>
              <a:gd name="connsiteX123" fmla="*/ 2102955 w 2325894"/>
              <a:gd name="connsiteY123" fmla="*/ 2019530 h 2180854"/>
              <a:gd name="connsiteX124" fmla="*/ 2325894 w 2325894"/>
              <a:gd name="connsiteY124" fmla="*/ 2030824 h 2180854"/>
              <a:gd name="connsiteX125" fmla="*/ 2325894 w 2325894"/>
              <a:gd name="connsiteY125" fmla="*/ 2053925 h 2180854"/>
              <a:gd name="connsiteX126" fmla="*/ 2100598 w 2325894"/>
              <a:gd name="connsiteY126" fmla="*/ 2042512 h 2180854"/>
              <a:gd name="connsiteX127" fmla="*/ 130633 w 2325894"/>
              <a:gd name="connsiteY127" fmla="*/ 72714 h 2180854"/>
              <a:gd name="connsiteX128" fmla="*/ 0 w 2325894"/>
              <a:gd name="connsiteY128" fmla="*/ 0 h 2180854"/>
              <a:gd name="connsiteX129" fmla="*/ 23103 w 2325894"/>
              <a:gd name="connsiteY129" fmla="*/ 0 h 2180854"/>
              <a:gd name="connsiteX130" fmla="*/ 27324 w 2325894"/>
              <a:gd name="connsiteY130" fmla="*/ 83311 h 2180854"/>
              <a:gd name="connsiteX131" fmla="*/ 2089991 w 2325894"/>
              <a:gd name="connsiteY131" fmla="*/ 2145803 h 2180854"/>
              <a:gd name="connsiteX132" fmla="*/ 2325894 w 2325894"/>
              <a:gd name="connsiteY132" fmla="*/ 2157753 h 2180854"/>
              <a:gd name="connsiteX133" fmla="*/ 2325894 w 2325894"/>
              <a:gd name="connsiteY133" fmla="*/ 2180854 h 2180854"/>
              <a:gd name="connsiteX134" fmla="*/ 2087636 w 2325894"/>
              <a:gd name="connsiteY134" fmla="*/ 2168784 h 2180854"/>
              <a:gd name="connsiteX135" fmla="*/ 4341 w 2325894"/>
              <a:gd name="connsiteY135" fmla="*/ 85667 h 218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325894" h="218085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rgbClr val="E6F0FE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606051"/>
            <a:ext cx="10671048" cy="127186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904" y="2328530"/>
            <a:ext cx="10680192" cy="3331606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571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120" y="2395728"/>
            <a:ext cx="7013448" cy="1627632"/>
          </a:xfrm>
        </p:spPr>
        <p:txBody>
          <a:bodyPr lIns="0" tIns="0" rIns="0" bIns="0">
            <a:noAutofit/>
          </a:bodyPr>
          <a:lstStyle>
            <a:lvl1pPr algn="l">
              <a:lnSpc>
                <a:spcPct val="100000"/>
              </a:lnSpc>
              <a:defRPr sz="3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7" name="Text Placeholder 54">
            <a:extLst>
              <a:ext uri="{FF2B5EF4-FFF2-40B4-BE49-F238E27FC236}">
                <a16:creationId xmlns:a16="http://schemas.microsoft.com/office/drawing/2014/main" id="{A493C80D-2813-9E70-8901-D4B9EA4DD7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1880" y="1984248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A2733C45-7C53-2BC5-3F62-D069650A7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120" y="4308475"/>
            <a:ext cx="3932238" cy="58896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54">
            <a:extLst>
              <a:ext uri="{FF2B5EF4-FFF2-40B4-BE49-F238E27FC236}">
                <a16:creationId xmlns:a16="http://schemas.microsoft.com/office/drawing/2014/main" id="{B1D62231-87CB-21EC-CF8C-46276AD1F9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00616" y="3209544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32" name="Image 1" descr="preencoded.png">
            <a:extLst>
              <a:ext uri="{FF2B5EF4-FFF2-40B4-BE49-F238E27FC236}">
                <a16:creationId xmlns:a16="http://schemas.microsoft.com/office/drawing/2014/main" id="{2A3EC91E-4089-D366-06D3-3E66F93DFAF3}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33" name="Image 4" descr="preencoded.png">
            <a:extLst>
              <a:ext uri="{FF2B5EF4-FFF2-40B4-BE49-F238E27FC236}">
                <a16:creationId xmlns:a16="http://schemas.microsoft.com/office/drawing/2014/main" id="{EC46DC71-C12A-96C8-3FE2-AA95AB58B349}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535251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C43996-DAC9-130F-CB05-4A8A90381D37}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05" y="2392023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8905" y="4989515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6885" y="5599755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17361" y="2392619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6747" y="4990111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74073" y="5600351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5817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4589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2529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34272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32431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90984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586653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539496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1016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1016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1016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BB749B9A-080F-37C0-08E6-909A5DA554D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71016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4C7516E-0853-87BE-108B-697DD8E0DA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1016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FB1A74E1-7CEB-F501-F998-7361A20F73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1016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28288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8288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8288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B5D5100A-3D51-45DB-3A84-9E7FB85261E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28288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B775B771-678A-D917-7FE0-5DA7A23CCE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28288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AA2B9540-B92A-AD9C-C01A-B08A98BF84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28288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85560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5560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5560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3D2AAC25-9404-1F6F-200C-5660F499585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5560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AE4677E1-AC1B-AB9C-5E0C-794903DD1CE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85560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826BBF6C-7198-3C15-CDCB-E72B08709C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85560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942832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42832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2832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90CBAA5D-3D9B-0CB5-E527-996433638BE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942832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5B47333C-2F5E-FA7D-5DD1-191E0F421B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42832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D0AA2AE2-5A11-76D4-4D9C-B6B24D1419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42832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900709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1792" y="457200"/>
            <a:ext cx="3200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52" r:id="rId3"/>
    <p:sldLayoutId id="2147483653" r:id="rId4"/>
    <p:sldLayoutId id="2147483664" r:id="rId5"/>
    <p:sldLayoutId id="2147483667" r:id="rId6"/>
    <p:sldLayoutId id="2147483668" r:id="rId7"/>
    <p:sldLayoutId id="2147483669" r:id="rId8"/>
    <p:sldLayoutId id="2147483673" r:id="rId9"/>
    <p:sldLayoutId id="2147483670" r:id="rId10"/>
    <p:sldLayoutId id="2147483671" r:id="rId11"/>
    <p:sldLayoutId id="2147483655" r:id="rId12"/>
    <p:sldLayoutId id="2147483674" r:id="rId13"/>
    <p:sldLayoutId id="2147483675" r:id="rId14"/>
    <p:sldLayoutId id="2147483676" r:id="rId15"/>
    <p:sldLayoutId id="2147483654" r:id="rId16"/>
    <p:sldLayoutId id="2147483656" r:id="rId17"/>
    <p:sldLayoutId id="2147483657" r:id="rId18"/>
    <p:sldLayoutId id="2147483658" r:id="rId19"/>
    <p:sldLayoutId id="2147483659" r:id="rId20"/>
  </p:sldLayoutIdLst>
  <p:hf hd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sz="44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860D9-9D47-C0BB-B2B4-4B6F2B36CF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School of Hard Knocks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C1060B-300F-3CE3-E5AA-D8E29791C9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Mark VanderWerp, BCE​</a:t>
            </a:r>
          </a:p>
          <a:p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BAA67D0A-CE0E-E013-4473-8D1FD0A67F5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5468" y="-196419"/>
            <a:ext cx="3261064" cy="183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568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371CEB5-0F43-BA22-C4E7-3A84E631D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848" y="663883"/>
            <a:ext cx="10671048" cy="1302914"/>
          </a:xfrm>
        </p:spPr>
        <p:txBody>
          <a:bodyPr/>
          <a:lstStyle/>
          <a:p>
            <a:r>
              <a:rPr lang="en-US" dirty="0"/>
              <a:t>#1:</a:t>
            </a:r>
            <a:br>
              <a:rPr lang="en-US" dirty="0"/>
            </a:br>
            <a:r>
              <a:rPr lang="en-US" dirty="0"/>
              <a:t>Engage/excite the learner!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C63C25-FE2A-0C11-2CEA-A80AA78FC3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do they know?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753AB0-02A6-E89E-7E23-593DBF52F4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Why they need it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745CA7-A767-9133-8871-800B16D5D7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zh-CN" dirty="0"/>
              <a:t>Everyone is doing it</a:t>
            </a: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6343769-F166-2A8A-4F4B-6900A81843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56760" y="3727364"/>
            <a:ext cx="3102864" cy="2554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05D4D4DA-E496-D8D9-BD56-EBF3D5F068F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731" y="3729314"/>
            <a:ext cx="2641663" cy="2554922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21565C0-DBD7-8A64-32E5-76FF3FF41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61511" y="3727066"/>
            <a:ext cx="2190273" cy="255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36411BC5-6FA3-2543-A861-C68F035F86AE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4B85DED3-76B7-12EA-5088-91DAECE3638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CD651EA-8CFF-AE7C-3453-8B6FEA0256E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DD46C155-7D58-C106-58C3-B3A8FD9A45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12855" y="2258568"/>
            <a:ext cx="5394211" cy="418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8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4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371CEB5-0F43-BA22-C4E7-3A84E631D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612267"/>
            <a:ext cx="10671048" cy="1452282"/>
          </a:xfrm>
        </p:spPr>
        <p:txBody>
          <a:bodyPr/>
          <a:lstStyle/>
          <a:p>
            <a:r>
              <a:rPr lang="en-US" dirty="0"/>
              <a:t>#2:</a:t>
            </a:r>
            <a:br>
              <a:rPr lang="en-US" dirty="0"/>
            </a:br>
            <a:r>
              <a:rPr lang="en-US" dirty="0"/>
              <a:t>Teach at the learner’s level</a:t>
            </a:r>
          </a:p>
        </p:txBody>
      </p:sp>
      <p:pic>
        <p:nvPicPr>
          <p:cNvPr id="3" name="Picture 2" descr="A picture containing floor, indoor, person, ceiling&#10;&#10;Description automatically generated">
            <a:extLst>
              <a:ext uri="{FF2B5EF4-FFF2-40B4-BE49-F238E27FC236}">
                <a16:creationId xmlns:a16="http://schemas.microsoft.com/office/drawing/2014/main" id="{DE7A977E-9CDD-FAE9-D15B-68CE8CEF625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183" y="2460395"/>
            <a:ext cx="5582984" cy="387913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29100F-88C0-7E29-1F2F-EB4740B106CB}"/>
              </a:ext>
            </a:extLst>
          </p:cNvPr>
          <p:cNvSpPr txBox="1">
            <a:spLocks/>
          </p:cNvSpPr>
          <p:nvPr/>
        </p:nvSpPr>
        <p:spPr>
          <a:xfrm>
            <a:off x="7837916" y="2460395"/>
            <a:ext cx="3328416" cy="3879130"/>
          </a:xfrm>
          <a:prstGeom prst="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68580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 cap="all" spc="0" baseline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/>
              <a:t>Clear language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Showing while explaining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Repetition!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32AC38E7-8304-23E7-20A9-F1F3BC8800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28451" y="2690455"/>
            <a:ext cx="5735098" cy="346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336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371CEB5-0F43-BA22-C4E7-3A84E631D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612266"/>
            <a:ext cx="10671048" cy="1452282"/>
          </a:xfrm>
        </p:spPr>
        <p:txBody>
          <a:bodyPr/>
          <a:lstStyle/>
          <a:p>
            <a:r>
              <a:rPr lang="en-US" dirty="0"/>
              <a:t>#3:</a:t>
            </a:r>
            <a:br>
              <a:rPr lang="en-US" dirty="0"/>
            </a:br>
            <a:r>
              <a:rPr lang="en-US" dirty="0"/>
              <a:t>Watch the learner perform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39813FA-713C-5B09-0AA6-703AFBF39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2512" y="2373549"/>
            <a:ext cx="4373629" cy="402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picture containing outdoor, brick, plant&#10;&#10;Description automatically generated">
            <a:extLst>
              <a:ext uri="{FF2B5EF4-FFF2-40B4-BE49-F238E27FC236}">
                <a16:creationId xmlns:a16="http://schemas.microsoft.com/office/drawing/2014/main" id="{3DD2102B-D3F2-02DD-226E-45A3BD5FF29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4972" y="2148833"/>
            <a:ext cx="6382055" cy="425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14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371CEB5-0F43-BA22-C4E7-3A84E631D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651179"/>
            <a:ext cx="10671048" cy="1452282"/>
          </a:xfrm>
        </p:spPr>
        <p:txBody>
          <a:bodyPr/>
          <a:lstStyle/>
          <a:p>
            <a:r>
              <a:rPr lang="en-US" dirty="0"/>
              <a:t>#4:</a:t>
            </a:r>
            <a:br>
              <a:rPr lang="en-US" dirty="0"/>
            </a:br>
            <a:r>
              <a:rPr lang="en-US" dirty="0"/>
              <a:t>Follow up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CF7B05BE-0805-567A-09AA-AE057E305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0430" y="2469823"/>
            <a:ext cx="6811140" cy="383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50558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40BC6-9DA0-FB4D-8879-DC8B3958C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4528" y="2359002"/>
            <a:ext cx="6766560" cy="2163302"/>
          </a:xfrm>
        </p:spPr>
        <p:txBody>
          <a:bodyPr/>
          <a:lstStyle/>
          <a:p>
            <a:pPr algn="ctr"/>
            <a:r>
              <a:rPr lang="en-US" dirty="0"/>
              <a:t>OJT:</a:t>
            </a:r>
            <a:br>
              <a:rPr lang="en-US" dirty="0"/>
            </a:br>
            <a:r>
              <a:rPr lang="en-US" dirty="0"/>
              <a:t>Let’s focus on safety!</a:t>
            </a:r>
          </a:p>
        </p:txBody>
      </p:sp>
    </p:spTree>
    <p:extLst>
      <p:ext uri="{BB962C8B-B14F-4D97-AF65-F5344CB8AC3E}">
        <p14:creationId xmlns:p14="http://schemas.microsoft.com/office/powerpoint/2010/main" val="10882356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letter&#10;&#10;Description automatically generated">
            <a:extLst>
              <a:ext uri="{FF2B5EF4-FFF2-40B4-BE49-F238E27FC236}">
                <a16:creationId xmlns:a16="http://schemas.microsoft.com/office/drawing/2014/main" id="{9DA29F66-246F-D2E5-AD6B-7EEEEA6D36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863" y="1994120"/>
            <a:ext cx="11191226" cy="4863879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C371CEB5-0F43-BA22-C4E7-3A84E631D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558579"/>
            <a:ext cx="10671048" cy="1452282"/>
          </a:xfrm>
        </p:spPr>
        <p:txBody>
          <a:bodyPr/>
          <a:lstStyle/>
          <a:p>
            <a:r>
              <a:rPr lang="en-US" cap="none" dirty="0"/>
              <a:t>OJT WITHOUT SAFETY </a:t>
            </a:r>
            <a:br>
              <a:rPr lang="en-US" cap="none" dirty="0"/>
            </a:br>
            <a:r>
              <a:rPr lang="en-US" cap="none" dirty="0"/>
              <a:t>Could be </a:t>
            </a:r>
            <a:r>
              <a:rPr lang="en-US" u="sng" cap="none" dirty="0"/>
              <a:t>O</a:t>
            </a:r>
            <a:r>
              <a:rPr lang="en-US" cap="none" dirty="0">
                <a:latin typeface="Arial Black" panose="020B0A04020102020204" pitchFamily="34" charset="0"/>
              </a:rPr>
              <a:t>n the </a:t>
            </a:r>
            <a:r>
              <a:rPr lang="en-US" u="sng" cap="none" dirty="0">
                <a:latin typeface="Arial Black" panose="020B0A04020102020204" pitchFamily="34" charset="0"/>
              </a:rPr>
              <a:t>J</a:t>
            </a:r>
            <a:r>
              <a:rPr lang="en-US" cap="none" dirty="0">
                <a:latin typeface="Arial Black" panose="020B0A04020102020204" pitchFamily="34" charset="0"/>
              </a:rPr>
              <a:t>ob </a:t>
            </a:r>
            <a:r>
              <a:rPr lang="en-US" u="sng" cap="none" dirty="0">
                <a:latin typeface="Arial Black" panose="020B0A04020102020204" pitchFamily="34" charset="0"/>
              </a:rPr>
              <a:t>T</a:t>
            </a:r>
            <a:r>
              <a:rPr lang="en-US" cap="none" dirty="0">
                <a:latin typeface="Arial Black" panose="020B0A04020102020204" pitchFamily="34" charset="0"/>
              </a:rPr>
              <a:t>rauma!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33A8997-868A-3F6F-764F-612F2F123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37051" y="2235309"/>
            <a:ext cx="4514850" cy="43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20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371CEB5-0F43-BA22-C4E7-3A84E631D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547151"/>
            <a:ext cx="10671048" cy="751492"/>
          </a:xfrm>
        </p:spPr>
        <p:txBody>
          <a:bodyPr/>
          <a:lstStyle/>
          <a:p>
            <a:r>
              <a:rPr lang="en-US" dirty="0"/>
              <a:t>common Exposures</a:t>
            </a:r>
          </a:p>
        </p:txBody>
      </p:sp>
      <p:pic>
        <p:nvPicPr>
          <p:cNvPr id="4" name="Picture 3" descr="A picture containing person, outdoor&#10;&#10;Description automatically generated">
            <a:extLst>
              <a:ext uri="{FF2B5EF4-FFF2-40B4-BE49-F238E27FC236}">
                <a16:creationId xmlns:a16="http://schemas.microsoft.com/office/drawing/2014/main" id="{2C527252-9FE8-BC91-FE2B-1609D081687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67329" y="2293320"/>
            <a:ext cx="3929975" cy="3278222"/>
          </a:xfrm>
          <a:prstGeom prst="rect">
            <a:avLst/>
          </a:prstGeom>
        </p:spPr>
      </p:pic>
      <p:pic>
        <p:nvPicPr>
          <p:cNvPr id="7" name="Picture 6" descr="A picture containing grass, person, outdoor, blue&#10;&#10;Description automatically generated">
            <a:extLst>
              <a:ext uri="{FF2B5EF4-FFF2-40B4-BE49-F238E27FC236}">
                <a16:creationId xmlns:a16="http://schemas.microsoft.com/office/drawing/2014/main" id="{DA5DA4A8-21D4-A05D-E37B-76BB7746287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02919"/>
            <a:ext cx="4059936" cy="4572000"/>
          </a:xfrm>
          <a:prstGeom prst="rect">
            <a:avLst/>
          </a:prstGeom>
        </p:spPr>
      </p:pic>
      <p:pic>
        <p:nvPicPr>
          <p:cNvPr id="9" name="Picture 8" descr="A picture containing building, person, outdoor, person&#10;&#10;Description automatically generated">
            <a:extLst>
              <a:ext uri="{FF2B5EF4-FFF2-40B4-BE49-F238E27FC236}">
                <a16:creationId xmlns:a16="http://schemas.microsoft.com/office/drawing/2014/main" id="{DC1DDD6D-EC64-C96C-5014-D4C117B0D3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04698" y="1502919"/>
            <a:ext cx="3787302" cy="4572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5716B4F-1092-8950-6C8A-B68C8EFF7B94}"/>
              </a:ext>
            </a:extLst>
          </p:cNvPr>
          <p:cNvSpPr txBox="1"/>
          <p:nvPr/>
        </p:nvSpPr>
        <p:spPr>
          <a:xfrm>
            <a:off x="711871" y="6123559"/>
            <a:ext cx="26945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Sentricon Install/Service</a:t>
            </a:r>
          </a:p>
          <a:p>
            <a:pPr algn="ctr"/>
            <a:endParaRPr lang="en-US" b="1" dirty="0">
              <a:solidFill>
                <a:schemeClr val="accent6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BD98EF-110F-FE41-1D7A-5F9BBCC636CE}"/>
              </a:ext>
            </a:extLst>
          </p:cNvPr>
          <p:cNvSpPr txBox="1"/>
          <p:nvPr/>
        </p:nvSpPr>
        <p:spPr>
          <a:xfrm>
            <a:off x="4941845" y="5672016"/>
            <a:ext cx="26945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Backpack </a:t>
            </a:r>
            <a:b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Applications</a:t>
            </a:r>
          </a:p>
          <a:p>
            <a:pPr algn="ctr"/>
            <a:endParaRPr lang="en-US" b="1" dirty="0">
              <a:solidFill>
                <a:schemeClr val="accent6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071C56-D17E-3B96-9F55-35AF7C74BE66}"/>
              </a:ext>
            </a:extLst>
          </p:cNvPr>
          <p:cNvSpPr txBox="1"/>
          <p:nvPr/>
        </p:nvSpPr>
        <p:spPr>
          <a:xfrm>
            <a:off x="8951068" y="6123559"/>
            <a:ext cx="26945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Webstering</a:t>
            </a: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Using Extension Poles</a:t>
            </a:r>
          </a:p>
          <a:p>
            <a:pPr algn="ctr"/>
            <a:endParaRPr lang="en-US" b="1" dirty="0">
              <a:solidFill>
                <a:schemeClr val="accent6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255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371CEB5-0F43-BA22-C4E7-3A84E631D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volunteers?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02DA067B-D246-38E2-AD7D-8A4056EAB6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4350"/>
          <a:stretch/>
        </p:blipFill>
        <p:spPr bwMode="auto">
          <a:xfrm>
            <a:off x="890928" y="2207133"/>
            <a:ext cx="5796861" cy="384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050FC22B-ECC1-4DA3-C5C7-9500C667B426}"/>
              </a:ext>
            </a:extLst>
          </p:cNvPr>
          <p:cNvSpPr txBox="1">
            <a:spLocks/>
          </p:cNvSpPr>
          <p:nvPr/>
        </p:nvSpPr>
        <p:spPr>
          <a:xfrm>
            <a:off x="7545685" y="2189431"/>
            <a:ext cx="3328416" cy="3879130"/>
          </a:xfrm>
          <a:prstGeom prst="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68580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 cap="all" spc="0" baseline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/>
              <a:t> </a:t>
            </a:r>
          </a:p>
          <a:p>
            <a:r>
              <a:rPr lang="en-US" altLang="zh-CN" sz="2000" dirty="0" err="1"/>
              <a:t>sentricon</a:t>
            </a:r>
            <a:endParaRPr lang="en-US" altLang="zh-CN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backpack</a:t>
            </a:r>
          </a:p>
          <a:p>
            <a:endParaRPr lang="en-US" sz="20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endParaRPr lang="en-US" sz="20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r>
              <a:rPr lang="en-US" sz="2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webster</a:t>
            </a:r>
          </a:p>
        </p:txBody>
      </p:sp>
    </p:spTree>
    <p:extLst>
      <p:ext uri="{BB962C8B-B14F-4D97-AF65-F5344CB8AC3E}">
        <p14:creationId xmlns:p14="http://schemas.microsoft.com/office/powerpoint/2010/main" val="18237265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grass, person, outdoor, blue&#10;&#10;Description automatically generated">
            <a:extLst>
              <a:ext uri="{FF2B5EF4-FFF2-40B4-BE49-F238E27FC236}">
                <a16:creationId xmlns:a16="http://schemas.microsoft.com/office/drawing/2014/main" id="{DA5DA4A8-21D4-A05D-E37B-76BB7746287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02919"/>
            <a:ext cx="3646154" cy="410602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5716B4F-1092-8950-6C8A-B68C8EFF7B94}"/>
              </a:ext>
            </a:extLst>
          </p:cNvPr>
          <p:cNvSpPr txBox="1"/>
          <p:nvPr/>
        </p:nvSpPr>
        <p:spPr>
          <a:xfrm>
            <a:off x="485628" y="5661894"/>
            <a:ext cx="26945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Sentricon Install/Service</a:t>
            </a:r>
          </a:p>
          <a:p>
            <a:pPr algn="ctr"/>
            <a:endParaRPr lang="en-US" b="1" dirty="0">
              <a:solidFill>
                <a:schemeClr val="accent6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DE474D7A-1770-3987-7C19-BEC8680E3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09832"/>
            <a:ext cx="10671048" cy="751492"/>
          </a:xfrm>
        </p:spPr>
        <p:txBody>
          <a:bodyPr/>
          <a:lstStyle/>
          <a:p>
            <a:r>
              <a:rPr lang="en-US" dirty="0"/>
              <a:t>Tales from the </a:t>
            </a:r>
            <a:r>
              <a:rPr lang="en-US" dirty="0" err="1"/>
              <a:t>osha</a:t>
            </a:r>
            <a:r>
              <a:rPr lang="en-US" dirty="0"/>
              <a:t> log…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82F0C1-0404-6DD8-229A-02844423A5ED}"/>
              </a:ext>
            </a:extLst>
          </p:cNvPr>
          <p:cNvSpPr txBox="1"/>
          <p:nvPr/>
        </p:nvSpPr>
        <p:spPr>
          <a:xfrm>
            <a:off x="4067748" y="822227"/>
            <a:ext cx="8147490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“Looking for a station in some bushes and got stung by yellowjackets twice.”</a:t>
            </a:r>
          </a:p>
          <a:p>
            <a:endParaRPr lang="en-US" sz="1600" dirty="0"/>
          </a:p>
          <a:p>
            <a:r>
              <a:rPr lang="en-US" sz="1600" dirty="0"/>
              <a:t>“Ground was hard, Auger slipped out of hand hitting thumb and snapped it in two.”</a:t>
            </a:r>
          </a:p>
          <a:p>
            <a:endParaRPr lang="en-US" sz="1600" dirty="0"/>
          </a:p>
          <a:p>
            <a:r>
              <a:rPr lang="en-US" sz="1600" dirty="0"/>
              <a:t>“Bent over to look into station and he hurt his back.”</a:t>
            </a:r>
          </a:p>
          <a:p>
            <a:endParaRPr lang="en-US" sz="1600" dirty="0"/>
          </a:p>
          <a:p>
            <a:r>
              <a:rPr lang="en-US" sz="1600" dirty="0"/>
              <a:t>“Pulling up bait stick out of a Sentricon station.  He yanked on it, the bait stick cut his left hand between thumb and index finger.”</a:t>
            </a:r>
          </a:p>
          <a:p>
            <a:endParaRPr lang="en-US" sz="1600" dirty="0"/>
          </a:p>
          <a:p>
            <a:r>
              <a:rPr lang="en-US" sz="1600" dirty="0"/>
              <a:t>“Drilling Sentricon hole and auger got hung on something and caused hand to twist.”</a:t>
            </a:r>
          </a:p>
          <a:p>
            <a:endParaRPr lang="en-US" sz="1600" dirty="0"/>
          </a:p>
          <a:p>
            <a:r>
              <a:rPr lang="en-US" sz="1600" dirty="0"/>
              <a:t>“While kicking mulch off a station, he hyper-extended his right knee.”</a:t>
            </a:r>
          </a:p>
          <a:p>
            <a:endParaRPr lang="en-US" sz="1600" dirty="0"/>
          </a:p>
          <a:p>
            <a:r>
              <a:rPr lang="en-US" sz="1600" dirty="0"/>
              <a:t>“While drilling the hole for the stations, he lost consciousness and passed out.  He doesn't drink enough fluids on hot days.”</a:t>
            </a:r>
          </a:p>
          <a:p>
            <a:endParaRPr lang="en-US" sz="1600" dirty="0"/>
          </a:p>
          <a:p>
            <a:r>
              <a:rPr lang="en-US" sz="1600" dirty="0"/>
              <a:t>“Walking around the home locating stations.  Stepped in a small hole and twisted knee.”</a:t>
            </a:r>
          </a:p>
          <a:p>
            <a:endParaRPr lang="en-US" sz="1600" dirty="0"/>
          </a:p>
          <a:p>
            <a:r>
              <a:rPr lang="en-US" sz="1600" dirty="0"/>
              <a:t>“Repairing a damaged water line while performing an install.  When cutting the water line to replace it his hand slipped hitting the concrete and cut his left wrist.”</a:t>
            </a:r>
          </a:p>
          <a:p>
            <a:endParaRPr lang="en-US" sz="1600" dirty="0"/>
          </a:p>
          <a:p>
            <a:r>
              <a:rPr lang="en-US" sz="1600" dirty="0"/>
              <a:t>“I tripped over a bush while working my way backwards locating stations.”</a:t>
            </a:r>
          </a:p>
          <a:p>
            <a:endParaRPr lang="en-US" sz="1600" dirty="0"/>
          </a:p>
          <a:p>
            <a:endParaRPr lang="en-US" sz="1600" dirty="0"/>
          </a:p>
        </p:txBody>
      </p:sp>
      <p:pic>
        <p:nvPicPr>
          <p:cNvPr id="15" name="Picture 14" descr="A picture containing grass, person, outdoor&#10;&#10;Description automatically generated">
            <a:extLst>
              <a:ext uri="{FF2B5EF4-FFF2-40B4-BE49-F238E27FC236}">
                <a16:creationId xmlns:a16="http://schemas.microsoft.com/office/drawing/2014/main" id="{92BDE01F-2BAE-26A9-14AD-EBF4F0532B7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02919"/>
            <a:ext cx="3646154" cy="410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4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371CEB5-0F43-BA22-C4E7-3A84E631D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0BDB2E"/>
                </a:solidFill>
              </a:rPr>
              <a:t>sentricon</a:t>
            </a:r>
            <a:r>
              <a:rPr lang="en-US" dirty="0"/>
              <a:t> related injuries</a:t>
            </a:r>
          </a:p>
        </p:txBody>
      </p:sp>
      <p:pic>
        <p:nvPicPr>
          <p:cNvPr id="6" name="Picture 5" descr="Chart, waterfall chart&#10;&#10;Description automatically generated">
            <a:extLst>
              <a:ext uri="{FF2B5EF4-FFF2-40B4-BE49-F238E27FC236}">
                <a16:creationId xmlns:a16="http://schemas.microsoft.com/office/drawing/2014/main" id="{D0926455-7759-81A7-7EC3-7E51B713E2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1348" y="1348281"/>
            <a:ext cx="9746255" cy="529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41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309B0-6209-D3D0-9D5E-308B9F6E7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2447" y="555812"/>
            <a:ext cx="8709929" cy="1210235"/>
          </a:xfrm>
        </p:spPr>
        <p:txBody>
          <a:bodyPr/>
          <a:lstStyle/>
          <a:p>
            <a:pPr algn="ctr"/>
            <a:r>
              <a:rPr lang="en-US" dirty="0"/>
              <a:t>Working session</a:t>
            </a:r>
            <a:br>
              <a:rPr lang="en-US" dirty="0"/>
            </a:br>
            <a:endParaRPr lang="en-US" dirty="0"/>
          </a:p>
        </p:txBody>
      </p:sp>
      <p:pic>
        <p:nvPicPr>
          <p:cNvPr id="16" name="Picture 15" descr="A person in a red shirt&#10;&#10;Description automatically generated with low confidence">
            <a:extLst>
              <a:ext uri="{FF2B5EF4-FFF2-40B4-BE49-F238E27FC236}">
                <a16:creationId xmlns:a16="http://schemas.microsoft.com/office/drawing/2014/main" id="{806DC18A-6733-A5DA-81E2-998D705C7B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7114" y="1766047"/>
            <a:ext cx="3144931" cy="4731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9755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371CEB5-0F43-BA22-C4E7-3A84E631D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volunteers?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050FC22B-ECC1-4DA3-C5C7-9500C667B426}"/>
              </a:ext>
            </a:extLst>
          </p:cNvPr>
          <p:cNvSpPr txBox="1">
            <a:spLocks/>
          </p:cNvSpPr>
          <p:nvPr/>
        </p:nvSpPr>
        <p:spPr>
          <a:xfrm>
            <a:off x="7545685" y="2189431"/>
            <a:ext cx="3328416" cy="3879130"/>
          </a:xfrm>
          <a:prstGeom prst="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68580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 cap="all" spc="0" baseline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/>
              <a:t> </a:t>
            </a:r>
          </a:p>
          <a:p>
            <a:r>
              <a:rPr lang="en-US" altLang="zh-CN" sz="20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sentricon</a:t>
            </a:r>
            <a:endParaRPr lang="en-US" altLang="zh-CN" sz="20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backpack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webster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48C77DC-1A52-AA7C-F00D-038E64012A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519"/>
          <a:stretch/>
        </p:blipFill>
        <p:spPr bwMode="auto">
          <a:xfrm>
            <a:off x="1417263" y="2189431"/>
            <a:ext cx="4250232" cy="387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9503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erson, outdoor&#10;&#10;Description automatically generated">
            <a:extLst>
              <a:ext uri="{FF2B5EF4-FFF2-40B4-BE49-F238E27FC236}">
                <a16:creationId xmlns:a16="http://schemas.microsoft.com/office/drawing/2014/main" id="{2C527252-9FE8-BC91-FE2B-1609D081687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67329" y="2293320"/>
            <a:ext cx="3929975" cy="327822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3BD98EF-110F-FE41-1D7A-5F9BBCC636CE}"/>
              </a:ext>
            </a:extLst>
          </p:cNvPr>
          <p:cNvSpPr txBox="1"/>
          <p:nvPr/>
        </p:nvSpPr>
        <p:spPr>
          <a:xfrm>
            <a:off x="4941845" y="5672016"/>
            <a:ext cx="26945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Backpack </a:t>
            </a:r>
            <a:b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Applications</a:t>
            </a:r>
          </a:p>
          <a:p>
            <a:pPr algn="ctr"/>
            <a:endParaRPr lang="en-US" b="1" dirty="0">
              <a:solidFill>
                <a:schemeClr val="accent6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0842D606-D0B3-4DCC-1C55-F39FBAA6D022}"/>
              </a:ext>
            </a:extLst>
          </p:cNvPr>
          <p:cNvSpPr txBox="1">
            <a:spLocks/>
          </p:cNvSpPr>
          <p:nvPr/>
        </p:nvSpPr>
        <p:spPr>
          <a:xfrm>
            <a:off x="758952" y="109832"/>
            <a:ext cx="10671048" cy="7514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 cap="all" baseline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Tales from the osha log…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4447FE-2EC7-462C-1713-CC040CDAE10D}"/>
              </a:ext>
            </a:extLst>
          </p:cNvPr>
          <p:cNvSpPr txBox="1"/>
          <p:nvPr/>
        </p:nvSpPr>
        <p:spPr>
          <a:xfrm>
            <a:off x="241518" y="821571"/>
            <a:ext cx="4025811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“While servicing with the backpack, he stepped into a hole, causing pain to his left hip area.”</a:t>
            </a:r>
          </a:p>
          <a:p>
            <a:endParaRPr lang="en-US" sz="1600" dirty="0"/>
          </a:p>
          <a:p>
            <a:r>
              <a:rPr lang="en-US" sz="1600" dirty="0"/>
              <a:t>“Had his backpack on, so he treated the [wasp] nest and ran, twisting his knee in the process.”</a:t>
            </a:r>
          </a:p>
          <a:p>
            <a:endParaRPr lang="en-US" sz="1600" dirty="0"/>
          </a:p>
          <a:p>
            <a:r>
              <a:rPr lang="en-US" sz="1600" dirty="0"/>
              <a:t>“Picked up backpack, it started to fall, grabbed it and cut finger.”</a:t>
            </a:r>
          </a:p>
          <a:p>
            <a:endParaRPr lang="en-US" sz="1600" dirty="0"/>
          </a:p>
          <a:p>
            <a:r>
              <a:rPr lang="en-US" sz="1600" dirty="0"/>
              <a:t>“She was filling up her backpack sprayer and when she went to pick it up felt pain.”</a:t>
            </a:r>
          </a:p>
          <a:p>
            <a:endParaRPr lang="en-US" sz="1600" dirty="0"/>
          </a:p>
          <a:p>
            <a:r>
              <a:rPr lang="en-US" sz="1600" dirty="0"/>
              <a:t>“Tripped over stump and fell with backpack sprayer.”</a:t>
            </a:r>
          </a:p>
          <a:p>
            <a:endParaRPr lang="en-US" sz="1600" dirty="0"/>
          </a:p>
          <a:p>
            <a:r>
              <a:rPr lang="en-US" sz="1600" dirty="0"/>
              <a:t>“Treating around home and stepped on a piece of wood did not notice the nail and stepped on the nail.”</a:t>
            </a:r>
          </a:p>
          <a:p>
            <a:endParaRPr lang="en-US" sz="1600" dirty="0"/>
          </a:p>
          <a:p>
            <a:r>
              <a:rPr lang="en-US" sz="1600" dirty="0"/>
              <a:t>“Walking with the backpack on a steep incline. Rolled his ankle a little bit and heard /felt a pop in his knee.”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4FCA79-CCB2-E32D-A88B-5AC32822F70D}"/>
              </a:ext>
            </a:extLst>
          </p:cNvPr>
          <p:cNvSpPr txBox="1"/>
          <p:nvPr/>
        </p:nvSpPr>
        <p:spPr>
          <a:xfrm>
            <a:off x="8293140" y="821571"/>
            <a:ext cx="3898860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“While wearing backpack mister, slipped down wet grass (slope) and fell onto back and cut left shin.”</a:t>
            </a:r>
          </a:p>
          <a:p>
            <a:endParaRPr lang="en-US" sz="1600" dirty="0"/>
          </a:p>
          <a:p>
            <a:r>
              <a:rPr lang="en-US" sz="1600" dirty="0"/>
              <a:t>“Had backpack mister on, treating side yard and noticed dog. The dog lunged at tech and bit his calf.”</a:t>
            </a:r>
          </a:p>
          <a:p>
            <a:endParaRPr lang="en-US" sz="1600" dirty="0"/>
          </a:p>
          <a:p>
            <a:r>
              <a:rPr lang="en-US" sz="1600" dirty="0"/>
              <a:t>“Applying product using backpack sprayer. Put sign in yard and while bending over, product came out of equipment went down lower back and leg area.”</a:t>
            </a:r>
          </a:p>
          <a:p>
            <a:endParaRPr lang="en-US" sz="1600" dirty="0"/>
          </a:p>
          <a:p>
            <a:r>
              <a:rPr lang="en-US" sz="1600" dirty="0"/>
              <a:t>“Performing maintenance on backpack sprayer when the hose came loose, and diluted pesticide got on his face and in his right eye.”</a:t>
            </a:r>
          </a:p>
          <a:p>
            <a:endParaRPr lang="en-US" sz="1600" dirty="0"/>
          </a:p>
          <a:p>
            <a:r>
              <a:rPr lang="en-US" sz="1600" dirty="0"/>
              <a:t>“Tech tripped on a metal stake in the ground, hidden by tall grass.  Hit left knee/right leg on sidewalk.  Backpack sprayer pushed his forehead to the ground. Scraped leg, bruised knee, scraped forehead.”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536A4BF-220D-F182-8AE6-3081FA093EB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5617" y="1104461"/>
            <a:ext cx="4005952" cy="538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463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371CEB5-0F43-BA22-C4E7-3A84E631D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BDB2E"/>
                </a:solidFill>
              </a:rPr>
              <a:t>Backpack</a:t>
            </a:r>
            <a:r>
              <a:rPr lang="en-US" dirty="0"/>
              <a:t> related injuries</a:t>
            </a:r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FEB7EBF7-4524-A383-666D-A3AA4E4367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654" y="1298862"/>
            <a:ext cx="9999643" cy="5428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9656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371CEB5-0F43-BA22-C4E7-3A84E631D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volunteers?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050FC22B-ECC1-4DA3-C5C7-9500C667B426}"/>
              </a:ext>
            </a:extLst>
          </p:cNvPr>
          <p:cNvSpPr txBox="1">
            <a:spLocks/>
          </p:cNvSpPr>
          <p:nvPr/>
        </p:nvSpPr>
        <p:spPr>
          <a:xfrm>
            <a:off x="7545685" y="2189431"/>
            <a:ext cx="3328416" cy="3879130"/>
          </a:xfrm>
          <a:prstGeom prst="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68580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 cap="all" spc="0" baseline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/>
              <a:t> </a:t>
            </a:r>
          </a:p>
          <a:p>
            <a:r>
              <a:rPr lang="en-US" altLang="zh-CN" sz="20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sentricon</a:t>
            </a:r>
            <a:endParaRPr lang="en-US" altLang="zh-CN" sz="20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backpack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webster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CE07A9E-26FC-D776-B500-82378273A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7899" y="2189431"/>
            <a:ext cx="4282336" cy="387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615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371CEB5-0F43-BA22-C4E7-3A84E631D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09832"/>
            <a:ext cx="10671048" cy="751492"/>
          </a:xfrm>
        </p:spPr>
        <p:txBody>
          <a:bodyPr/>
          <a:lstStyle/>
          <a:p>
            <a:r>
              <a:rPr lang="en-US" dirty="0"/>
              <a:t>Tales from the </a:t>
            </a:r>
            <a:r>
              <a:rPr lang="en-US" dirty="0" err="1"/>
              <a:t>osha</a:t>
            </a:r>
            <a:r>
              <a:rPr lang="en-US" dirty="0"/>
              <a:t> log…</a:t>
            </a:r>
          </a:p>
        </p:txBody>
      </p:sp>
      <p:pic>
        <p:nvPicPr>
          <p:cNvPr id="9" name="Picture 8" descr="A picture containing building, person, outdoor, person&#10;&#10;Description automatically generated">
            <a:extLst>
              <a:ext uri="{FF2B5EF4-FFF2-40B4-BE49-F238E27FC236}">
                <a16:creationId xmlns:a16="http://schemas.microsoft.com/office/drawing/2014/main" id="{DC1DDD6D-EC64-C96C-5014-D4C117B0D36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92208" y="1550054"/>
            <a:ext cx="3299791" cy="398348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C071C56-D17E-3B96-9F55-35AF7C74BE66}"/>
              </a:ext>
            </a:extLst>
          </p:cNvPr>
          <p:cNvSpPr txBox="1"/>
          <p:nvPr/>
        </p:nvSpPr>
        <p:spPr>
          <a:xfrm>
            <a:off x="9219427" y="5547090"/>
            <a:ext cx="26945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Webstering</a:t>
            </a: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Using Extension Poles</a:t>
            </a:r>
          </a:p>
          <a:p>
            <a:pPr algn="ctr"/>
            <a:endParaRPr lang="en-US" b="1" dirty="0">
              <a:solidFill>
                <a:schemeClr val="accent6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2F124B-1528-14C8-F64A-1D9CCF25448B}"/>
              </a:ext>
            </a:extLst>
          </p:cNvPr>
          <p:cNvSpPr txBox="1"/>
          <p:nvPr/>
        </p:nvSpPr>
        <p:spPr>
          <a:xfrm>
            <a:off x="241518" y="821571"/>
            <a:ext cx="8650690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“Technician was using a webster and stepped backwards off a raised walkway, causing a fall.”</a:t>
            </a:r>
          </a:p>
          <a:p>
            <a:endParaRPr lang="en-US" sz="1600" dirty="0"/>
          </a:p>
          <a:p>
            <a:r>
              <a:rPr lang="en-US" sz="1600" dirty="0"/>
              <a:t>“Servicing with webster, fell through deck.”</a:t>
            </a:r>
          </a:p>
          <a:p>
            <a:endParaRPr lang="en-US" sz="1600" dirty="0"/>
          </a:p>
          <a:p>
            <a:r>
              <a:rPr lang="en-US" sz="1600" dirty="0"/>
              <a:t>“Walking around home </a:t>
            </a:r>
            <a:r>
              <a:rPr lang="en-US" sz="1600" dirty="0" err="1"/>
              <a:t>webstering</a:t>
            </a:r>
            <a:r>
              <a:rPr lang="en-US" sz="1600" dirty="0"/>
              <a:t> home and fell in hole and twisted left ankle.”</a:t>
            </a:r>
          </a:p>
          <a:p>
            <a:endParaRPr lang="en-US" sz="1600" dirty="0"/>
          </a:p>
          <a:p>
            <a:r>
              <a:rPr lang="en-US" sz="1600" dirty="0"/>
              <a:t>“Going up stairs to webster home when one of the steps (which was made of stone) came up and hit right leg.”</a:t>
            </a:r>
          </a:p>
          <a:p>
            <a:endParaRPr lang="en-US" sz="1600" dirty="0"/>
          </a:p>
          <a:p>
            <a:r>
              <a:rPr lang="en-US" sz="1600" dirty="0"/>
              <a:t>“Walking down stairs holding web brush.  Fell on wet stairs.”</a:t>
            </a:r>
          </a:p>
          <a:p>
            <a:endParaRPr lang="en-US" sz="1600" dirty="0"/>
          </a:p>
          <a:p>
            <a:r>
              <a:rPr lang="en-US" sz="1600" dirty="0"/>
              <a:t>“Removing spider webs and there was a loose board turned upside down with nail exposed.  Stepped on the nail.”</a:t>
            </a:r>
          </a:p>
          <a:p>
            <a:endParaRPr lang="en-US" sz="1600" dirty="0"/>
          </a:p>
          <a:p>
            <a:r>
              <a:rPr lang="en-US" sz="1600" dirty="0"/>
              <a:t>“</a:t>
            </a:r>
            <a:r>
              <a:rPr lang="en-US" sz="1600" dirty="0" err="1"/>
              <a:t>Webstering</a:t>
            </a:r>
            <a:r>
              <a:rPr lang="en-US" sz="1600" dirty="0"/>
              <a:t> when he felt a pop in the back of his right shoulder, and it began to burn.”</a:t>
            </a:r>
          </a:p>
          <a:p>
            <a:endParaRPr lang="en-US" sz="1600" dirty="0"/>
          </a:p>
          <a:p>
            <a:r>
              <a:rPr lang="en-US" sz="1600" dirty="0"/>
              <a:t>“Using the webster around house with Delta Dust and dust went into both eyes.”</a:t>
            </a:r>
          </a:p>
          <a:p>
            <a:endParaRPr lang="en-US" sz="1600" dirty="0"/>
          </a:p>
          <a:p>
            <a:r>
              <a:rPr lang="en-US" sz="1600" dirty="0"/>
              <a:t>“I was </a:t>
            </a:r>
            <a:r>
              <a:rPr lang="en-US" sz="1600" dirty="0" err="1"/>
              <a:t>webstering</a:t>
            </a:r>
            <a:r>
              <a:rPr lang="en-US" sz="1600" dirty="0"/>
              <a:t> and felt a sting on my wrist, so I looked down and a spider was crawling out from under my sleeve.”</a:t>
            </a:r>
          </a:p>
          <a:p>
            <a:endParaRPr lang="en-US" sz="1600" dirty="0"/>
          </a:p>
          <a:p>
            <a:r>
              <a:rPr lang="en-US" sz="1600" dirty="0"/>
              <a:t>“Removing spider webs with a webster pole and developed a blister on his left thumb.”</a:t>
            </a:r>
          </a:p>
          <a:p>
            <a:endParaRPr lang="en-US" sz="1600" dirty="0"/>
          </a:p>
          <a:p>
            <a:r>
              <a:rPr lang="en-US" sz="1600" dirty="0"/>
              <a:t>“Using a webster to remove spider webs and ended up striking his hand against a chair.”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F952B8-D3A0-82F6-3443-99FB433CC74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1698" y="1540567"/>
            <a:ext cx="3460980" cy="456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510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371CEB5-0F43-BA22-C4E7-3A84E631D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BDB2E"/>
                </a:solidFill>
              </a:rPr>
              <a:t>Webster</a:t>
            </a:r>
            <a:r>
              <a:rPr lang="en-US" dirty="0"/>
              <a:t> related injuries</a:t>
            </a:r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4BD4C46D-6304-DE5B-0E2A-537072D94C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365" y="1371259"/>
            <a:ext cx="9724222" cy="527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6490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40BC6-9DA0-FB4D-8879-DC8B3958C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4528" y="3098305"/>
            <a:ext cx="6766560" cy="781236"/>
          </a:xfrm>
        </p:spPr>
        <p:txBody>
          <a:bodyPr/>
          <a:lstStyle/>
          <a:p>
            <a:pPr algn="ctr"/>
            <a:r>
              <a:rPr lang="en-US" dirty="0"/>
              <a:t>OJT Pitfalls</a:t>
            </a:r>
          </a:p>
        </p:txBody>
      </p:sp>
    </p:spTree>
    <p:extLst>
      <p:ext uri="{BB962C8B-B14F-4D97-AF65-F5344CB8AC3E}">
        <p14:creationId xmlns:p14="http://schemas.microsoft.com/office/powerpoint/2010/main" val="2646336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371CEB5-0F43-BA22-C4E7-3A84E631D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690282"/>
            <a:ext cx="10671048" cy="1312254"/>
          </a:xfrm>
        </p:spPr>
        <p:txBody>
          <a:bodyPr/>
          <a:lstStyle/>
          <a:p>
            <a:r>
              <a:rPr lang="en-US" sz="3900" dirty="0"/>
              <a:t>Unstructured &amp; undocumented?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EB4A50-8743-6D6A-DD16-4BF7E8C9EC3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0851" y="1361737"/>
            <a:ext cx="4111303" cy="53310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4B79EFA-B6F9-BD04-AB89-4A26980907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5906" y="1440379"/>
            <a:ext cx="5241407" cy="525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06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371CEB5-0F43-BA22-C4E7-3A84E631D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690282"/>
            <a:ext cx="10671048" cy="1312254"/>
          </a:xfrm>
        </p:spPr>
        <p:txBody>
          <a:bodyPr/>
          <a:lstStyle/>
          <a:p>
            <a:r>
              <a:rPr lang="en-US" dirty="0"/>
              <a:t>TLDR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47E1F8-1FB3-4F05-03FD-D14AC794B67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135" y="3704272"/>
            <a:ext cx="5736571" cy="16547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843B9DB-ACC9-25BF-54E2-56C8E1C8967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6706" y="3301245"/>
            <a:ext cx="6095159" cy="254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048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44BD419-4247-6BBE-39EB-571B0D00F6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4038" y="1319847"/>
            <a:ext cx="7000875" cy="5457825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C371CEB5-0F43-BA22-C4E7-3A84E631D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staffing shortages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AA23DCC-3790-24E1-6E6C-144F06B89F51}"/>
              </a:ext>
            </a:extLst>
          </p:cNvPr>
          <p:cNvGrpSpPr/>
          <p:nvPr/>
        </p:nvGrpSpPr>
        <p:grpSpPr>
          <a:xfrm>
            <a:off x="1285240" y="2832307"/>
            <a:ext cx="9621520" cy="3285502"/>
            <a:chOff x="1981200" y="3247378"/>
            <a:chExt cx="8229600" cy="2209800"/>
          </a:xfrm>
        </p:grpSpPr>
        <p:pic>
          <p:nvPicPr>
            <p:cNvPr id="6" name="Picture 5" descr="Text&#10;&#10;Description automatically generated">
              <a:extLst>
                <a:ext uri="{FF2B5EF4-FFF2-40B4-BE49-F238E27FC236}">
                  <a16:creationId xmlns:a16="http://schemas.microsoft.com/office/drawing/2014/main" id="{FC7D7D37-A873-5371-1FF5-C3B78D1552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81200" y="3247378"/>
              <a:ext cx="8229600" cy="2209800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7E1E654-D34C-FC63-BB80-D499C2F82082}"/>
                </a:ext>
              </a:extLst>
            </p:cNvPr>
            <p:cNvSpPr txBox="1"/>
            <p:nvPr/>
          </p:nvSpPr>
          <p:spPr>
            <a:xfrm>
              <a:off x="7467599" y="5087846"/>
              <a:ext cx="21725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Van der Klink, 2002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1204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565E9-D88A-55D3-9D42-BD1C24B6D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solidFill>
                  <a:schemeClr val="accent6"/>
                </a:solidFill>
                <a:latin typeface="Arial Black" panose="020B0604020202020204" pitchFamily="34" charset="0"/>
                <a:ea typeface="Arial Regular" pitchFamily="34" charset="-122"/>
                <a:cs typeface="Arial Black" panose="020B0604020202020204" pitchFamily="34" charset="0"/>
              </a:rPr>
              <a:t>overview</a:t>
            </a:r>
            <a:endParaRPr lang="en-US" sz="4400" b="1" dirty="0">
              <a:solidFill>
                <a:schemeClr val="accent6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F66E5-D2D7-172B-46BA-FEBFE092C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Injury by the (</a:t>
            </a:r>
            <a:r>
              <a:rPr lang="en-US" dirty="0" err="1"/>
              <a:t>PestSure</a:t>
            </a:r>
            <a:r>
              <a:rPr lang="en-US" dirty="0"/>
              <a:t>) Numbers​</a:t>
            </a:r>
          </a:p>
          <a:p>
            <a:r>
              <a:rPr lang="en-US" dirty="0"/>
              <a:t>OJT Best Practices</a:t>
            </a:r>
          </a:p>
          <a:p>
            <a:r>
              <a:rPr lang="en-US" dirty="0"/>
              <a:t>Adding Safety to OJT (Exercise)</a:t>
            </a:r>
          </a:p>
          <a:p>
            <a:r>
              <a:rPr lang="en-US" dirty="0"/>
              <a:t>OJT Pit Falls</a:t>
            </a:r>
          </a:p>
          <a:p>
            <a:r>
              <a:rPr lang="en-US" dirty="0"/>
              <a:t>​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5318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F7D2E-080D-DBDD-73C4-3C38A2B77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760" y="623824"/>
            <a:ext cx="6766560" cy="768096"/>
          </a:xfrm>
        </p:spPr>
        <p:txBody>
          <a:bodyPr/>
          <a:lstStyle/>
          <a:p>
            <a:r>
              <a:rPr lang="en-US" dirty="0"/>
              <a:t>Thank you!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E8FDE3-DBA4-6A04-C75D-E56FE92EF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2260" y="5527040"/>
            <a:ext cx="6507480" cy="1330960"/>
          </a:xfrm>
        </p:spPr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“At the end of the day people won't remember what you said or did, they will remember how you made them feel.”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--Maya Angelou</a:t>
            </a:r>
          </a:p>
          <a:p>
            <a:endParaRPr lang="en-US" dirty="0"/>
          </a:p>
        </p:txBody>
      </p:sp>
      <p:pic>
        <p:nvPicPr>
          <p:cNvPr id="5" name="Picture 4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D0E5C477-D588-C2E4-59C5-66B6943F86D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0177" y="1485207"/>
            <a:ext cx="3447143" cy="394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18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40BC6-9DA0-FB4D-8879-DC8B3958C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4528" y="2388096"/>
            <a:ext cx="6766560" cy="2166151"/>
          </a:xfrm>
        </p:spPr>
        <p:txBody>
          <a:bodyPr/>
          <a:lstStyle/>
          <a:p>
            <a:pPr algn="ctr"/>
            <a:r>
              <a:rPr lang="en-US" dirty="0"/>
              <a:t>Injury by the (</a:t>
            </a:r>
            <a:r>
              <a:rPr lang="en-US" dirty="0" err="1"/>
              <a:t>pestsure</a:t>
            </a:r>
            <a:r>
              <a:rPr lang="en-US" dirty="0"/>
              <a:t>) numbers</a:t>
            </a:r>
          </a:p>
        </p:txBody>
      </p:sp>
    </p:spTree>
    <p:extLst>
      <p:ext uri="{BB962C8B-B14F-4D97-AF65-F5344CB8AC3E}">
        <p14:creationId xmlns:p14="http://schemas.microsoft.com/office/powerpoint/2010/main" val="979622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sign on a wall&#10;&#10;Description automatically generated with medium confidence">
            <a:extLst>
              <a:ext uri="{FF2B5EF4-FFF2-40B4-BE49-F238E27FC236}">
                <a16:creationId xmlns:a16="http://schemas.microsoft.com/office/drawing/2014/main" id="{577A844B-3CF5-D648-C537-6CA3E4CEB2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628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371CEB5-0F43-BA22-C4E7-3A84E631D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 of injury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4938739-C5A6-1E32-D807-E8FF11255274}"/>
              </a:ext>
            </a:extLst>
          </p:cNvPr>
          <p:cNvGraphicFramePr>
            <a:graphicFrameLocks/>
          </p:cNvGraphicFramePr>
          <p:nvPr/>
        </p:nvGraphicFramePr>
        <p:xfrm>
          <a:off x="1267372" y="1421295"/>
          <a:ext cx="9654208" cy="5337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B6C0911-2165-DECE-3646-3651A6ED4C8A}"/>
              </a:ext>
            </a:extLst>
          </p:cNvPr>
          <p:cNvSpPr txBox="1"/>
          <p:nvPr/>
        </p:nvSpPr>
        <p:spPr>
          <a:xfrm>
            <a:off x="2202883" y="2009553"/>
            <a:ext cx="8610429" cy="28814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86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371CEB5-0F43-BA22-C4E7-3A84E631D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 at time of injury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A44957AE-0C47-DA73-D41E-8496080C3A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1346280"/>
              </p:ext>
            </p:extLst>
          </p:nvPr>
        </p:nvGraphicFramePr>
        <p:xfrm>
          <a:off x="1397377" y="1401417"/>
          <a:ext cx="9394197" cy="516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4BA9E9D-F970-2948-4301-85E1BCC45A82}"/>
              </a:ext>
            </a:extLst>
          </p:cNvPr>
          <p:cNvSpPr txBox="1"/>
          <p:nvPr/>
        </p:nvSpPr>
        <p:spPr>
          <a:xfrm>
            <a:off x="2324803" y="2017693"/>
            <a:ext cx="8353357" cy="36933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934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371CEB5-0F43-BA22-C4E7-3A84E631D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tenure at time of injury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9A700EB5-4113-8FFB-B5FF-8E779BDBF4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4954488"/>
              </p:ext>
            </p:extLst>
          </p:nvPr>
        </p:nvGraphicFramePr>
        <p:xfrm>
          <a:off x="1986802" y="1488333"/>
          <a:ext cx="8215348" cy="5058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050" name="Picture 2">
            <a:extLst>
              <a:ext uri="{FF2B5EF4-FFF2-40B4-BE49-F238E27FC236}">
                <a16:creationId xmlns:a16="http://schemas.microsoft.com/office/drawing/2014/main" id="{374D8C35-A1C6-E93B-D02E-DDA956F21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6802" y="1478272"/>
            <a:ext cx="8215348" cy="537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14F3E9-A19B-97ED-5284-18A5B3CE5DCF}"/>
              </a:ext>
            </a:extLst>
          </p:cNvPr>
          <p:cNvSpPr txBox="1"/>
          <p:nvPr/>
        </p:nvSpPr>
        <p:spPr>
          <a:xfrm>
            <a:off x="2966720" y="2017693"/>
            <a:ext cx="7711440" cy="36933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488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40BC6-9DA0-FB4D-8879-DC8B3958C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4528" y="2704290"/>
            <a:ext cx="6766560" cy="1488332"/>
          </a:xfrm>
        </p:spPr>
        <p:txBody>
          <a:bodyPr/>
          <a:lstStyle/>
          <a:p>
            <a:pPr algn="ctr"/>
            <a:r>
              <a:rPr lang="en-US" dirty="0"/>
              <a:t>OJT</a:t>
            </a:r>
            <a:br>
              <a:rPr lang="en-US" dirty="0"/>
            </a:br>
            <a:r>
              <a:rPr lang="en-US" dirty="0"/>
              <a:t>Best practices</a:t>
            </a:r>
          </a:p>
        </p:txBody>
      </p:sp>
    </p:spTree>
    <p:extLst>
      <p:ext uri="{BB962C8B-B14F-4D97-AF65-F5344CB8AC3E}">
        <p14:creationId xmlns:p14="http://schemas.microsoft.com/office/powerpoint/2010/main" val="10007028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metric-Color-Block_Win32_jx_v9.potx" id="{B1D493D9-AF74-4AD6-8F0C-5B1308D7041B}" vid="{1AA99070-5A1F-42D2-9F5B-E7354C9646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{CE42B813-C1D0-4C09-95EB-A89757986BFF}tf78438558_win32</Template>
  <TotalTime>3442</TotalTime>
  <Words>1146</Words>
  <Application>Microsoft Office PowerPoint</Application>
  <PresentationFormat>Widescreen</PresentationFormat>
  <Paragraphs>180</Paragraphs>
  <Slides>30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Arial Black</vt:lpstr>
      <vt:lpstr>Arial Regular</vt:lpstr>
      <vt:lpstr>Calibri</vt:lpstr>
      <vt:lpstr>Sabon Next LT</vt:lpstr>
      <vt:lpstr>Times New Roman</vt:lpstr>
      <vt:lpstr>Office Theme</vt:lpstr>
      <vt:lpstr>The School of Hard Knocks </vt:lpstr>
      <vt:lpstr>Working session </vt:lpstr>
      <vt:lpstr>overview</vt:lpstr>
      <vt:lpstr>Injury by the (pestsure) numbers</vt:lpstr>
      <vt:lpstr>PowerPoint Presentation</vt:lpstr>
      <vt:lpstr>Cause of injury</vt:lpstr>
      <vt:lpstr>Age at time of injury</vt:lpstr>
      <vt:lpstr>tenure at time of injury</vt:lpstr>
      <vt:lpstr>OJT Best practices</vt:lpstr>
      <vt:lpstr>#1: Engage/excite the learner!</vt:lpstr>
      <vt:lpstr>#2: Teach at the learner’s level</vt:lpstr>
      <vt:lpstr>#3: Watch the learner perform</vt:lpstr>
      <vt:lpstr>#4: Follow up</vt:lpstr>
      <vt:lpstr>OJT: Let’s focus on safety!</vt:lpstr>
      <vt:lpstr>OJT WITHOUT SAFETY  Could be On the Job Trauma!</vt:lpstr>
      <vt:lpstr>common Exposures</vt:lpstr>
      <vt:lpstr>volunteers?</vt:lpstr>
      <vt:lpstr>Tales from the osha log…</vt:lpstr>
      <vt:lpstr>sentricon related injuries</vt:lpstr>
      <vt:lpstr>volunteers?</vt:lpstr>
      <vt:lpstr>PowerPoint Presentation</vt:lpstr>
      <vt:lpstr>Backpack related injuries</vt:lpstr>
      <vt:lpstr>volunteers?</vt:lpstr>
      <vt:lpstr>Tales from the osha log…</vt:lpstr>
      <vt:lpstr>Webster related injuries</vt:lpstr>
      <vt:lpstr>OJT Pitfalls</vt:lpstr>
      <vt:lpstr>Unstructured &amp; undocumented?</vt:lpstr>
      <vt:lpstr>TLDR</vt:lpstr>
      <vt:lpstr>staffing shortages</vt:lpstr>
      <vt:lpstr>Thank you!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School of Hard Knocks</dc:title>
  <dc:subject/>
  <dc:creator>Mark VanderWerp</dc:creator>
  <cp:lastModifiedBy>Linda Midyett</cp:lastModifiedBy>
  <cp:revision>23</cp:revision>
  <dcterms:created xsi:type="dcterms:W3CDTF">2022-10-19T16:16:41Z</dcterms:created>
  <dcterms:modified xsi:type="dcterms:W3CDTF">2022-10-31T20:12:13Z</dcterms:modified>
</cp:coreProperties>
</file>