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4.jpg" ContentType="image/jpg"/>
  <Override PartName="/ppt/media/image26.jpg" ContentType="image/jpg"/>
  <Override PartName="/ppt/media/image27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68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6.jpg" ContentType="image/jp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98" r:id="rId2"/>
    <p:sldMasterId id="2147483753" r:id="rId3"/>
    <p:sldMasterId id="2147483884" r:id="rId4"/>
    <p:sldMasterId id="2147483898" r:id="rId5"/>
  </p:sldMasterIdLst>
  <p:notesMasterIdLst>
    <p:notesMasterId r:id="rId44"/>
  </p:notesMasterIdLst>
  <p:handoutMasterIdLst>
    <p:handoutMasterId r:id="rId45"/>
  </p:handoutMasterIdLst>
  <p:sldIdLst>
    <p:sldId id="893" r:id="rId6"/>
    <p:sldId id="315" r:id="rId7"/>
    <p:sldId id="828" r:id="rId8"/>
    <p:sldId id="847" r:id="rId9"/>
    <p:sldId id="850" r:id="rId10"/>
    <p:sldId id="852" r:id="rId11"/>
    <p:sldId id="567" r:id="rId12"/>
    <p:sldId id="853" r:id="rId13"/>
    <p:sldId id="267" r:id="rId14"/>
    <p:sldId id="854" r:id="rId15"/>
    <p:sldId id="856" r:id="rId16"/>
    <p:sldId id="855" r:id="rId17"/>
    <p:sldId id="857" r:id="rId18"/>
    <p:sldId id="860" r:id="rId19"/>
    <p:sldId id="858" r:id="rId20"/>
    <p:sldId id="862" r:id="rId21"/>
    <p:sldId id="861" r:id="rId22"/>
    <p:sldId id="851" r:id="rId23"/>
    <p:sldId id="886" r:id="rId24"/>
    <p:sldId id="864" r:id="rId25"/>
    <p:sldId id="865" r:id="rId26"/>
    <p:sldId id="868" r:id="rId27"/>
    <p:sldId id="869" r:id="rId28"/>
    <p:sldId id="877" r:id="rId29"/>
    <p:sldId id="885" r:id="rId30"/>
    <p:sldId id="872" r:id="rId31"/>
    <p:sldId id="863" r:id="rId32"/>
    <p:sldId id="873" r:id="rId33"/>
    <p:sldId id="874" r:id="rId34"/>
    <p:sldId id="870" r:id="rId35"/>
    <p:sldId id="888" r:id="rId36"/>
    <p:sldId id="878" r:id="rId37"/>
    <p:sldId id="882" r:id="rId38"/>
    <p:sldId id="880" r:id="rId39"/>
    <p:sldId id="891" r:id="rId40"/>
    <p:sldId id="890" r:id="rId41"/>
    <p:sldId id="889" r:id="rId42"/>
    <p:sldId id="892" r:id="rId43"/>
  </p:sldIdLst>
  <p:sldSz cx="12192000" cy="6858000"/>
  <p:notesSz cx="7010400" cy="92964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D34E524A-D6EF-4CBC-A13A-51C3740B0549}">
          <p14:sldIdLst>
            <p14:sldId id="893"/>
            <p14:sldId id="315"/>
          </p14:sldIdLst>
        </p14:section>
        <p14:section name="INTRODUCTION" id="{51E73CD2-0AC4-44E9-9E79-08D07AADFF3A}">
          <p14:sldIdLst>
            <p14:sldId id="828"/>
            <p14:sldId id="847"/>
          </p14:sldIdLst>
        </p14:section>
        <p14:section name="PROGRAM ELEMENTS" id="{56858666-5F63-47BD-BDF1-461997BE5E0E}">
          <p14:sldIdLst>
            <p14:sldId id="850"/>
            <p14:sldId id="852"/>
            <p14:sldId id="567"/>
            <p14:sldId id="853"/>
            <p14:sldId id="267"/>
            <p14:sldId id="854"/>
            <p14:sldId id="856"/>
            <p14:sldId id="855"/>
            <p14:sldId id="857"/>
            <p14:sldId id="860"/>
            <p14:sldId id="858"/>
            <p14:sldId id="862"/>
            <p14:sldId id="861"/>
            <p14:sldId id="851"/>
            <p14:sldId id="886"/>
            <p14:sldId id="864"/>
            <p14:sldId id="865"/>
            <p14:sldId id="868"/>
            <p14:sldId id="869"/>
            <p14:sldId id="877"/>
            <p14:sldId id="885"/>
            <p14:sldId id="872"/>
            <p14:sldId id="863"/>
            <p14:sldId id="873"/>
            <p14:sldId id="874"/>
            <p14:sldId id="870"/>
            <p14:sldId id="888"/>
            <p14:sldId id="878"/>
            <p14:sldId id="882"/>
            <p14:sldId id="880"/>
            <p14:sldId id="891"/>
            <p14:sldId id="890"/>
            <p14:sldId id="889"/>
            <p14:sldId id="8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1D1"/>
    <a:srgbClr val="2291F6"/>
    <a:srgbClr val="BDDEFF"/>
    <a:srgbClr val="99CCFF"/>
    <a:srgbClr val="F2B800"/>
    <a:srgbClr val="FFC715"/>
    <a:srgbClr val="FFD85D"/>
    <a:srgbClr val="000000"/>
    <a:srgbClr val="CC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76113" autoAdjust="0"/>
  </p:normalViewPr>
  <p:slideViewPr>
    <p:cSldViewPr>
      <p:cViewPr varScale="1">
        <p:scale>
          <a:sx n="72" d="100"/>
          <a:sy n="72" d="100"/>
        </p:scale>
        <p:origin x="1060" y="80"/>
      </p:cViewPr>
      <p:guideLst>
        <p:guide orient="horz" pos="2251"/>
        <p:guide orient="horz" pos="3159"/>
        <p:guide orient="horz" pos="981"/>
        <p:guide pos="3840"/>
        <p:guide pos="575"/>
        <p:guide pos="7105"/>
        <p:guide pos="7408"/>
        <p:guide pos="303"/>
        <p:guide pos="1965"/>
        <p:guide pos="5715"/>
        <p:guide pos="4384"/>
        <p:guide orient="horz" pos="329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88" y="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A29BF-54DB-461A-AB4C-75C2C6A375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1A7D5E-E7E2-450A-A541-72B5B7A146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Why is a written program important? </a:t>
          </a:r>
          <a:endParaRPr lang="en-US" dirty="0"/>
        </a:p>
      </dgm:t>
    </dgm:pt>
    <dgm:pt modelId="{54659AF5-FFBA-4082-824D-9811CF24A6D6}" type="parTrans" cxnId="{10E48867-785D-41D4-A995-8234497BA5C6}">
      <dgm:prSet/>
      <dgm:spPr/>
      <dgm:t>
        <a:bodyPr/>
        <a:lstStyle/>
        <a:p>
          <a:endParaRPr lang="en-US"/>
        </a:p>
      </dgm:t>
    </dgm:pt>
    <dgm:pt modelId="{79E11BA6-A2A0-4B49-B072-673BF690DB2A}" type="sibTrans" cxnId="{10E48867-785D-41D4-A995-8234497BA5C6}">
      <dgm:prSet/>
      <dgm:spPr/>
      <dgm:t>
        <a:bodyPr/>
        <a:lstStyle/>
        <a:p>
          <a:endParaRPr lang="en-US"/>
        </a:p>
      </dgm:t>
    </dgm:pt>
    <dgm:pt modelId="{CD87EBAE-31E0-40C2-A543-D04CA317BD9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800" dirty="0">
            <a:latin typeface="Avenir Next LT Pro Demi" panose="020B0704020202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8E3E50E-5A46-4D10-B8A6-65166B6EB068}" type="parTrans" cxnId="{F9CB6C56-EB3F-417F-A1A4-5F4A70945DA7}">
      <dgm:prSet/>
      <dgm:spPr/>
      <dgm:t>
        <a:bodyPr/>
        <a:lstStyle/>
        <a:p>
          <a:endParaRPr lang="en-US"/>
        </a:p>
      </dgm:t>
    </dgm:pt>
    <dgm:pt modelId="{B9E98C3E-B705-46A9-AE2F-790B1E8D5B56}" type="sibTrans" cxnId="{F9CB6C56-EB3F-417F-A1A4-5F4A70945DA7}">
      <dgm:prSet/>
      <dgm:spPr/>
      <dgm:t>
        <a:bodyPr/>
        <a:lstStyle/>
        <a:p>
          <a:endParaRPr lang="en-US"/>
        </a:p>
      </dgm:t>
    </dgm:pt>
    <dgm:pt modelId="{A5D16883-D573-45CA-BF31-00EFC630A589}" type="pres">
      <dgm:prSet presAssocID="{ED6A29BF-54DB-461A-AB4C-75C2C6A375C7}" presName="root" presStyleCnt="0">
        <dgm:presLayoutVars>
          <dgm:dir/>
          <dgm:resizeHandles val="exact"/>
        </dgm:presLayoutVars>
      </dgm:prSet>
      <dgm:spPr/>
    </dgm:pt>
    <dgm:pt modelId="{2CC4E37A-7499-4E7B-8347-F6BC7D619A8B}" type="pres">
      <dgm:prSet presAssocID="{B71A7D5E-E7E2-450A-A541-72B5B7A1467B}" presName="compNode" presStyleCnt="0"/>
      <dgm:spPr/>
    </dgm:pt>
    <dgm:pt modelId="{C562706F-3601-4BAA-B9E8-79BAAF1D923B}" type="pres">
      <dgm:prSet presAssocID="{B71A7D5E-E7E2-450A-A541-72B5B7A1467B}" presName="bgRect" presStyleLbl="bgShp" presStyleIdx="0" presStyleCnt="1" custScaleY="206319"/>
      <dgm:spPr/>
    </dgm:pt>
    <dgm:pt modelId="{1EDCA527-404D-48D8-BA77-0EE6A9FDD66D}" type="pres">
      <dgm:prSet presAssocID="{B71A7D5E-E7E2-450A-A541-72B5B7A1467B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E4561545-9360-4102-8344-E4D09B675071}" type="pres">
      <dgm:prSet presAssocID="{B71A7D5E-E7E2-450A-A541-72B5B7A1467B}" presName="spaceRect" presStyleCnt="0"/>
      <dgm:spPr/>
    </dgm:pt>
    <dgm:pt modelId="{E7029720-6959-4A71-942A-F4011D6CBCB9}" type="pres">
      <dgm:prSet presAssocID="{B71A7D5E-E7E2-450A-A541-72B5B7A1467B}" presName="parTx" presStyleLbl="revTx" presStyleIdx="0" presStyleCnt="2">
        <dgm:presLayoutVars>
          <dgm:chMax val="0"/>
          <dgm:chPref val="0"/>
        </dgm:presLayoutVars>
      </dgm:prSet>
      <dgm:spPr/>
    </dgm:pt>
    <dgm:pt modelId="{6D676C1B-40F4-4286-964F-3946D771F3A3}" type="pres">
      <dgm:prSet presAssocID="{B71A7D5E-E7E2-450A-A541-72B5B7A1467B}" presName="desTx" presStyleLbl="revTx" presStyleIdx="1" presStyleCnt="2" custScaleY="206319">
        <dgm:presLayoutVars/>
      </dgm:prSet>
      <dgm:spPr/>
    </dgm:pt>
  </dgm:ptLst>
  <dgm:cxnLst>
    <dgm:cxn modelId="{AFC1D560-5695-481E-A77B-51ADCB25CB4A}" type="presOf" srcId="{B71A7D5E-E7E2-450A-A541-72B5B7A1467B}" destId="{E7029720-6959-4A71-942A-F4011D6CBCB9}" srcOrd="0" destOrd="0" presId="urn:microsoft.com/office/officeart/2018/2/layout/IconVerticalSolidList"/>
    <dgm:cxn modelId="{10E48867-785D-41D4-A995-8234497BA5C6}" srcId="{ED6A29BF-54DB-461A-AB4C-75C2C6A375C7}" destId="{B71A7D5E-E7E2-450A-A541-72B5B7A1467B}" srcOrd="0" destOrd="0" parTransId="{54659AF5-FFBA-4082-824D-9811CF24A6D6}" sibTransId="{79E11BA6-A2A0-4B49-B072-673BF690DB2A}"/>
    <dgm:cxn modelId="{FB297E4C-36BD-4B14-864C-86BFE6357BEA}" type="presOf" srcId="{CD87EBAE-31E0-40C2-A543-D04CA317BD90}" destId="{6D676C1B-40F4-4286-964F-3946D771F3A3}" srcOrd="0" destOrd="0" presId="urn:microsoft.com/office/officeart/2018/2/layout/IconVerticalSolidList"/>
    <dgm:cxn modelId="{F9CB6C56-EB3F-417F-A1A4-5F4A70945DA7}" srcId="{B71A7D5E-E7E2-450A-A541-72B5B7A1467B}" destId="{CD87EBAE-31E0-40C2-A543-D04CA317BD90}" srcOrd="0" destOrd="0" parTransId="{28E3E50E-5A46-4D10-B8A6-65166B6EB068}" sibTransId="{B9E98C3E-B705-46A9-AE2F-790B1E8D5B56}"/>
    <dgm:cxn modelId="{AB7B7BAC-B134-4450-A4AE-E543768D563B}" type="presOf" srcId="{ED6A29BF-54DB-461A-AB4C-75C2C6A375C7}" destId="{A5D16883-D573-45CA-BF31-00EFC630A589}" srcOrd="0" destOrd="0" presId="urn:microsoft.com/office/officeart/2018/2/layout/IconVerticalSolidList"/>
    <dgm:cxn modelId="{EFB486C4-6416-4819-87D7-D59A790FB279}" type="presParOf" srcId="{A5D16883-D573-45CA-BF31-00EFC630A589}" destId="{2CC4E37A-7499-4E7B-8347-F6BC7D619A8B}" srcOrd="0" destOrd="0" presId="urn:microsoft.com/office/officeart/2018/2/layout/IconVerticalSolidList"/>
    <dgm:cxn modelId="{525C3AF5-3B97-4754-A9A4-C33380447551}" type="presParOf" srcId="{2CC4E37A-7499-4E7B-8347-F6BC7D619A8B}" destId="{C562706F-3601-4BAA-B9E8-79BAAF1D923B}" srcOrd="0" destOrd="0" presId="urn:microsoft.com/office/officeart/2018/2/layout/IconVerticalSolidList"/>
    <dgm:cxn modelId="{C24CC24C-0E1A-41B3-B21E-61F876725C08}" type="presParOf" srcId="{2CC4E37A-7499-4E7B-8347-F6BC7D619A8B}" destId="{1EDCA527-404D-48D8-BA77-0EE6A9FDD66D}" srcOrd="1" destOrd="0" presId="urn:microsoft.com/office/officeart/2018/2/layout/IconVerticalSolidList"/>
    <dgm:cxn modelId="{9329CADD-3C46-48FF-8502-6E3EC1E5C1CB}" type="presParOf" srcId="{2CC4E37A-7499-4E7B-8347-F6BC7D619A8B}" destId="{E4561545-9360-4102-8344-E4D09B675071}" srcOrd="2" destOrd="0" presId="urn:microsoft.com/office/officeart/2018/2/layout/IconVerticalSolidList"/>
    <dgm:cxn modelId="{F547288E-3516-43A8-8AB7-838E3DF23868}" type="presParOf" srcId="{2CC4E37A-7499-4E7B-8347-F6BC7D619A8B}" destId="{E7029720-6959-4A71-942A-F4011D6CBCB9}" srcOrd="3" destOrd="0" presId="urn:microsoft.com/office/officeart/2018/2/layout/IconVerticalSolidList"/>
    <dgm:cxn modelId="{D6D306F9-A3E8-4226-AE84-26498ED8EDF3}" type="presParOf" srcId="{2CC4E37A-7499-4E7B-8347-F6BC7D619A8B}" destId="{6D676C1B-40F4-4286-964F-3946D771F3A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90FA7A-5E63-4A2F-AD19-BC4CE66826B5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AA1FE-D1A2-4F7A-BC6C-0EB85E76408E}">
      <dgm:prSet phldrT="[Text]" custT="1"/>
      <dgm:spPr/>
      <dgm:t>
        <a:bodyPr/>
        <a:lstStyle/>
        <a:p>
          <a:r>
            <a:rPr lang="en-US" sz="2000" dirty="0"/>
            <a:t>Cartridges</a:t>
          </a:r>
        </a:p>
      </dgm:t>
    </dgm:pt>
    <dgm:pt modelId="{C8318ECC-CDF1-41BB-ACB4-47E4CFA36FAD}" type="parTrans" cxnId="{FAD109C7-84BF-4709-BEC8-C09A1D04935D}">
      <dgm:prSet/>
      <dgm:spPr/>
      <dgm:t>
        <a:bodyPr/>
        <a:lstStyle/>
        <a:p>
          <a:endParaRPr lang="en-US"/>
        </a:p>
      </dgm:t>
    </dgm:pt>
    <dgm:pt modelId="{57801450-7E46-4746-A02E-189028D68CA9}" type="sibTrans" cxnId="{FAD109C7-84BF-4709-BEC8-C09A1D04935D}">
      <dgm:prSet/>
      <dgm:spPr/>
      <dgm:t>
        <a:bodyPr/>
        <a:lstStyle/>
        <a:p>
          <a:endParaRPr lang="en-US"/>
        </a:p>
      </dgm:t>
    </dgm:pt>
    <dgm:pt modelId="{487167A1-B8B0-4AD8-A95D-E60B4E45B510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Cartridges must be changed regularly</a:t>
          </a:r>
        </a:p>
      </dgm:t>
    </dgm:pt>
    <dgm:pt modelId="{2DDCC217-3874-4320-B7BF-8F10296AAC34}" type="parTrans" cxnId="{81B9C181-FA86-4551-AD4E-D48D2CE8D8E6}">
      <dgm:prSet/>
      <dgm:spPr/>
      <dgm:t>
        <a:bodyPr/>
        <a:lstStyle/>
        <a:p>
          <a:endParaRPr lang="en-US"/>
        </a:p>
      </dgm:t>
    </dgm:pt>
    <dgm:pt modelId="{3E866794-6DA5-431F-B430-98ADE0806E2E}" type="sibTrans" cxnId="{81B9C181-FA86-4551-AD4E-D48D2CE8D8E6}">
      <dgm:prSet/>
      <dgm:spPr/>
      <dgm:t>
        <a:bodyPr/>
        <a:lstStyle/>
        <a:p>
          <a:endParaRPr lang="en-US"/>
        </a:p>
      </dgm:t>
    </dgm:pt>
    <dgm:pt modelId="{24BC1B89-0D4B-4BB5-93F2-44703080E55F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Keep them in original packaging until ready for use</a:t>
          </a:r>
        </a:p>
      </dgm:t>
    </dgm:pt>
    <dgm:pt modelId="{1DC0AD85-F62A-4C7C-BE34-A2F3BB19B47E}" type="parTrans" cxnId="{9D6C4C1A-E0F5-4960-AAD7-5EE905005757}">
      <dgm:prSet/>
      <dgm:spPr/>
      <dgm:t>
        <a:bodyPr/>
        <a:lstStyle/>
        <a:p>
          <a:endParaRPr lang="en-US"/>
        </a:p>
      </dgm:t>
    </dgm:pt>
    <dgm:pt modelId="{68A1055C-8DEE-40F3-9FCF-D2D80356809B}" type="sibTrans" cxnId="{9D6C4C1A-E0F5-4960-AAD7-5EE905005757}">
      <dgm:prSet/>
      <dgm:spPr/>
      <dgm:t>
        <a:bodyPr/>
        <a:lstStyle/>
        <a:p>
          <a:endParaRPr lang="en-US"/>
        </a:p>
      </dgm:t>
    </dgm:pt>
    <dgm:pt modelId="{0CB82B5D-7E1E-4E4E-BB97-A539CB2AD94D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Store properly during non-use or dispose</a:t>
          </a:r>
        </a:p>
      </dgm:t>
    </dgm:pt>
    <dgm:pt modelId="{D182A31B-97F4-417D-A944-F4DA5DC2F9FF}" type="parTrans" cxnId="{7EE37BCD-7C0B-4EA4-BF15-4B2CA43BE8F1}">
      <dgm:prSet/>
      <dgm:spPr/>
      <dgm:t>
        <a:bodyPr/>
        <a:lstStyle/>
        <a:p>
          <a:endParaRPr lang="en-US"/>
        </a:p>
      </dgm:t>
    </dgm:pt>
    <dgm:pt modelId="{32A4D161-D356-49CB-94AE-4763CBCB9F47}" type="sibTrans" cxnId="{7EE37BCD-7C0B-4EA4-BF15-4B2CA43BE8F1}">
      <dgm:prSet/>
      <dgm:spPr/>
      <dgm:t>
        <a:bodyPr/>
        <a:lstStyle/>
        <a:p>
          <a:endParaRPr lang="en-US"/>
        </a:p>
      </dgm:t>
    </dgm:pt>
    <dgm:pt modelId="{E7E8EE41-3649-4C63-9A04-7EDADE971C19}" type="pres">
      <dgm:prSet presAssocID="{5C90FA7A-5E63-4A2F-AD19-BC4CE66826B5}" presName="linearFlow" presStyleCnt="0">
        <dgm:presLayoutVars>
          <dgm:dir/>
          <dgm:animLvl val="lvl"/>
          <dgm:resizeHandles/>
        </dgm:presLayoutVars>
      </dgm:prSet>
      <dgm:spPr/>
    </dgm:pt>
    <dgm:pt modelId="{8067EEEC-2B63-4C5D-A72C-46DEA1AAC5C8}" type="pres">
      <dgm:prSet presAssocID="{9B8AA1FE-D1A2-4F7A-BC6C-0EB85E76408E}" presName="compositeNode" presStyleCnt="0">
        <dgm:presLayoutVars>
          <dgm:bulletEnabled val="1"/>
        </dgm:presLayoutVars>
      </dgm:prSet>
      <dgm:spPr/>
    </dgm:pt>
    <dgm:pt modelId="{5848A4AA-243C-460B-A7F5-5E3CA0E19ACE}" type="pres">
      <dgm:prSet presAssocID="{9B8AA1FE-D1A2-4F7A-BC6C-0EB85E76408E}" presName="image" presStyleLbl="fgImgPlac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002F71-EFBC-4D41-99BF-C709364683FD}" type="pres">
      <dgm:prSet presAssocID="{9B8AA1FE-D1A2-4F7A-BC6C-0EB85E76408E}" presName="childNode" presStyleLbl="node1" presStyleIdx="0" presStyleCnt="1">
        <dgm:presLayoutVars>
          <dgm:bulletEnabled val="1"/>
        </dgm:presLayoutVars>
      </dgm:prSet>
      <dgm:spPr/>
    </dgm:pt>
    <dgm:pt modelId="{33F4D825-B577-4344-9ED2-81331F6A9DBF}" type="pres">
      <dgm:prSet presAssocID="{9B8AA1FE-D1A2-4F7A-BC6C-0EB85E76408E}" presName="parentNode" presStyleLbl="revTx" presStyleIdx="0" presStyleCnt="1" custAng="5400000" custScaleX="109872" custScaleY="71203" custLinFactX="200000" custLinFactNeighborX="202495" custLinFactNeighborY="-52127">
        <dgm:presLayoutVars>
          <dgm:chMax val="0"/>
          <dgm:bulletEnabled val="1"/>
        </dgm:presLayoutVars>
      </dgm:prSet>
      <dgm:spPr/>
    </dgm:pt>
  </dgm:ptLst>
  <dgm:cxnLst>
    <dgm:cxn modelId="{9D6C4C1A-E0F5-4960-AAD7-5EE905005757}" srcId="{9B8AA1FE-D1A2-4F7A-BC6C-0EB85E76408E}" destId="{24BC1B89-0D4B-4BB5-93F2-44703080E55F}" srcOrd="1" destOrd="0" parTransId="{1DC0AD85-F62A-4C7C-BE34-A2F3BB19B47E}" sibTransId="{68A1055C-8DEE-40F3-9FCF-D2D80356809B}"/>
    <dgm:cxn modelId="{2DD0E524-3D60-4627-8290-F29B173D0E8E}" type="presOf" srcId="{24BC1B89-0D4B-4BB5-93F2-44703080E55F}" destId="{CE002F71-EFBC-4D41-99BF-C709364683FD}" srcOrd="0" destOrd="1" presId="urn:microsoft.com/office/officeart/2005/8/layout/hList2"/>
    <dgm:cxn modelId="{878CF27F-53DE-4E90-8507-D0145EB8FF51}" type="presOf" srcId="{0CB82B5D-7E1E-4E4E-BB97-A539CB2AD94D}" destId="{CE002F71-EFBC-4D41-99BF-C709364683FD}" srcOrd="0" destOrd="2" presId="urn:microsoft.com/office/officeart/2005/8/layout/hList2"/>
    <dgm:cxn modelId="{81B9C181-FA86-4551-AD4E-D48D2CE8D8E6}" srcId="{9B8AA1FE-D1A2-4F7A-BC6C-0EB85E76408E}" destId="{487167A1-B8B0-4AD8-A95D-E60B4E45B510}" srcOrd="0" destOrd="0" parTransId="{2DDCC217-3874-4320-B7BF-8F10296AAC34}" sibTransId="{3E866794-6DA5-431F-B430-98ADE0806E2E}"/>
    <dgm:cxn modelId="{FDB60D88-C034-4971-AABE-557751C358D1}" type="presOf" srcId="{487167A1-B8B0-4AD8-A95D-E60B4E45B510}" destId="{CE002F71-EFBC-4D41-99BF-C709364683FD}" srcOrd="0" destOrd="0" presId="urn:microsoft.com/office/officeart/2005/8/layout/hList2"/>
    <dgm:cxn modelId="{6BED9C91-33A7-4D99-AA26-D32C58D0EA04}" type="presOf" srcId="{9B8AA1FE-D1A2-4F7A-BC6C-0EB85E76408E}" destId="{33F4D825-B577-4344-9ED2-81331F6A9DBF}" srcOrd="0" destOrd="0" presId="urn:microsoft.com/office/officeart/2005/8/layout/hList2"/>
    <dgm:cxn modelId="{FAD109C7-84BF-4709-BEC8-C09A1D04935D}" srcId="{5C90FA7A-5E63-4A2F-AD19-BC4CE66826B5}" destId="{9B8AA1FE-D1A2-4F7A-BC6C-0EB85E76408E}" srcOrd="0" destOrd="0" parTransId="{C8318ECC-CDF1-41BB-ACB4-47E4CFA36FAD}" sibTransId="{57801450-7E46-4746-A02E-189028D68CA9}"/>
    <dgm:cxn modelId="{C5ED3ECC-ECCB-45B2-8F46-A5124887D015}" type="presOf" srcId="{5C90FA7A-5E63-4A2F-AD19-BC4CE66826B5}" destId="{E7E8EE41-3649-4C63-9A04-7EDADE971C19}" srcOrd="0" destOrd="0" presId="urn:microsoft.com/office/officeart/2005/8/layout/hList2"/>
    <dgm:cxn modelId="{7EE37BCD-7C0B-4EA4-BF15-4B2CA43BE8F1}" srcId="{9B8AA1FE-D1A2-4F7A-BC6C-0EB85E76408E}" destId="{0CB82B5D-7E1E-4E4E-BB97-A539CB2AD94D}" srcOrd="2" destOrd="0" parTransId="{D182A31B-97F4-417D-A944-F4DA5DC2F9FF}" sibTransId="{32A4D161-D356-49CB-94AE-4763CBCB9F47}"/>
    <dgm:cxn modelId="{1941DF5C-AAA1-4074-ADC3-D1FF33C8F031}" type="presParOf" srcId="{E7E8EE41-3649-4C63-9A04-7EDADE971C19}" destId="{8067EEEC-2B63-4C5D-A72C-46DEA1AAC5C8}" srcOrd="0" destOrd="0" presId="urn:microsoft.com/office/officeart/2005/8/layout/hList2"/>
    <dgm:cxn modelId="{8CC0BA3B-4075-4678-B25A-8B3FC633B629}" type="presParOf" srcId="{8067EEEC-2B63-4C5D-A72C-46DEA1AAC5C8}" destId="{5848A4AA-243C-460B-A7F5-5E3CA0E19ACE}" srcOrd="0" destOrd="0" presId="urn:microsoft.com/office/officeart/2005/8/layout/hList2"/>
    <dgm:cxn modelId="{51235961-0783-44DD-8728-9E393A28C7FE}" type="presParOf" srcId="{8067EEEC-2B63-4C5D-A72C-46DEA1AAC5C8}" destId="{CE002F71-EFBC-4D41-99BF-C709364683FD}" srcOrd="1" destOrd="0" presId="urn:microsoft.com/office/officeart/2005/8/layout/hList2"/>
    <dgm:cxn modelId="{9699404D-F408-4555-B8A7-A72189070A3F}" type="presParOf" srcId="{8067EEEC-2B63-4C5D-A72C-46DEA1AAC5C8}" destId="{33F4D825-B577-4344-9ED2-81331F6A9DB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90FA7A-5E63-4A2F-AD19-BC4CE66826B5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5D9086-8C60-4E40-9D31-286EE9838193}">
      <dgm:prSet phldrT="[Text]" custT="1"/>
      <dgm:spPr/>
      <dgm:t>
        <a:bodyPr/>
        <a:lstStyle/>
        <a:p>
          <a:r>
            <a:rPr lang="en-US" sz="2400" dirty="0"/>
            <a:t>Inspecting</a:t>
          </a:r>
        </a:p>
      </dgm:t>
    </dgm:pt>
    <dgm:pt modelId="{A37D5DA0-0F04-4748-BDF5-F83DB61A5605}" type="parTrans" cxnId="{2835B6EC-5922-4E14-95B4-8742165956C6}">
      <dgm:prSet/>
      <dgm:spPr/>
      <dgm:t>
        <a:bodyPr/>
        <a:lstStyle/>
        <a:p>
          <a:endParaRPr lang="en-US"/>
        </a:p>
      </dgm:t>
    </dgm:pt>
    <dgm:pt modelId="{A49083AF-DE93-4A31-B5F3-C7BA870B9893}" type="sibTrans" cxnId="{2835B6EC-5922-4E14-95B4-8742165956C6}">
      <dgm:prSet/>
      <dgm:spPr/>
      <dgm:t>
        <a:bodyPr/>
        <a:lstStyle/>
        <a:p>
          <a:endParaRPr lang="en-US"/>
        </a:p>
      </dgm:t>
    </dgm:pt>
    <dgm:pt modelId="{43BCFD62-4CBD-47EE-92A7-967B1EF49718}">
      <dgm:prSet custT="1"/>
      <dgm:spPr/>
      <dgm:t>
        <a:bodyPr/>
        <a:lstStyle/>
        <a:p>
          <a:pPr marL="0" indent="0">
            <a:spcAft>
              <a:spcPct val="15000"/>
            </a:spcAft>
            <a:buNone/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Check face-piece and valves for:</a:t>
          </a:r>
        </a:p>
      </dgm:t>
    </dgm:pt>
    <dgm:pt modelId="{EC82397F-AD08-4A5D-AD15-CF93D587BD4D}" type="sibTrans" cxnId="{3027DFBF-24DA-4801-93FB-774A7A771E32}">
      <dgm:prSet/>
      <dgm:spPr/>
      <dgm:t>
        <a:bodyPr/>
        <a:lstStyle/>
        <a:p>
          <a:endParaRPr lang="en-US"/>
        </a:p>
      </dgm:t>
    </dgm:pt>
    <dgm:pt modelId="{947B76E2-8ADF-4AFF-9952-7AAFD6588991}" type="parTrans" cxnId="{3027DFBF-24DA-4801-93FB-774A7A771E32}">
      <dgm:prSet/>
      <dgm:spPr/>
      <dgm:t>
        <a:bodyPr/>
        <a:lstStyle/>
        <a:p>
          <a:endParaRPr lang="en-US"/>
        </a:p>
      </dgm:t>
    </dgm:pt>
    <dgm:pt modelId="{22277D09-A09D-4561-9922-6A1FDC7781F1}">
      <dgm:prSet custT="1"/>
      <dgm:spPr/>
      <dgm:t>
        <a:bodyPr/>
        <a:lstStyle/>
        <a:p>
          <a:pPr marL="274320" indent="-91440"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Excessive dirt</a:t>
          </a:r>
        </a:p>
      </dgm:t>
    </dgm:pt>
    <dgm:pt modelId="{A692D47D-D15F-46E7-8B86-B16EA0E8EDEF}" type="sibTrans" cxnId="{2BCD1DED-34F8-4F12-9E2A-DF89DD488DFD}">
      <dgm:prSet/>
      <dgm:spPr/>
      <dgm:t>
        <a:bodyPr/>
        <a:lstStyle/>
        <a:p>
          <a:endParaRPr lang="en-US"/>
        </a:p>
      </dgm:t>
    </dgm:pt>
    <dgm:pt modelId="{8DF275C3-26A3-403D-9029-BA1A798DB2A9}" type="parTrans" cxnId="{2BCD1DED-34F8-4F12-9E2A-DF89DD488DFD}">
      <dgm:prSet/>
      <dgm:spPr/>
      <dgm:t>
        <a:bodyPr/>
        <a:lstStyle/>
        <a:p>
          <a:endParaRPr lang="en-US"/>
        </a:p>
      </dgm:t>
    </dgm:pt>
    <dgm:pt modelId="{EDE5FF67-0003-45A1-B9A4-089C87085B8F}">
      <dgm:prSet custT="1"/>
      <dgm:spPr/>
      <dgm:t>
        <a:bodyPr/>
        <a:lstStyle/>
        <a:p>
          <a:pPr marL="274320" indent="-91440"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Distortion from poor storage</a:t>
          </a:r>
        </a:p>
      </dgm:t>
    </dgm:pt>
    <dgm:pt modelId="{138DE29D-84DB-4120-82D4-C4013AE0041C}" type="sibTrans" cxnId="{3798A988-AFAB-4513-8645-72E691BFAB33}">
      <dgm:prSet/>
      <dgm:spPr/>
      <dgm:t>
        <a:bodyPr/>
        <a:lstStyle/>
        <a:p>
          <a:endParaRPr lang="en-US"/>
        </a:p>
      </dgm:t>
    </dgm:pt>
    <dgm:pt modelId="{59D8BA41-A73A-4902-B28D-FD229095ADE3}" type="parTrans" cxnId="{3798A988-AFAB-4513-8645-72E691BFAB33}">
      <dgm:prSet/>
      <dgm:spPr/>
      <dgm:t>
        <a:bodyPr/>
        <a:lstStyle/>
        <a:p>
          <a:endParaRPr lang="en-US"/>
        </a:p>
      </dgm:t>
    </dgm:pt>
    <dgm:pt modelId="{3119825E-998A-4DAD-851E-34DAEF1F7486}">
      <dgm:prSet custT="1"/>
      <dgm:spPr/>
      <dgm:t>
        <a:bodyPr/>
        <a:lstStyle/>
        <a:p>
          <a:pPr marL="274320" indent="-91440"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Anything cracked, torn or missing</a:t>
          </a:r>
        </a:p>
      </dgm:t>
    </dgm:pt>
    <dgm:pt modelId="{CFD23052-96EE-4F6B-A61B-161BA2D9FE03}" type="sibTrans" cxnId="{B46373E9-457E-4179-93CB-A82A149A537E}">
      <dgm:prSet/>
      <dgm:spPr/>
      <dgm:t>
        <a:bodyPr/>
        <a:lstStyle/>
        <a:p>
          <a:endParaRPr lang="en-US"/>
        </a:p>
      </dgm:t>
    </dgm:pt>
    <dgm:pt modelId="{5232667D-C8E0-443F-903A-1E5F1715E51D}" type="parTrans" cxnId="{B46373E9-457E-4179-93CB-A82A149A537E}">
      <dgm:prSet/>
      <dgm:spPr/>
      <dgm:t>
        <a:bodyPr/>
        <a:lstStyle/>
        <a:p>
          <a:endParaRPr lang="en-US"/>
        </a:p>
      </dgm:t>
    </dgm:pt>
    <dgm:pt modelId="{19282DAE-F5D2-49F5-9168-819E4DD8282D}">
      <dgm:prSet custT="1"/>
      <dgm:spPr/>
      <dgm:t>
        <a:bodyPr/>
        <a:lstStyle/>
        <a:p>
          <a:pPr marL="114300" indent="0">
            <a:spcAft>
              <a:spcPts val="0"/>
            </a:spcAft>
            <a:buNone/>
          </a:pPr>
          <a:endParaRPr lang="en-US" sz="1600" dirty="0">
            <a:latin typeface="Roboto Condensed Medium" panose="02000000000000000000" pitchFamily="2" charset="0"/>
            <a:ea typeface="Roboto Condensed Medium" panose="02000000000000000000" pitchFamily="2" charset="0"/>
          </a:endParaRPr>
        </a:p>
      </dgm:t>
    </dgm:pt>
    <dgm:pt modelId="{0F6BBEB7-0A67-4661-8579-05B8FE7647DA}" type="sibTrans" cxnId="{1AA40C51-BEFB-4B3E-BFB8-84356D089244}">
      <dgm:prSet/>
      <dgm:spPr/>
      <dgm:t>
        <a:bodyPr/>
        <a:lstStyle/>
        <a:p>
          <a:endParaRPr lang="en-US"/>
        </a:p>
      </dgm:t>
    </dgm:pt>
    <dgm:pt modelId="{54B71902-420E-4A2D-9761-02E8027F16E2}" type="parTrans" cxnId="{1AA40C51-BEFB-4B3E-BFB8-84356D089244}">
      <dgm:prSet/>
      <dgm:spPr/>
      <dgm:t>
        <a:bodyPr/>
        <a:lstStyle/>
        <a:p>
          <a:endParaRPr lang="en-US"/>
        </a:p>
      </dgm:t>
    </dgm:pt>
    <dgm:pt modelId="{1A60A934-0DD5-4252-AD15-9F259CDAFBC3}">
      <dgm:prSet custT="1"/>
      <dgm:spPr/>
      <dgm:t>
        <a:bodyPr/>
        <a:lstStyle/>
        <a:p>
          <a:pPr marL="0" indent="0">
            <a:spcAft>
              <a:spcPct val="15000"/>
            </a:spcAft>
            <a:buNone/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Check Straps for:</a:t>
          </a:r>
        </a:p>
      </dgm:t>
    </dgm:pt>
    <dgm:pt modelId="{9BA755B8-4E93-4D4F-9646-756A77430063}" type="sibTrans" cxnId="{4C09496C-7064-4F06-8BA4-07B3F066FFDD}">
      <dgm:prSet/>
      <dgm:spPr/>
      <dgm:t>
        <a:bodyPr/>
        <a:lstStyle/>
        <a:p>
          <a:endParaRPr lang="en-US"/>
        </a:p>
      </dgm:t>
    </dgm:pt>
    <dgm:pt modelId="{3F277391-AFF5-4F09-B694-99C66E24C631}" type="parTrans" cxnId="{4C09496C-7064-4F06-8BA4-07B3F066FFDD}">
      <dgm:prSet/>
      <dgm:spPr/>
      <dgm:t>
        <a:bodyPr/>
        <a:lstStyle/>
        <a:p>
          <a:endParaRPr lang="en-US"/>
        </a:p>
      </dgm:t>
    </dgm:pt>
    <dgm:pt modelId="{37E8C871-EEFD-4A9F-AAC3-9802D117764E}">
      <dgm:prSet custT="1"/>
      <dgm:spPr/>
      <dgm:t>
        <a:bodyPr/>
        <a:lstStyle/>
        <a:p>
          <a:pPr marL="274320" indent="-91440">
            <a:spcAft>
              <a:spcPct val="15000"/>
            </a:spcAft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Loss of elasticity</a:t>
          </a:r>
        </a:p>
      </dgm:t>
    </dgm:pt>
    <dgm:pt modelId="{63FCD21A-12DF-42DC-B82A-21CEB65FFD2B}" type="sibTrans" cxnId="{31DBA709-D2CF-4103-83C0-F3C23A8057B3}">
      <dgm:prSet/>
      <dgm:spPr/>
      <dgm:t>
        <a:bodyPr/>
        <a:lstStyle/>
        <a:p>
          <a:endParaRPr lang="en-US"/>
        </a:p>
      </dgm:t>
    </dgm:pt>
    <dgm:pt modelId="{CB1AE995-E14D-4B94-85F8-C37BDCB61467}" type="parTrans" cxnId="{31DBA709-D2CF-4103-83C0-F3C23A8057B3}">
      <dgm:prSet/>
      <dgm:spPr/>
      <dgm:t>
        <a:bodyPr/>
        <a:lstStyle/>
        <a:p>
          <a:endParaRPr lang="en-US"/>
        </a:p>
      </dgm:t>
    </dgm:pt>
    <dgm:pt modelId="{F35BF0B2-36DE-48F8-A439-07A52F45B999}">
      <dgm:prSet custT="1"/>
      <dgm:spPr/>
      <dgm:t>
        <a:bodyPr/>
        <a:lstStyle/>
        <a:p>
          <a:pPr marL="274320" indent="-91440">
            <a:spcAft>
              <a:spcPct val="15000"/>
            </a:spcAft>
          </a:pPr>
          <a:r>
            <a:rPr lang="en-US" sz="16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Anything cracked, torn, broken or missing</a:t>
          </a:r>
        </a:p>
      </dgm:t>
    </dgm:pt>
    <dgm:pt modelId="{8EBCCE2F-D26A-4E20-84A5-C6A38B633662}" type="sibTrans" cxnId="{FCFC80D0-2D2D-4059-8B46-BBEAB349EC6E}">
      <dgm:prSet/>
      <dgm:spPr/>
      <dgm:t>
        <a:bodyPr/>
        <a:lstStyle/>
        <a:p>
          <a:endParaRPr lang="en-US"/>
        </a:p>
      </dgm:t>
    </dgm:pt>
    <dgm:pt modelId="{6C151971-AB19-4BE3-B69B-7EE92D965091}" type="parTrans" cxnId="{FCFC80D0-2D2D-4059-8B46-BBEAB349EC6E}">
      <dgm:prSet/>
      <dgm:spPr/>
      <dgm:t>
        <a:bodyPr/>
        <a:lstStyle/>
        <a:p>
          <a:endParaRPr lang="en-US"/>
        </a:p>
      </dgm:t>
    </dgm:pt>
    <dgm:pt modelId="{E7E8EE41-3649-4C63-9A04-7EDADE971C19}" type="pres">
      <dgm:prSet presAssocID="{5C90FA7A-5E63-4A2F-AD19-BC4CE66826B5}" presName="linearFlow" presStyleCnt="0">
        <dgm:presLayoutVars>
          <dgm:dir/>
          <dgm:animLvl val="lvl"/>
          <dgm:resizeHandles/>
        </dgm:presLayoutVars>
      </dgm:prSet>
      <dgm:spPr/>
    </dgm:pt>
    <dgm:pt modelId="{F0A2A431-BF82-4205-904E-4BD629B273E0}" type="pres">
      <dgm:prSet presAssocID="{535D9086-8C60-4E40-9D31-286EE9838193}" presName="compositeNode" presStyleCnt="0">
        <dgm:presLayoutVars>
          <dgm:bulletEnabled val="1"/>
        </dgm:presLayoutVars>
      </dgm:prSet>
      <dgm:spPr/>
    </dgm:pt>
    <dgm:pt modelId="{F844C9FB-88ED-4F4A-A587-29D423611046}" type="pres">
      <dgm:prSet presAssocID="{535D9086-8C60-4E40-9D31-286EE9838193}" presName="image" presStyleLbl="fgImgPlac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7B69619-FD85-4455-8CF9-938DD2769061}" type="pres">
      <dgm:prSet presAssocID="{535D9086-8C60-4E40-9D31-286EE9838193}" presName="childNode" presStyleLbl="node1" presStyleIdx="0" presStyleCnt="1">
        <dgm:presLayoutVars>
          <dgm:bulletEnabled val="1"/>
        </dgm:presLayoutVars>
      </dgm:prSet>
      <dgm:spPr/>
    </dgm:pt>
    <dgm:pt modelId="{448855C1-C6DF-4F30-834F-F5ABBB0AF29C}" type="pres">
      <dgm:prSet presAssocID="{535D9086-8C60-4E40-9D31-286EE9838193}" presName="parentNode" presStyleLbl="revTx" presStyleIdx="0" presStyleCnt="1" custAng="5400000" custScaleY="92803" custLinFactX="157208" custLinFactNeighborX="200000" custLinFactNeighborY="-52127">
        <dgm:presLayoutVars>
          <dgm:chMax val="0"/>
          <dgm:bulletEnabled val="1"/>
        </dgm:presLayoutVars>
      </dgm:prSet>
      <dgm:spPr/>
    </dgm:pt>
  </dgm:ptLst>
  <dgm:cxnLst>
    <dgm:cxn modelId="{51D14203-AB5D-4A5A-A8DE-603DA4DF32F3}" type="presOf" srcId="{F35BF0B2-36DE-48F8-A439-07A52F45B999}" destId="{07B69619-FD85-4455-8CF9-938DD2769061}" srcOrd="0" destOrd="7" presId="urn:microsoft.com/office/officeart/2005/8/layout/hList2"/>
    <dgm:cxn modelId="{31DBA709-D2CF-4103-83C0-F3C23A8057B3}" srcId="{535D9086-8C60-4E40-9D31-286EE9838193}" destId="{37E8C871-EEFD-4A9F-AAC3-9802D117764E}" srcOrd="6" destOrd="0" parTransId="{CB1AE995-E14D-4B94-85F8-C37BDCB61467}" sibTransId="{63FCD21A-12DF-42DC-B82A-21CEB65FFD2B}"/>
    <dgm:cxn modelId="{27DED22A-6A66-497F-A33D-FEAA9C018132}" type="presOf" srcId="{43BCFD62-4CBD-47EE-92A7-967B1EF49718}" destId="{07B69619-FD85-4455-8CF9-938DD2769061}" srcOrd="0" destOrd="0" presId="urn:microsoft.com/office/officeart/2005/8/layout/hList2"/>
    <dgm:cxn modelId="{4C09496C-7064-4F06-8BA4-07B3F066FFDD}" srcId="{535D9086-8C60-4E40-9D31-286EE9838193}" destId="{1A60A934-0DD5-4252-AD15-9F259CDAFBC3}" srcOrd="5" destOrd="0" parTransId="{3F277391-AFF5-4F09-B694-99C66E24C631}" sibTransId="{9BA755B8-4E93-4D4F-9646-756A77430063}"/>
    <dgm:cxn modelId="{BCF0126E-78F7-41A1-AE3B-5623AD5966B6}" type="presOf" srcId="{19282DAE-F5D2-49F5-9168-819E4DD8282D}" destId="{07B69619-FD85-4455-8CF9-938DD2769061}" srcOrd="0" destOrd="4" presId="urn:microsoft.com/office/officeart/2005/8/layout/hList2"/>
    <dgm:cxn modelId="{FE43584F-E659-432A-A2B7-63F67B4DE088}" type="presOf" srcId="{22277D09-A09D-4561-9922-6A1FDC7781F1}" destId="{07B69619-FD85-4455-8CF9-938DD2769061}" srcOrd="0" destOrd="1" presId="urn:microsoft.com/office/officeart/2005/8/layout/hList2"/>
    <dgm:cxn modelId="{1AA40C51-BEFB-4B3E-BFB8-84356D089244}" srcId="{535D9086-8C60-4E40-9D31-286EE9838193}" destId="{19282DAE-F5D2-49F5-9168-819E4DD8282D}" srcOrd="4" destOrd="0" parTransId="{54B71902-420E-4A2D-9761-02E8027F16E2}" sibTransId="{0F6BBEB7-0A67-4661-8579-05B8FE7647DA}"/>
    <dgm:cxn modelId="{D50B787C-9674-49B4-8755-4F4072EDA7E1}" type="presOf" srcId="{3119825E-998A-4DAD-851E-34DAEF1F7486}" destId="{07B69619-FD85-4455-8CF9-938DD2769061}" srcOrd="0" destOrd="3" presId="urn:microsoft.com/office/officeart/2005/8/layout/hList2"/>
    <dgm:cxn modelId="{3798A988-AFAB-4513-8645-72E691BFAB33}" srcId="{535D9086-8C60-4E40-9D31-286EE9838193}" destId="{EDE5FF67-0003-45A1-B9A4-089C87085B8F}" srcOrd="2" destOrd="0" parTransId="{59D8BA41-A73A-4902-B28D-FD229095ADE3}" sibTransId="{138DE29D-84DB-4120-82D4-C4013AE0041C}"/>
    <dgm:cxn modelId="{DAAD70B9-8642-4121-8C33-4361A2DADE4D}" type="presOf" srcId="{37E8C871-EEFD-4A9F-AAC3-9802D117764E}" destId="{07B69619-FD85-4455-8CF9-938DD2769061}" srcOrd="0" destOrd="6" presId="urn:microsoft.com/office/officeart/2005/8/layout/hList2"/>
    <dgm:cxn modelId="{CC0DA9BF-F560-4435-A121-418EC7A193F8}" type="presOf" srcId="{EDE5FF67-0003-45A1-B9A4-089C87085B8F}" destId="{07B69619-FD85-4455-8CF9-938DD2769061}" srcOrd="0" destOrd="2" presId="urn:microsoft.com/office/officeart/2005/8/layout/hList2"/>
    <dgm:cxn modelId="{3027DFBF-24DA-4801-93FB-774A7A771E32}" srcId="{535D9086-8C60-4E40-9D31-286EE9838193}" destId="{43BCFD62-4CBD-47EE-92A7-967B1EF49718}" srcOrd="0" destOrd="0" parTransId="{947B76E2-8ADF-4AFF-9952-7AAFD6588991}" sibTransId="{EC82397F-AD08-4A5D-AD15-CF93D587BD4D}"/>
    <dgm:cxn modelId="{5F6259C5-25CE-40AF-AA68-A883ACC549B7}" type="presOf" srcId="{1A60A934-0DD5-4252-AD15-9F259CDAFBC3}" destId="{07B69619-FD85-4455-8CF9-938DD2769061}" srcOrd="0" destOrd="5" presId="urn:microsoft.com/office/officeart/2005/8/layout/hList2"/>
    <dgm:cxn modelId="{C5ED3ECC-ECCB-45B2-8F46-A5124887D015}" type="presOf" srcId="{5C90FA7A-5E63-4A2F-AD19-BC4CE66826B5}" destId="{E7E8EE41-3649-4C63-9A04-7EDADE971C19}" srcOrd="0" destOrd="0" presId="urn:microsoft.com/office/officeart/2005/8/layout/hList2"/>
    <dgm:cxn modelId="{FCFC80D0-2D2D-4059-8B46-BBEAB349EC6E}" srcId="{535D9086-8C60-4E40-9D31-286EE9838193}" destId="{F35BF0B2-36DE-48F8-A439-07A52F45B999}" srcOrd="7" destOrd="0" parTransId="{6C151971-AB19-4BE3-B69B-7EE92D965091}" sibTransId="{8EBCCE2F-D26A-4E20-84A5-C6A38B633662}"/>
    <dgm:cxn modelId="{B68632E1-F194-45EA-ACB5-75E8866EAE0D}" type="presOf" srcId="{535D9086-8C60-4E40-9D31-286EE9838193}" destId="{448855C1-C6DF-4F30-834F-F5ABBB0AF29C}" srcOrd="0" destOrd="0" presId="urn:microsoft.com/office/officeart/2005/8/layout/hList2"/>
    <dgm:cxn modelId="{B46373E9-457E-4179-93CB-A82A149A537E}" srcId="{535D9086-8C60-4E40-9D31-286EE9838193}" destId="{3119825E-998A-4DAD-851E-34DAEF1F7486}" srcOrd="3" destOrd="0" parTransId="{5232667D-C8E0-443F-903A-1E5F1715E51D}" sibTransId="{CFD23052-96EE-4F6B-A61B-161BA2D9FE03}"/>
    <dgm:cxn modelId="{2835B6EC-5922-4E14-95B4-8742165956C6}" srcId="{5C90FA7A-5E63-4A2F-AD19-BC4CE66826B5}" destId="{535D9086-8C60-4E40-9D31-286EE9838193}" srcOrd="0" destOrd="0" parTransId="{A37D5DA0-0F04-4748-BDF5-F83DB61A5605}" sibTransId="{A49083AF-DE93-4A31-B5F3-C7BA870B9893}"/>
    <dgm:cxn modelId="{2BCD1DED-34F8-4F12-9E2A-DF89DD488DFD}" srcId="{535D9086-8C60-4E40-9D31-286EE9838193}" destId="{22277D09-A09D-4561-9922-6A1FDC7781F1}" srcOrd="1" destOrd="0" parTransId="{8DF275C3-26A3-403D-9029-BA1A798DB2A9}" sibTransId="{A692D47D-D15F-46E7-8B86-B16EA0E8EDEF}"/>
    <dgm:cxn modelId="{31380185-1453-49DA-AC22-8C4FA029B5E6}" type="presParOf" srcId="{E7E8EE41-3649-4C63-9A04-7EDADE971C19}" destId="{F0A2A431-BF82-4205-904E-4BD629B273E0}" srcOrd="0" destOrd="0" presId="urn:microsoft.com/office/officeart/2005/8/layout/hList2"/>
    <dgm:cxn modelId="{B867C0FA-11F3-4084-B004-3FC08F9CC085}" type="presParOf" srcId="{F0A2A431-BF82-4205-904E-4BD629B273E0}" destId="{F844C9FB-88ED-4F4A-A587-29D423611046}" srcOrd="0" destOrd="0" presId="urn:microsoft.com/office/officeart/2005/8/layout/hList2"/>
    <dgm:cxn modelId="{75D70AD4-34A5-4886-8E7B-41C2254E541D}" type="presParOf" srcId="{F0A2A431-BF82-4205-904E-4BD629B273E0}" destId="{07B69619-FD85-4455-8CF9-938DD2769061}" srcOrd="1" destOrd="0" presId="urn:microsoft.com/office/officeart/2005/8/layout/hList2"/>
    <dgm:cxn modelId="{8FE38286-BB57-453A-B724-B41B0C4E9AB7}" type="presParOf" srcId="{F0A2A431-BF82-4205-904E-4BD629B273E0}" destId="{448855C1-C6DF-4F30-834F-F5ABBB0AF29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AD72FF-3467-439B-9AF1-7C30CDB19AF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</dgm:pt>
    <dgm:pt modelId="{65E1FFBA-01E0-4166-A6F5-753A88410EFB}">
      <dgm:prSet phldrT="[Text]" custT="1"/>
      <dgm:spPr>
        <a:ln>
          <a:noFill/>
        </a:ln>
      </dgm:spPr>
      <dgm:t>
        <a:bodyPr/>
        <a:lstStyle/>
        <a:p>
          <a:pPr marL="91440" algn="l">
            <a:spcAft>
              <a:spcPts val="1200"/>
            </a:spcAft>
          </a:pPr>
          <a:r>
            <a: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Remind individuals to breathe through their mouth.</a:t>
          </a:r>
        </a:p>
        <a:p>
          <a:pPr marL="91440" algn="l">
            <a:spcAft>
              <a:spcPts val="1200"/>
            </a:spcAft>
          </a:pPr>
          <a:r>
            <a: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Ask often if they taste the aerosol inside their mask.</a:t>
          </a:r>
        </a:p>
        <a:p>
          <a:pPr marL="91440" algn="l">
            <a:spcAft>
              <a:spcPts val="1200"/>
            </a:spcAft>
          </a:pPr>
          <a:r>
            <a: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Check to make sure nebulizer is producing aerosol cloud.</a:t>
          </a:r>
        </a:p>
        <a:p>
          <a:pPr marL="91440" algn="l">
            <a:spcAft>
              <a:spcPts val="1200"/>
            </a:spcAft>
          </a:pPr>
          <a:r>
            <a: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Testing is terminated any time individual detects aerosol.</a:t>
          </a:r>
        </a:p>
        <a:p>
          <a:pPr marL="91440" algn="l">
            <a:spcAft>
              <a:spcPct val="35000"/>
            </a:spcAft>
          </a:pPr>
          <a:r>
            <a: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Successful fit test is demonstrated if all 7 exercises completed without detecting aerosol.</a:t>
          </a:r>
        </a:p>
      </dgm:t>
    </dgm:pt>
    <dgm:pt modelId="{B224362B-CB36-43BB-A11C-7F931A3B2D4F}" type="sibTrans" cxnId="{4FD6AB0D-B09A-44B6-9FFA-676BEB22C720}">
      <dgm:prSet/>
      <dgm:spPr/>
      <dgm:t>
        <a:bodyPr/>
        <a:lstStyle/>
        <a:p>
          <a:endParaRPr lang="en-US"/>
        </a:p>
      </dgm:t>
    </dgm:pt>
    <dgm:pt modelId="{4B5618FE-99C7-455D-A466-17183D431810}" type="parTrans" cxnId="{4FD6AB0D-B09A-44B6-9FFA-676BEB22C720}">
      <dgm:prSet/>
      <dgm:spPr/>
      <dgm:t>
        <a:bodyPr/>
        <a:lstStyle/>
        <a:p>
          <a:endParaRPr lang="en-US"/>
        </a:p>
      </dgm:t>
    </dgm:pt>
    <dgm:pt modelId="{EDC66F38-42B9-47E1-8A51-1781F2191213}" type="pres">
      <dgm:prSet presAssocID="{49AD72FF-3467-439B-9AF1-7C30CDB19AF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A8126AF-764E-44C8-A533-09D9770B90AE}" type="pres">
      <dgm:prSet presAssocID="{65E1FFBA-01E0-4166-A6F5-753A88410EFB}" presName="circle1" presStyleLbl="node1" presStyleIdx="0" presStyleCnt="1"/>
      <dgm:spPr>
        <a:solidFill>
          <a:schemeClr val="bg1"/>
        </a:solidFill>
      </dgm:spPr>
    </dgm:pt>
    <dgm:pt modelId="{83925A97-68FC-4B7C-9215-13591B22E6BE}" type="pres">
      <dgm:prSet presAssocID="{65E1FFBA-01E0-4166-A6F5-753A88410EFB}" presName="space" presStyleCnt="0"/>
      <dgm:spPr/>
    </dgm:pt>
    <dgm:pt modelId="{A02C44FC-3892-440E-B46B-A1709D0A121F}" type="pres">
      <dgm:prSet presAssocID="{65E1FFBA-01E0-4166-A6F5-753A88410EFB}" presName="rect1" presStyleLbl="alignAcc1" presStyleIdx="0" presStyleCnt="1" custScaleX="117772" custLinFactNeighborX="-2403" custLinFactNeighborY="-470"/>
      <dgm:spPr/>
    </dgm:pt>
    <dgm:pt modelId="{F193023E-29A9-4E51-AEC8-923A9C528F52}" type="pres">
      <dgm:prSet presAssocID="{65E1FFBA-01E0-4166-A6F5-753A88410EFB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4FD6AB0D-B09A-44B6-9FFA-676BEB22C720}" srcId="{49AD72FF-3467-439B-9AF1-7C30CDB19AF6}" destId="{65E1FFBA-01E0-4166-A6F5-753A88410EFB}" srcOrd="0" destOrd="0" parTransId="{4B5618FE-99C7-455D-A466-17183D431810}" sibTransId="{B224362B-CB36-43BB-A11C-7F931A3B2D4F}"/>
    <dgm:cxn modelId="{F851A523-4DBA-4596-A531-36EBEE9B5024}" type="presOf" srcId="{49AD72FF-3467-439B-9AF1-7C30CDB19AF6}" destId="{EDC66F38-42B9-47E1-8A51-1781F2191213}" srcOrd="0" destOrd="0" presId="urn:microsoft.com/office/officeart/2005/8/layout/target3"/>
    <dgm:cxn modelId="{F7BB1E51-BAB1-4AE0-85F3-15CB55B9CCB3}" type="presOf" srcId="{65E1FFBA-01E0-4166-A6F5-753A88410EFB}" destId="{A02C44FC-3892-440E-B46B-A1709D0A121F}" srcOrd="0" destOrd="0" presId="urn:microsoft.com/office/officeart/2005/8/layout/target3"/>
    <dgm:cxn modelId="{2DEE2274-8DB0-448F-B67A-8E4BFC266BCB}" type="presOf" srcId="{65E1FFBA-01E0-4166-A6F5-753A88410EFB}" destId="{F193023E-29A9-4E51-AEC8-923A9C528F52}" srcOrd="1" destOrd="0" presId="urn:microsoft.com/office/officeart/2005/8/layout/target3"/>
    <dgm:cxn modelId="{E76D66BC-DDD8-4A89-BDF5-AE2ED9C25BA9}" type="presParOf" srcId="{EDC66F38-42B9-47E1-8A51-1781F2191213}" destId="{8A8126AF-764E-44C8-A533-09D9770B90AE}" srcOrd="0" destOrd="0" presId="urn:microsoft.com/office/officeart/2005/8/layout/target3"/>
    <dgm:cxn modelId="{5E828194-DB65-41F5-BEF4-0DFA3BA2E178}" type="presParOf" srcId="{EDC66F38-42B9-47E1-8A51-1781F2191213}" destId="{83925A97-68FC-4B7C-9215-13591B22E6BE}" srcOrd="1" destOrd="0" presId="urn:microsoft.com/office/officeart/2005/8/layout/target3"/>
    <dgm:cxn modelId="{26777AFC-9468-478C-B3B6-F18EE685E053}" type="presParOf" srcId="{EDC66F38-42B9-47E1-8A51-1781F2191213}" destId="{A02C44FC-3892-440E-B46B-A1709D0A121F}" srcOrd="2" destOrd="0" presId="urn:microsoft.com/office/officeart/2005/8/layout/target3"/>
    <dgm:cxn modelId="{8E580E9A-B0FC-41DC-ADCD-AFB7CAA24FED}" type="presParOf" srcId="{EDC66F38-42B9-47E1-8A51-1781F2191213}" destId="{F193023E-29A9-4E51-AEC8-923A9C528F52}" srcOrd="3" destOrd="0" presId="urn:microsoft.com/office/officeart/2005/8/layout/targe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8C1052-AB27-4016-975E-617B48BD4255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77E5E7-C088-4E43-9469-1888F6338D46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Facial hair detrimental on the achievability of a successful seal</a:t>
          </a:r>
        </a:p>
      </dgm:t>
    </dgm:pt>
    <dgm:pt modelId="{77543701-6F0D-4558-9506-E82CA9BEE496}" type="parTrans" cxnId="{3C48A136-FA43-4C9D-A401-E8E0F8C6C703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F1D415C4-D55D-4956-829A-DC27073AA2DF}" type="sibTrans" cxnId="{3C48A136-FA43-4C9D-A401-E8E0F8C6C703}">
      <dgm:prSet custT="1"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DE4C3578-E5E6-4CE8-B103-2B67E1BB2CA3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In almost all cases, the wearer will not achieve a suitable fit and will be placed at higher risk from leakage</a:t>
          </a:r>
        </a:p>
      </dgm:t>
    </dgm:pt>
    <dgm:pt modelId="{885920F4-A8A7-42FC-9848-92C3BD3150E2}" type="parTrans" cxnId="{0E788EAF-30E9-4B77-B437-7DF2183DD149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AFADE656-7C33-4874-AE03-6D5D79E6B5FA}" type="sibTrans" cxnId="{0E788EAF-30E9-4B77-B437-7DF2183DD149}">
      <dgm:prSet custT="1"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02F2B594-D8C0-4A33-8A89-7E6DB8F054AA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Gases, vapors and particles will take path of least resistance and bypass what is designed to remove hazard</a:t>
          </a:r>
        </a:p>
      </dgm:t>
    </dgm:pt>
    <dgm:pt modelId="{41768532-09A6-4ABF-8575-823DDB43013D}" type="parTrans" cxnId="{1ADCDFC5-2796-4F38-9FAB-4912DE891D0D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82BD889D-1C98-40B3-AC5C-37DEED0558E8}" type="sibTrans" cxnId="{1ADCDFC5-2796-4F38-9FAB-4912DE891D0D}">
      <dgm:prSet custT="1"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FF184282-379F-4CDA-BB87-8C95D88188B8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Recognized as a sensitive element of the Program</a:t>
          </a:r>
        </a:p>
      </dgm:t>
    </dgm:pt>
    <dgm:pt modelId="{7F770B04-B4E8-45C4-B85B-9C5A03247B39}" type="parTrans" cxnId="{B83FA852-EA7A-424E-9E6E-102FB9FC6443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3340C2E0-6665-47A7-A417-9CFBC45D321E}" type="sibTrans" cxnId="{B83FA852-EA7A-424E-9E6E-102FB9FC6443}">
      <dgm:prSet custT="1"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5C28779C-283D-4DA0-B93D-9CADC4CA234B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Evidence of tight-fitting respirator </a:t>
          </a:r>
          <a:r>
            <a:rPr lang="en-US" sz="1600" u="sng" dirty="0">
              <a:solidFill>
                <a:schemeClr val="tx1"/>
              </a:solidFill>
              <a:latin typeface="Avenir Next LT Pro Demi" panose="020B0704020202020204" pitchFamily="34" charset="0"/>
            </a:rPr>
            <a:t>still</a:t>
          </a:r>
          <a:r>
            <a:rPr lang="en-US" sz="1600" dirty="0">
              <a:solidFill>
                <a:schemeClr val="tx1"/>
              </a:solidFill>
              <a:latin typeface="Avenir Next LT Pro Demi" panose="020B0704020202020204" pitchFamily="34" charset="0"/>
            </a:rPr>
            <a:t> being used with the presence of facial hair</a:t>
          </a:r>
        </a:p>
      </dgm:t>
    </dgm:pt>
    <dgm:pt modelId="{C5414AFE-A089-49E5-8924-49A92D314AC5}" type="parTrans" cxnId="{BBCD141C-D4F5-4B7D-B9A8-59F5B27D5A00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94B32F09-DCBF-4B8D-8D98-3B502F4EA6E9}" type="sibTrans" cxnId="{BBCD141C-D4F5-4B7D-B9A8-59F5B27D5A00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venir Next LT Pro Demi" panose="020B0704020202020204" pitchFamily="34" charset="0"/>
          </a:endParaRPr>
        </a:p>
      </dgm:t>
    </dgm:pt>
    <dgm:pt modelId="{F6AF79B3-30A2-486A-A572-555A478190FC}" type="pres">
      <dgm:prSet presAssocID="{568C1052-AB27-4016-975E-617B48BD4255}" presName="outerComposite" presStyleCnt="0">
        <dgm:presLayoutVars>
          <dgm:chMax val="5"/>
          <dgm:dir/>
          <dgm:resizeHandles val="exact"/>
        </dgm:presLayoutVars>
      </dgm:prSet>
      <dgm:spPr/>
    </dgm:pt>
    <dgm:pt modelId="{E58E3989-46C6-447D-A0CF-9C11ED69A5D7}" type="pres">
      <dgm:prSet presAssocID="{568C1052-AB27-4016-975E-617B48BD4255}" presName="dummyMaxCanvas" presStyleCnt="0">
        <dgm:presLayoutVars/>
      </dgm:prSet>
      <dgm:spPr/>
    </dgm:pt>
    <dgm:pt modelId="{A068FEB5-20F7-4A85-BF5A-3EB1F1BEF0EC}" type="pres">
      <dgm:prSet presAssocID="{568C1052-AB27-4016-975E-617B48BD4255}" presName="FiveNodes_1" presStyleLbl="node1" presStyleIdx="0" presStyleCnt="5">
        <dgm:presLayoutVars>
          <dgm:bulletEnabled val="1"/>
        </dgm:presLayoutVars>
      </dgm:prSet>
      <dgm:spPr/>
    </dgm:pt>
    <dgm:pt modelId="{540D1B8F-6C68-42D2-B261-44D917466EA7}" type="pres">
      <dgm:prSet presAssocID="{568C1052-AB27-4016-975E-617B48BD4255}" presName="FiveNodes_2" presStyleLbl="node1" presStyleIdx="1" presStyleCnt="5">
        <dgm:presLayoutVars>
          <dgm:bulletEnabled val="1"/>
        </dgm:presLayoutVars>
      </dgm:prSet>
      <dgm:spPr/>
    </dgm:pt>
    <dgm:pt modelId="{D8C29376-8418-4F99-B4BB-BEAEF3E1200B}" type="pres">
      <dgm:prSet presAssocID="{568C1052-AB27-4016-975E-617B48BD4255}" presName="FiveNodes_3" presStyleLbl="node1" presStyleIdx="2" presStyleCnt="5">
        <dgm:presLayoutVars>
          <dgm:bulletEnabled val="1"/>
        </dgm:presLayoutVars>
      </dgm:prSet>
      <dgm:spPr/>
    </dgm:pt>
    <dgm:pt modelId="{7601EE6B-4B33-4D55-A004-ACA2C76C857C}" type="pres">
      <dgm:prSet presAssocID="{568C1052-AB27-4016-975E-617B48BD4255}" presName="FiveNodes_4" presStyleLbl="node1" presStyleIdx="3" presStyleCnt="5">
        <dgm:presLayoutVars>
          <dgm:bulletEnabled val="1"/>
        </dgm:presLayoutVars>
      </dgm:prSet>
      <dgm:spPr/>
    </dgm:pt>
    <dgm:pt modelId="{56A31B03-E3C9-401E-BF0E-3E530A50F402}" type="pres">
      <dgm:prSet presAssocID="{568C1052-AB27-4016-975E-617B48BD4255}" presName="FiveNodes_5" presStyleLbl="node1" presStyleIdx="4" presStyleCnt="5">
        <dgm:presLayoutVars>
          <dgm:bulletEnabled val="1"/>
        </dgm:presLayoutVars>
      </dgm:prSet>
      <dgm:spPr/>
    </dgm:pt>
    <dgm:pt modelId="{C99335B0-041D-4816-AC39-FFCF789B1368}" type="pres">
      <dgm:prSet presAssocID="{568C1052-AB27-4016-975E-617B48BD4255}" presName="FiveConn_1-2" presStyleLbl="fgAccFollowNode1" presStyleIdx="0" presStyleCnt="4">
        <dgm:presLayoutVars>
          <dgm:bulletEnabled val="1"/>
        </dgm:presLayoutVars>
      </dgm:prSet>
      <dgm:spPr/>
    </dgm:pt>
    <dgm:pt modelId="{8B903471-79B0-4B78-B281-BE9ADCC66215}" type="pres">
      <dgm:prSet presAssocID="{568C1052-AB27-4016-975E-617B48BD4255}" presName="FiveConn_2-3" presStyleLbl="fgAccFollowNode1" presStyleIdx="1" presStyleCnt="4">
        <dgm:presLayoutVars>
          <dgm:bulletEnabled val="1"/>
        </dgm:presLayoutVars>
      </dgm:prSet>
      <dgm:spPr/>
    </dgm:pt>
    <dgm:pt modelId="{FF8A742C-C375-4C1A-9E80-1044C6F12FD9}" type="pres">
      <dgm:prSet presAssocID="{568C1052-AB27-4016-975E-617B48BD4255}" presName="FiveConn_3-4" presStyleLbl="fgAccFollowNode1" presStyleIdx="2" presStyleCnt="4">
        <dgm:presLayoutVars>
          <dgm:bulletEnabled val="1"/>
        </dgm:presLayoutVars>
      </dgm:prSet>
      <dgm:spPr/>
    </dgm:pt>
    <dgm:pt modelId="{0D81E11B-3D01-4719-9A9A-778532A48196}" type="pres">
      <dgm:prSet presAssocID="{568C1052-AB27-4016-975E-617B48BD4255}" presName="FiveConn_4-5" presStyleLbl="fgAccFollowNode1" presStyleIdx="3" presStyleCnt="4">
        <dgm:presLayoutVars>
          <dgm:bulletEnabled val="1"/>
        </dgm:presLayoutVars>
      </dgm:prSet>
      <dgm:spPr/>
    </dgm:pt>
    <dgm:pt modelId="{215D4812-2A5F-438E-8511-A8EA65A16AED}" type="pres">
      <dgm:prSet presAssocID="{568C1052-AB27-4016-975E-617B48BD4255}" presName="FiveNodes_1_text" presStyleLbl="node1" presStyleIdx="4" presStyleCnt="5">
        <dgm:presLayoutVars>
          <dgm:bulletEnabled val="1"/>
        </dgm:presLayoutVars>
      </dgm:prSet>
      <dgm:spPr/>
    </dgm:pt>
    <dgm:pt modelId="{06999192-82DD-4195-ABD9-892D5A7CBF58}" type="pres">
      <dgm:prSet presAssocID="{568C1052-AB27-4016-975E-617B48BD4255}" presName="FiveNodes_2_text" presStyleLbl="node1" presStyleIdx="4" presStyleCnt="5">
        <dgm:presLayoutVars>
          <dgm:bulletEnabled val="1"/>
        </dgm:presLayoutVars>
      </dgm:prSet>
      <dgm:spPr/>
    </dgm:pt>
    <dgm:pt modelId="{DAE91388-5BA9-47C4-B952-870F52893921}" type="pres">
      <dgm:prSet presAssocID="{568C1052-AB27-4016-975E-617B48BD4255}" presName="FiveNodes_3_text" presStyleLbl="node1" presStyleIdx="4" presStyleCnt="5">
        <dgm:presLayoutVars>
          <dgm:bulletEnabled val="1"/>
        </dgm:presLayoutVars>
      </dgm:prSet>
      <dgm:spPr/>
    </dgm:pt>
    <dgm:pt modelId="{38B2BF92-00CC-4013-8BB2-C4574723BAB6}" type="pres">
      <dgm:prSet presAssocID="{568C1052-AB27-4016-975E-617B48BD4255}" presName="FiveNodes_4_text" presStyleLbl="node1" presStyleIdx="4" presStyleCnt="5">
        <dgm:presLayoutVars>
          <dgm:bulletEnabled val="1"/>
        </dgm:presLayoutVars>
      </dgm:prSet>
      <dgm:spPr/>
    </dgm:pt>
    <dgm:pt modelId="{0B5F0533-639D-4CC7-8217-ACD7051D258E}" type="pres">
      <dgm:prSet presAssocID="{568C1052-AB27-4016-975E-617B48BD425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AF6F800-3742-4269-AE64-E14AA0F837C6}" type="presOf" srcId="{A677E5E7-C088-4E43-9469-1888F6338D46}" destId="{A068FEB5-20F7-4A85-BF5A-3EB1F1BEF0EC}" srcOrd="0" destOrd="0" presId="urn:microsoft.com/office/officeart/2005/8/layout/vProcess5"/>
    <dgm:cxn modelId="{24103101-5B37-4CED-94D5-42EC22F1DF7B}" type="presOf" srcId="{AFADE656-7C33-4874-AE03-6D5D79E6B5FA}" destId="{8B903471-79B0-4B78-B281-BE9ADCC66215}" srcOrd="0" destOrd="0" presId="urn:microsoft.com/office/officeart/2005/8/layout/vProcess5"/>
    <dgm:cxn modelId="{927EDB13-EC50-40AE-8BD6-E461D3C12339}" type="presOf" srcId="{02F2B594-D8C0-4A33-8A89-7E6DB8F054AA}" destId="{D8C29376-8418-4F99-B4BB-BEAEF3E1200B}" srcOrd="0" destOrd="0" presId="urn:microsoft.com/office/officeart/2005/8/layout/vProcess5"/>
    <dgm:cxn modelId="{BBCD141C-D4F5-4B7D-B9A8-59F5B27D5A00}" srcId="{568C1052-AB27-4016-975E-617B48BD4255}" destId="{5C28779C-283D-4DA0-B93D-9CADC4CA234B}" srcOrd="4" destOrd="0" parTransId="{C5414AFE-A089-49E5-8924-49A92D314AC5}" sibTransId="{94B32F09-DCBF-4B8D-8D98-3B502F4EA6E9}"/>
    <dgm:cxn modelId="{ABE6691E-268F-484A-BEEE-8EE679D22EB7}" type="presOf" srcId="{5C28779C-283D-4DA0-B93D-9CADC4CA234B}" destId="{0B5F0533-639D-4CC7-8217-ACD7051D258E}" srcOrd="1" destOrd="0" presId="urn:microsoft.com/office/officeart/2005/8/layout/vProcess5"/>
    <dgm:cxn modelId="{95823228-F088-4746-929C-DA269FBD7ED1}" type="presOf" srcId="{82BD889D-1C98-40B3-AC5C-37DEED0558E8}" destId="{FF8A742C-C375-4C1A-9E80-1044C6F12FD9}" srcOrd="0" destOrd="0" presId="urn:microsoft.com/office/officeart/2005/8/layout/vProcess5"/>
    <dgm:cxn modelId="{3C48A136-FA43-4C9D-A401-E8E0F8C6C703}" srcId="{568C1052-AB27-4016-975E-617B48BD4255}" destId="{A677E5E7-C088-4E43-9469-1888F6338D46}" srcOrd="0" destOrd="0" parTransId="{77543701-6F0D-4558-9506-E82CA9BEE496}" sibTransId="{F1D415C4-D55D-4956-829A-DC27073AA2DF}"/>
    <dgm:cxn modelId="{60CD1345-F092-45DB-81C0-FFD4A346EF0A}" type="presOf" srcId="{568C1052-AB27-4016-975E-617B48BD4255}" destId="{F6AF79B3-30A2-486A-A572-555A478190FC}" srcOrd="0" destOrd="0" presId="urn:microsoft.com/office/officeart/2005/8/layout/vProcess5"/>
    <dgm:cxn modelId="{8CCEB071-2E88-45B2-B73D-6B376D6A1B7B}" type="presOf" srcId="{3340C2E0-6665-47A7-A417-9CFBC45D321E}" destId="{0D81E11B-3D01-4719-9A9A-778532A48196}" srcOrd="0" destOrd="0" presId="urn:microsoft.com/office/officeart/2005/8/layout/vProcess5"/>
    <dgm:cxn modelId="{B83FA852-EA7A-424E-9E6E-102FB9FC6443}" srcId="{568C1052-AB27-4016-975E-617B48BD4255}" destId="{FF184282-379F-4CDA-BB87-8C95D88188B8}" srcOrd="3" destOrd="0" parTransId="{7F770B04-B4E8-45C4-B85B-9C5A03247B39}" sibTransId="{3340C2E0-6665-47A7-A417-9CFBC45D321E}"/>
    <dgm:cxn modelId="{F52E0054-C534-400E-B466-089AB8CE2214}" type="presOf" srcId="{F1D415C4-D55D-4956-829A-DC27073AA2DF}" destId="{C99335B0-041D-4816-AC39-FFCF789B1368}" srcOrd="0" destOrd="0" presId="urn:microsoft.com/office/officeart/2005/8/layout/vProcess5"/>
    <dgm:cxn modelId="{D6449186-4D92-480C-8945-F62C80409BAF}" type="presOf" srcId="{A677E5E7-C088-4E43-9469-1888F6338D46}" destId="{215D4812-2A5F-438E-8511-A8EA65A16AED}" srcOrd="1" destOrd="0" presId="urn:microsoft.com/office/officeart/2005/8/layout/vProcess5"/>
    <dgm:cxn modelId="{B6F595A1-2E21-449B-9600-73E3A5F9E177}" type="presOf" srcId="{DE4C3578-E5E6-4CE8-B103-2B67E1BB2CA3}" destId="{06999192-82DD-4195-ABD9-892D5A7CBF58}" srcOrd="1" destOrd="0" presId="urn:microsoft.com/office/officeart/2005/8/layout/vProcess5"/>
    <dgm:cxn modelId="{7CB471A9-194C-400F-AE08-498E1153D2C0}" type="presOf" srcId="{FF184282-379F-4CDA-BB87-8C95D88188B8}" destId="{38B2BF92-00CC-4013-8BB2-C4574723BAB6}" srcOrd="1" destOrd="0" presId="urn:microsoft.com/office/officeart/2005/8/layout/vProcess5"/>
    <dgm:cxn modelId="{0E788EAF-30E9-4B77-B437-7DF2183DD149}" srcId="{568C1052-AB27-4016-975E-617B48BD4255}" destId="{DE4C3578-E5E6-4CE8-B103-2B67E1BB2CA3}" srcOrd="1" destOrd="0" parTransId="{885920F4-A8A7-42FC-9848-92C3BD3150E2}" sibTransId="{AFADE656-7C33-4874-AE03-6D5D79E6B5FA}"/>
    <dgm:cxn modelId="{0F39A3B2-5FB1-4375-B432-D3D7A7BA218C}" type="presOf" srcId="{02F2B594-D8C0-4A33-8A89-7E6DB8F054AA}" destId="{DAE91388-5BA9-47C4-B952-870F52893921}" srcOrd="1" destOrd="0" presId="urn:microsoft.com/office/officeart/2005/8/layout/vProcess5"/>
    <dgm:cxn modelId="{880202BC-461D-4923-96E7-C98619ABF43C}" type="presOf" srcId="{FF184282-379F-4CDA-BB87-8C95D88188B8}" destId="{7601EE6B-4B33-4D55-A004-ACA2C76C857C}" srcOrd="0" destOrd="0" presId="urn:microsoft.com/office/officeart/2005/8/layout/vProcess5"/>
    <dgm:cxn modelId="{1ADCDFC5-2796-4F38-9FAB-4912DE891D0D}" srcId="{568C1052-AB27-4016-975E-617B48BD4255}" destId="{02F2B594-D8C0-4A33-8A89-7E6DB8F054AA}" srcOrd="2" destOrd="0" parTransId="{41768532-09A6-4ABF-8575-823DDB43013D}" sibTransId="{82BD889D-1C98-40B3-AC5C-37DEED0558E8}"/>
    <dgm:cxn modelId="{FE03A0DE-2051-4467-BC5B-2FBF9CEFB664}" type="presOf" srcId="{DE4C3578-E5E6-4CE8-B103-2B67E1BB2CA3}" destId="{540D1B8F-6C68-42D2-B261-44D917466EA7}" srcOrd="0" destOrd="0" presId="urn:microsoft.com/office/officeart/2005/8/layout/vProcess5"/>
    <dgm:cxn modelId="{D285CFEC-A2B8-4561-AA0A-4D28BCBFF8EA}" type="presOf" srcId="{5C28779C-283D-4DA0-B93D-9CADC4CA234B}" destId="{56A31B03-E3C9-401E-BF0E-3E530A50F402}" srcOrd="0" destOrd="0" presId="urn:microsoft.com/office/officeart/2005/8/layout/vProcess5"/>
    <dgm:cxn modelId="{96217C89-ED9D-456C-9464-1625221B22DA}" type="presParOf" srcId="{F6AF79B3-30A2-486A-A572-555A478190FC}" destId="{E58E3989-46C6-447D-A0CF-9C11ED69A5D7}" srcOrd="0" destOrd="0" presId="urn:microsoft.com/office/officeart/2005/8/layout/vProcess5"/>
    <dgm:cxn modelId="{EE269A90-1FB4-4ED9-B332-B5D449D2DB6F}" type="presParOf" srcId="{F6AF79B3-30A2-486A-A572-555A478190FC}" destId="{A068FEB5-20F7-4A85-BF5A-3EB1F1BEF0EC}" srcOrd="1" destOrd="0" presId="urn:microsoft.com/office/officeart/2005/8/layout/vProcess5"/>
    <dgm:cxn modelId="{A60D60AE-CEE6-4ABC-94FC-BF7C21424715}" type="presParOf" srcId="{F6AF79B3-30A2-486A-A572-555A478190FC}" destId="{540D1B8F-6C68-42D2-B261-44D917466EA7}" srcOrd="2" destOrd="0" presId="urn:microsoft.com/office/officeart/2005/8/layout/vProcess5"/>
    <dgm:cxn modelId="{03469810-5EF6-49E4-9578-5BA9765BF877}" type="presParOf" srcId="{F6AF79B3-30A2-486A-A572-555A478190FC}" destId="{D8C29376-8418-4F99-B4BB-BEAEF3E1200B}" srcOrd="3" destOrd="0" presId="urn:microsoft.com/office/officeart/2005/8/layout/vProcess5"/>
    <dgm:cxn modelId="{05616CCF-8181-49DA-ACAD-F2285A67F2FE}" type="presParOf" srcId="{F6AF79B3-30A2-486A-A572-555A478190FC}" destId="{7601EE6B-4B33-4D55-A004-ACA2C76C857C}" srcOrd="4" destOrd="0" presId="urn:microsoft.com/office/officeart/2005/8/layout/vProcess5"/>
    <dgm:cxn modelId="{86102784-CE52-45E1-8548-CEFB9033DDD2}" type="presParOf" srcId="{F6AF79B3-30A2-486A-A572-555A478190FC}" destId="{56A31B03-E3C9-401E-BF0E-3E530A50F402}" srcOrd="5" destOrd="0" presId="urn:microsoft.com/office/officeart/2005/8/layout/vProcess5"/>
    <dgm:cxn modelId="{3A24FBD4-E6C4-4B5C-B2A8-332CC0F5EDD2}" type="presParOf" srcId="{F6AF79B3-30A2-486A-A572-555A478190FC}" destId="{C99335B0-041D-4816-AC39-FFCF789B1368}" srcOrd="6" destOrd="0" presId="urn:microsoft.com/office/officeart/2005/8/layout/vProcess5"/>
    <dgm:cxn modelId="{28E5FBEF-3CE7-4E0E-AFDF-71453599C587}" type="presParOf" srcId="{F6AF79B3-30A2-486A-A572-555A478190FC}" destId="{8B903471-79B0-4B78-B281-BE9ADCC66215}" srcOrd="7" destOrd="0" presId="urn:microsoft.com/office/officeart/2005/8/layout/vProcess5"/>
    <dgm:cxn modelId="{628E6CCF-7774-421F-A0F7-434995B4F23B}" type="presParOf" srcId="{F6AF79B3-30A2-486A-A572-555A478190FC}" destId="{FF8A742C-C375-4C1A-9E80-1044C6F12FD9}" srcOrd="8" destOrd="0" presId="urn:microsoft.com/office/officeart/2005/8/layout/vProcess5"/>
    <dgm:cxn modelId="{8EE86273-9057-4B8F-A0B9-60B33CD0E9BD}" type="presParOf" srcId="{F6AF79B3-30A2-486A-A572-555A478190FC}" destId="{0D81E11B-3D01-4719-9A9A-778532A48196}" srcOrd="9" destOrd="0" presId="urn:microsoft.com/office/officeart/2005/8/layout/vProcess5"/>
    <dgm:cxn modelId="{AD62476C-AA95-4D54-9D55-74661722BBA8}" type="presParOf" srcId="{F6AF79B3-30A2-486A-A572-555A478190FC}" destId="{215D4812-2A5F-438E-8511-A8EA65A16AED}" srcOrd="10" destOrd="0" presId="urn:microsoft.com/office/officeart/2005/8/layout/vProcess5"/>
    <dgm:cxn modelId="{C21BF3DC-3A09-4994-9393-995852D73EDA}" type="presParOf" srcId="{F6AF79B3-30A2-486A-A572-555A478190FC}" destId="{06999192-82DD-4195-ABD9-892D5A7CBF58}" srcOrd="11" destOrd="0" presId="urn:microsoft.com/office/officeart/2005/8/layout/vProcess5"/>
    <dgm:cxn modelId="{1CF0CAB9-F2DD-414C-A9CD-F44A6A5507C8}" type="presParOf" srcId="{F6AF79B3-30A2-486A-A572-555A478190FC}" destId="{DAE91388-5BA9-47C4-B952-870F52893921}" srcOrd="12" destOrd="0" presId="urn:microsoft.com/office/officeart/2005/8/layout/vProcess5"/>
    <dgm:cxn modelId="{BB2F8D58-0B5C-40FE-AF2B-851009A94683}" type="presParOf" srcId="{F6AF79B3-30A2-486A-A572-555A478190FC}" destId="{38B2BF92-00CC-4013-8BB2-C4574723BAB6}" srcOrd="13" destOrd="0" presId="urn:microsoft.com/office/officeart/2005/8/layout/vProcess5"/>
    <dgm:cxn modelId="{A2F2DFDA-D124-4F27-8DD0-E59AC61E7F0A}" type="presParOf" srcId="{F6AF79B3-30A2-486A-A572-555A478190FC}" destId="{0B5F0533-639D-4CC7-8217-ACD7051D258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2706F-3601-4BAA-B9E8-79BAAF1D923B}">
      <dsp:nvSpPr>
        <dsp:cNvPr id="0" name=""/>
        <dsp:cNvSpPr/>
      </dsp:nvSpPr>
      <dsp:spPr>
        <a:xfrm>
          <a:off x="0" y="418532"/>
          <a:ext cx="10785191" cy="13597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A527-404D-48D8-BA77-0EE6A9FDD66D}">
      <dsp:nvSpPr>
        <dsp:cNvPr id="0" name=""/>
        <dsp:cNvSpPr/>
      </dsp:nvSpPr>
      <dsp:spPr>
        <a:xfrm>
          <a:off x="199356" y="917151"/>
          <a:ext cx="362467" cy="3624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29720-6959-4A71-942A-F4011D6CBCB9}">
      <dsp:nvSpPr>
        <dsp:cNvPr id="0" name=""/>
        <dsp:cNvSpPr/>
      </dsp:nvSpPr>
      <dsp:spPr>
        <a:xfrm>
          <a:off x="761181" y="768869"/>
          <a:ext cx="4853335" cy="659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47" tIns="69747" rIns="69747" bIns="6974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Why is a written program important? </a:t>
          </a:r>
          <a:endParaRPr lang="en-US" sz="2400" kern="1200" dirty="0"/>
        </a:p>
      </dsp:txBody>
      <dsp:txXfrm>
        <a:off x="761181" y="768869"/>
        <a:ext cx="4853335" cy="659031"/>
      </dsp:txXfrm>
    </dsp:sp>
    <dsp:sp modelId="{6D676C1B-40F4-4286-964F-3946D771F3A3}">
      <dsp:nvSpPr>
        <dsp:cNvPr id="0" name=""/>
        <dsp:cNvSpPr/>
      </dsp:nvSpPr>
      <dsp:spPr>
        <a:xfrm>
          <a:off x="5614517" y="418532"/>
          <a:ext cx="5170673" cy="135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47" tIns="69747" rIns="69747" bIns="697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venir Next LT Pro Demi" panose="020B0704020202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5614517" y="418532"/>
        <a:ext cx="5170673" cy="1359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4D825-B577-4344-9ED2-81331F6A9DBF}">
      <dsp:nvSpPr>
        <dsp:cNvPr id="0" name=""/>
        <dsp:cNvSpPr/>
      </dsp:nvSpPr>
      <dsp:spPr>
        <a:xfrm>
          <a:off x="1434870" y="295507"/>
          <a:ext cx="1469754" cy="479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510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Cartridges</a:t>
          </a:r>
        </a:p>
      </dsp:txBody>
      <dsp:txXfrm>
        <a:off x="1434870" y="295507"/>
        <a:ext cx="1469754" cy="479758"/>
      </dsp:txXfrm>
    </dsp:sp>
    <dsp:sp modelId="{CE002F71-EFBC-4D41-99BF-C709364683FD}">
      <dsp:nvSpPr>
        <dsp:cNvPr id="0" name=""/>
        <dsp:cNvSpPr/>
      </dsp:nvSpPr>
      <dsp:spPr>
        <a:xfrm>
          <a:off x="630570" y="579292"/>
          <a:ext cx="4549961" cy="2064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85103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Cartridges must be changed regularly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Keep them in original packaging until ready for use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Store properly during non-use or dispose</a:t>
          </a:r>
        </a:p>
      </dsp:txBody>
      <dsp:txXfrm>
        <a:off x="630570" y="579292"/>
        <a:ext cx="4549961" cy="2064175"/>
      </dsp:txXfrm>
    </dsp:sp>
    <dsp:sp modelId="{5848A4AA-243C-460B-A7F5-5E3CA0E19ACE}">
      <dsp:nvSpPr>
        <dsp:cNvPr id="0" name=""/>
        <dsp:cNvSpPr/>
      </dsp:nvSpPr>
      <dsp:spPr>
        <a:xfrm>
          <a:off x="193917" y="2911"/>
          <a:ext cx="873305" cy="87330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855C1-C6DF-4F30-834F-F5ABBB0AF29C}">
      <dsp:nvSpPr>
        <dsp:cNvPr id="0" name=""/>
        <dsp:cNvSpPr/>
      </dsp:nvSpPr>
      <dsp:spPr>
        <a:xfrm>
          <a:off x="1183606" y="405544"/>
          <a:ext cx="2450215" cy="55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92576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Inspecting</a:t>
          </a:r>
        </a:p>
      </dsp:txBody>
      <dsp:txXfrm>
        <a:off x="1183606" y="405544"/>
        <a:ext cx="2450215" cy="558510"/>
      </dsp:txXfrm>
    </dsp:sp>
    <dsp:sp modelId="{07B69619-FD85-4455-8CF9-938DD2769061}">
      <dsp:nvSpPr>
        <dsp:cNvPr id="0" name=""/>
        <dsp:cNvSpPr/>
      </dsp:nvSpPr>
      <dsp:spPr>
        <a:xfrm>
          <a:off x="692924" y="740957"/>
          <a:ext cx="4688245" cy="2640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92576" rIns="113792" bIns="113792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Check face-piece and valves for:</a:t>
          </a:r>
        </a:p>
        <a:p>
          <a:pPr marL="274320" lvl="1" indent="-9144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Excessive dirt</a:t>
          </a:r>
        </a:p>
        <a:p>
          <a:pPr marL="274320" lvl="1" indent="-9144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Distortion from poor storage</a:t>
          </a:r>
        </a:p>
        <a:p>
          <a:pPr marL="274320" lvl="1" indent="-9144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Anything cracked, torn or missing</a:t>
          </a:r>
        </a:p>
        <a:p>
          <a:pPr marL="114300" lvl="1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600" kern="1200" dirty="0">
            <a:latin typeface="Roboto Condensed Medium" panose="02000000000000000000" pitchFamily="2" charset="0"/>
            <a:ea typeface="Roboto Condensed Medium" panose="02000000000000000000" pitchFamily="2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Check Straps for:</a:t>
          </a:r>
        </a:p>
        <a:p>
          <a:pPr marL="274320" lvl="1" indent="-9144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Loss of elasticity</a:t>
          </a:r>
        </a:p>
        <a:p>
          <a:pPr marL="274320" lvl="1" indent="-9144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Roboto Condensed Medium" panose="02000000000000000000" pitchFamily="2" charset="0"/>
              <a:ea typeface="Roboto Condensed Medium" panose="02000000000000000000" pitchFamily="2" charset="0"/>
            </a:rPr>
            <a:t>Anything cracked, torn, broken or missing</a:t>
          </a:r>
        </a:p>
      </dsp:txBody>
      <dsp:txXfrm>
        <a:off x="692924" y="740957"/>
        <a:ext cx="4688245" cy="2640232"/>
      </dsp:txXfrm>
    </dsp:sp>
    <dsp:sp modelId="{F844C9FB-88ED-4F4A-A587-29D423611046}">
      <dsp:nvSpPr>
        <dsp:cNvPr id="0" name=""/>
        <dsp:cNvSpPr/>
      </dsp:nvSpPr>
      <dsp:spPr>
        <a:xfrm>
          <a:off x="134413" y="3723"/>
          <a:ext cx="1117021" cy="111702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126AF-764E-44C8-A533-09D9770B90AE}">
      <dsp:nvSpPr>
        <dsp:cNvPr id="0" name=""/>
        <dsp:cNvSpPr/>
      </dsp:nvSpPr>
      <dsp:spPr>
        <a:xfrm>
          <a:off x="-151371" y="0"/>
          <a:ext cx="2337097" cy="2337097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C44FC-3892-440E-B46B-A1709D0A121F}">
      <dsp:nvSpPr>
        <dsp:cNvPr id="0" name=""/>
        <dsp:cNvSpPr/>
      </dsp:nvSpPr>
      <dsp:spPr>
        <a:xfrm>
          <a:off x="632565" y="0"/>
          <a:ext cx="4012445" cy="23370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91440" lvl="0" indent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4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Remind individuals to breathe through their mouth.</a:t>
          </a:r>
        </a:p>
        <a:p>
          <a:pPr marL="91440" lvl="0" indent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4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Ask often if they taste the aerosol inside their mask.</a:t>
          </a:r>
        </a:p>
        <a:p>
          <a:pPr marL="91440" lvl="0" indent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4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Check to make sure nebulizer is producing aerosol cloud.</a:t>
          </a:r>
        </a:p>
        <a:p>
          <a:pPr marL="91440" lvl="0" indent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4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Testing is terminated any time individual detects aerosol.</a:t>
          </a:r>
        </a:p>
        <a:p>
          <a:pPr marL="9144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Successful fit test is demonstrated if all 7 exercises completed without detecting aerosol.</a:t>
          </a:r>
        </a:p>
      </dsp:txBody>
      <dsp:txXfrm>
        <a:off x="632565" y="0"/>
        <a:ext cx="4012445" cy="23370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FEB5-20F7-4A85-BF5A-3EB1F1BEF0EC}">
      <dsp:nvSpPr>
        <dsp:cNvPr id="0" name=""/>
        <dsp:cNvSpPr/>
      </dsp:nvSpPr>
      <dsp:spPr>
        <a:xfrm>
          <a:off x="0" y="0"/>
          <a:ext cx="6592968" cy="618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Facial hair detrimental on the achievability of a successful seal</a:t>
          </a:r>
        </a:p>
      </dsp:txBody>
      <dsp:txXfrm>
        <a:off x="18128" y="18128"/>
        <a:ext cx="5852675" cy="582677"/>
      </dsp:txXfrm>
    </dsp:sp>
    <dsp:sp modelId="{540D1B8F-6C68-42D2-B261-44D917466EA7}">
      <dsp:nvSpPr>
        <dsp:cNvPr id="0" name=""/>
        <dsp:cNvSpPr/>
      </dsp:nvSpPr>
      <dsp:spPr>
        <a:xfrm>
          <a:off x="492332" y="704897"/>
          <a:ext cx="6592968" cy="618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In almost all cases, the wearer will not achieve a suitable fit and will be placed at higher risk from leakage</a:t>
          </a:r>
        </a:p>
      </dsp:txBody>
      <dsp:txXfrm>
        <a:off x="510460" y="723025"/>
        <a:ext cx="5662073" cy="582677"/>
      </dsp:txXfrm>
    </dsp:sp>
    <dsp:sp modelId="{D8C29376-8418-4F99-B4BB-BEAEF3E1200B}">
      <dsp:nvSpPr>
        <dsp:cNvPr id="0" name=""/>
        <dsp:cNvSpPr/>
      </dsp:nvSpPr>
      <dsp:spPr>
        <a:xfrm>
          <a:off x="984664" y="1409794"/>
          <a:ext cx="6592968" cy="618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Gases, vapors and particles will take path of least resistance and bypass what is designed to remove hazard</a:t>
          </a:r>
        </a:p>
      </dsp:txBody>
      <dsp:txXfrm>
        <a:off x="1002792" y="1427922"/>
        <a:ext cx="5662073" cy="582677"/>
      </dsp:txXfrm>
    </dsp:sp>
    <dsp:sp modelId="{7601EE6B-4B33-4D55-A004-ACA2C76C857C}">
      <dsp:nvSpPr>
        <dsp:cNvPr id="0" name=""/>
        <dsp:cNvSpPr/>
      </dsp:nvSpPr>
      <dsp:spPr>
        <a:xfrm>
          <a:off x="1476996" y="2114691"/>
          <a:ext cx="6592968" cy="618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Recognized as a sensitive element of the Program</a:t>
          </a:r>
        </a:p>
      </dsp:txBody>
      <dsp:txXfrm>
        <a:off x="1495124" y="2132819"/>
        <a:ext cx="5662073" cy="582677"/>
      </dsp:txXfrm>
    </dsp:sp>
    <dsp:sp modelId="{56A31B03-E3C9-401E-BF0E-3E530A50F402}">
      <dsp:nvSpPr>
        <dsp:cNvPr id="0" name=""/>
        <dsp:cNvSpPr/>
      </dsp:nvSpPr>
      <dsp:spPr>
        <a:xfrm>
          <a:off x="1969328" y="2819588"/>
          <a:ext cx="6592968" cy="618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Evidence of tight-fitting respirator </a:t>
          </a:r>
          <a:r>
            <a:rPr lang="en-US" sz="1600" u="sng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still</a:t>
          </a:r>
          <a:r>
            <a:rPr lang="en-US" sz="1600" kern="1200" dirty="0">
              <a:solidFill>
                <a:schemeClr val="tx1"/>
              </a:solidFill>
              <a:latin typeface="Avenir Next LT Pro Demi" panose="020B0704020202020204" pitchFamily="34" charset="0"/>
            </a:rPr>
            <a:t> being used with the presence of facial hair</a:t>
          </a:r>
        </a:p>
      </dsp:txBody>
      <dsp:txXfrm>
        <a:off x="1987456" y="2837716"/>
        <a:ext cx="5662073" cy="582677"/>
      </dsp:txXfrm>
    </dsp:sp>
    <dsp:sp modelId="{C99335B0-041D-4816-AC39-FFCF789B1368}">
      <dsp:nvSpPr>
        <dsp:cNvPr id="0" name=""/>
        <dsp:cNvSpPr/>
      </dsp:nvSpPr>
      <dsp:spPr>
        <a:xfrm>
          <a:off x="6190661" y="452165"/>
          <a:ext cx="402307" cy="4023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Avenir Next LT Pro Demi" panose="020B0704020202020204" pitchFamily="34" charset="0"/>
          </a:endParaRPr>
        </a:p>
      </dsp:txBody>
      <dsp:txXfrm>
        <a:off x="6281180" y="452165"/>
        <a:ext cx="221269" cy="302736"/>
      </dsp:txXfrm>
    </dsp:sp>
    <dsp:sp modelId="{8B903471-79B0-4B78-B281-BE9ADCC66215}">
      <dsp:nvSpPr>
        <dsp:cNvPr id="0" name=""/>
        <dsp:cNvSpPr/>
      </dsp:nvSpPr>
      <dsp:spPr>
        <a:xfrm>
          <a:off x="6682993" y="1157062"/>
          <a:ext cx="402307" cy="40230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Avenir Next LT Pro Demi" panose="020B0704020202020204" pitchFamily="34" charset="0"/>
          </a:endParaRPr>
        </a:p>
      </dsp:txBody>
      <dsp:txXfrm>
        <a:off x="6773512" y="1157062"/>
        <a:ext cx="221269" cy="302736"/>
      </dsp:txXfrm>
    </dsp:sp>
    <dsp:sp modelId="{FF8A742C-C375-4C1A-9E80-1044C6F12FD9}">
      <dsp:nvSpPr>
        <dsp:cNvPr id="0" name=""/>
        <dsp:cNvSpPr/>
      </dsp:nvSpPr>
      <dsp:spPr>
        <a:xfrm>
          <a:off x="7175325" y="1851644"/>
          <a:ext cx="402307" cy="40230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Avenir Next LT Pro Demi" panose="020B0704020202020204" pitchFamily="34" charset="0"/>
          </a:endParaRPr>
        </a:p>
      </dsp:txBody>
      <dsp:txXfrm>
        <a:off x="7265844" y="1851644"/>
        <a:ext cx="221269" cy="302736"/>
      </dsp:txXfrm>
    </dsp:sp>
    <dsp:sp modelId="{0D81E11B-3D01-4719-9A9A-778532A48196}">
      <dsp:nvSpPr>
        <dsp:cNvPr id="0" name=""/>
        <dsp:cNvSpPr/>
      </dsp:nvSpPr>
      <dsp:spPr>
        <a:xfrm>
          <a:off x="7667657" y="2563418"/>
          <a:ext cx="402307" cy="40230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Avenir Next LT Pro Demi" panose="020B0704020202020204" pitchFamily="34" charset="0"/>
          </a:endParaRPr>
        </a:p>
      </dsp:txBody>
      <dsp:txXfrm>
        <a:off x="7758176" y="2563418"/>
        <a:ext cx="221269" cy="302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Bang Video</a:t>
            </a:r>
          </a:p>
          <a:p>
            <a:r>
              <a:rPr lang="en-US" dirty="0"/>
              <a:t>Height: 6”</a:t>
            </a:r>
          </a:p>
          <a:p>
            <a:r>
              <a:rPr lang="en-US" dirty="0"/>
              <a:t>Width: 10.67</a:t>
            </a:r>
          </a:p>
          <a:p>
            <a:r>
              <a:rPr lang="en-US" dirty="0"/>
              <a:t>Start automatically; Play full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1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3694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Noto Sans" panose="020B0502040504020204" pitchFamily="34" charset="0"/>
              </a:rPr>
              <a:t>OSHA does not require us to review our programs according to a fixed schedule – we determine frequency.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743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034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698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412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347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206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473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Gemplers</a:t>
            </a:r>
            <a:r>
              <a:rPr lang="en-US" dirty="0"/>
              <a:t> Video</a:t>
            </a:r>
          </a:p>
          <a:p>
            <a:endParaRPr lang="en-US" dirty="0"/>
          </a:p>
          <a:p>
            <a:r>
              <a:rPr lang="en-US" dirty="0"/>
              <a:t>After inserting, click on video, go to Video Format and set size as:</a:t>
            </a:r>
          </a:p>
          <a:p>
            <a:r>
              <a:rPr lang="en-US" dirty="0"/>
              <a:t>Height:  4.34</a:t>
            </a:r>
          </a:p>
          <a:p>
            <a:r>
              <a:rPr lang="en-US" dirty="0"/>
              <a:t>Width:  7.71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266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54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76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7461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574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025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8649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3M Fit Test Video</a:t>
            </a:r>
          </a:p>
          <a:p>
            <a:r>
              <a:rPr lang="en-US" dirty="0"/>
              <a:t>After inserting, click on video, go to Video Format and set size as:</a:t>
            </a:r>
          </a:p>
          <a:p>
            <a:r>
              <a:rPr lang="en-US" dirty="0"/>
              <a:t>Height:  4.33</a:t>
            </a:r>
          </a:p>
          <a:p>
            <a:r>
              <a:rPr lang="en-US" dirty="0"/>
              <a:t>Width:  7.71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2126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031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7664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3907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9086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927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2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27">
              <a:defRPr/>
            </a:pPr>
            <a:fld id="{2CA3AB2B-189A-4C92-A457-C6A3833631A7}" type="slidenum">
              <a:rPr lang="en-US">
                <a:solidFill>
                  <a:prstClr val="black"/>
                </a:solidFill>
                <a:latin typeface="Calibri"/>
              </a:rPr>
              <a:pPr defTabSz="931727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456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8566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8292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606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954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4587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2350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66638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465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918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532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31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000" dirty="0"/>
              <a:t>Identify the contaminants and evaluate the hazards.</a:t>
            </a:r>
          </a:p>
          <a:p>
            <a:pPr>
              <a:lnSpc>
                <a:spcPct val="90000"/>
              </a:lnSpc>
            </a:pPr>
            <a:endParaRPr lang="en-US" altLang="en-US" sz="1000" dirty="0"/>
          </a:p>
          <a:p>
            <a:pPr>
              <a:lnSpc>
                <a:spcPct val="90000"/>
              </a:lnSpc>
            </a:pPr>
            <a:r>
              <a:rPr lang="en-US" altLang="en-US" sz="1000" dirty="0"/>
              <a:t>Determine the physical properties of the contaminants.</a:t>
            </a:r>
          </a:p>
          <a:p>
            <a:pPr>
              <a:lnSpc>
                <a:spcPct val="90000"/>
              </a:lnSpc>
            </a:pPr>
            <a:endParaRPr lang="en-US" altLang="en-US" sz="1000" dirty="0"/>
          </a:p>
          <a:p>
            <a:pPr>
              <a:lnSpc>
                <a:spcPct val="90000"/>
              </a:lnSpc>
            </a:pPr>
            <a:r>
              <a:rPr lang="en-US" altLang="en-US" sz="1000" dirty="0"/>
              <a:t>Identify areas of potential oxygen (O</a:t>
            </a:r>
            <a:r>
              <a:rPr lang="en-US" altLang="en-US" sz="1000" baseline="-25000" dirty="0"/>
              <a:t>2</a:t>
            </a:r>
            <a:r>
              <a:rPr lang="en-US" altLang="en-US" sz="1000" dirty="0"/>
              <a:t>) deficiency.</a:t>
            </a:r>
          </a:p>
          <a:p>
            <a:pPr>
              <a:lnSpc>
                <a:spcPct val="90000"/>
              </a:lnSpc>
            </a:pPr>
            <a:endParaRPr lang="en-US" altLang="en-US" sz="1000" dirty="0"/>
          </a:p>
          <a:p>
            <a:pPr>
              <a:lnSpc>
                <a:spcPct val="90000"/>
              </a:lnSpc>
            </a:pPr>
            <a:r>
              <a:rPr lang="en-US" altLang="en-US" sz="1000" dirty="0"/>
              <a:t>Estimate or measure employee’s exposure to the hazards.</a:t>
            </a:r>
          </a:p>
          <a:p>
            <a:pPr>
              <a:lnSpc>
                <a:spcPct val="90000"/>
              </a:lnSpc>
            </a:pPr>
            <a:endParaRPr lang="en-US" altLang="en-US" sz="1000" dirty="0"/>
          </a:p>
          <a:p>
            <a:pPr lvl="1">
              <a:lnSpc>
                <a:spcPct val="90000"/>
              </a:lnSpc>
            </a:pPr>
            <a:r>
              <a:rPr lang="en-US" altLang="en-US" sz="1000" dirty="0"/>
              <a:t>Assume IDLH, when not known*</a:t>
            </a:r>
          </a:p>
          <a:p>
            <a:endParaRPr lang="en-US" dirty="0">
              <a:latin typeface="Noto Sans" panose="020B0502040504020204" pitchFamily="34" charset="0"/>
            </a:endParaRPr>
          </a:p>
          <a:p>
            <a:r>
              <a:rPr lang="en-US" altLang="en-US" sz="1000" b="1" dirty="0"/>
              <a:t>Chemical hazards</a:t>
            </a:r>
          </a:p>
          <a:p>
            <a:endParaRPr lang="en-US" altLang="en-US" sz="1000" b="1" dirty="0"/>
          </a:p>
          <a:p>
            <a:pPr lvl="1"/>
            <a:r>
              <a:rPr lang="en-US" altLang="en-US" sz="1000" dirty="0"/>
              <a:t>Overexposure to workplace contaminants such as: dust, spray, fumes, vapors, smoke, harmful gases.</a:t>
            </a:r>
          </a:p>
          <a:p>
            <a:pPr lvl="1"/>
            <a:endParaRPr lang="en-US" altLang="en-US" sz="1000" dirty="0"/>
          </a:p>
          <a:p>
            <a:r>
              <a:rPr lang="en-US" altLang="en-US" sz="1000" b="1" dirty="0"/>
              <a:t>Biological hazards</a:t>
            </a:r>
          </a:p>
          <a:p>
            <a:endParaRPr lang="en-US" altLang="en-US" sz="1000" b="1" dirty="0"/>
          </a:p>
          <a:p>
            <a:pPr lvl="1"/>
            <a:r>
              <a:rPr lang="en-US" altLang="en-US" sz="1000" dirty="0"/>
              <a:t>Exposure to organisms such as bacteria, viruses, fungi and other living organisms. (These organisms do not have exposure limits.)</a:t>
            </a:r>
          </a:p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324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011ECF-B8B1-4EC7-9282-D050E481E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31774">
              <a:defRPr/>
            </a:pPr>
            <a:fld id="{9D92E06E-F06C-469B-861C-29BA3003A854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3DB354C-F1EB-4D41-8C71-94AD1D209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46D8584-EBE7-43FD-A799-5EC3D4A25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1C2D91E-6E8A-4184-AC12-030FD50309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312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4064000" y="3200400"/>
            <a:ext cx="8128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8129016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128000" y="1371600"/>
            <a:ext cx="40640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064000" y="5029200"/>
            <a:ext cx="4064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8128000" y="5029200"/>
            <a:ext cx="406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3225452"/>
            <a:ext cx="8128000" cy="1067644"/>
          </a:xfrm>
          <a:prstGeom prst="rect">
            <a:avLst/>
          </a:prstGeom>
        </p:spPr>
        <p:txBody>
          <a:bodyPr lIns="274320" rIns="457200"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4323604"/>
            <a:ext cx="8128000" cy="407890"/>
          </a:xfrm>
          <a:prstGeom prst="rect">
            <a:avLst/>
          </a:prstGeom>
        </p:spPr>
        <p:txBody>
          <a:bodyPr lIns="274320"/>
          <a:lstStyle>
            <a:lvl1pPr marL="0" indent="0" algn="l">
              <a:buNone/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0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8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9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200"/>
              </a:spcAft>
              <a:defRPr sz="40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200"/>
              </a:spcAft>
              <a:defRPr sz="36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200"/>
              </a:spcAft>
              <a:defRPr sz="32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200"/>
              </a:spcAft>
              <a:defRPr sz="28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200"/>
              </a:spcAft>
              <a:defRPr sz="28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589240"/>
            <a:ext cx="10515600" cy="62636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/>
              <a:t>Insert a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430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41776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800"/>
              </a:spcAft>
              <a:defRPr lang="en-US" sz="32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800"/>
              </a:spcAft>
              <a:defRPr lang="en-US" sz="28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800"/>
              </a:spcAft>
              <a:defRPr lang="en-US" sz="24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2024" y="1825625"/>
            <a:ext cx="5041776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800"/>
              </a:spcAft>
              <a:defRPr lang="en-US" sz="32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800"/>
              </a:spcAft>
              <a:defRPr lang="en-US" sz="28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800"/>
              </a:spcAft>
              <a:defRPr lang="en-US" sz="24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20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1200"/>
              </a:spcAft>
              <a:defRPr sz="3600">
                <a:solidFill>
                  <a:schemeClr val="bg1"/>
                </a:solidFill>
                <a:latin typeface="+mj-lt"/>
              </a:defRPr>
            </a:lvl2pPr>
            <a:lvl3pPr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3pPr>
            <a:lvl4pPr>
              <a:spcAft>
                <a:spcPts val="1200"/>
              </a:spcAft>
              <a:defRPr sz="2800">
                <a:solidFill>
                  <a:schemeClr val="bg1"/>
                </a:solidFill>
                <a:latin typeface="+mj-lt"/>
              </a:defRPr>
            </a:lvl4pPr>
            <a:lvl5pPr>
              <a:spcAft>
                <a:spcPts val="1200"/>
              </a:spcAft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5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0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4757682" y="4074661"/>
            <a:ext cx="6964465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4757682" y="5172813"/>
            <a:ext cx="6964465" cy="407890"/>
          </a:xfrm>
          <a:prstGeom prst="rect">
            <a:avLst/>
          </a:prstGeom>
        </p:spPr>
        <p:txBody>
          <a:bodyPr lIns="274320" rIns="0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Freeform: Shape 30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Freeform: Shape 34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282580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074434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1740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1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36486"/>
            <a:ext cx="10515600" cy="3379551"/>
          </a:xfrm>
          <a:prstGeom prst="rect">
            <a:avLst/>
          </a:prstGeom>
        </p:spPr>
        <p:txBody>
          <a:bodyPr lIns="0" tIns="274320" rIns="0" bIns="0" anchor="ctr">
            <a:normAutofit/>
          </a:bodyPr>
          <a:lstStyle>
            <a:lvl1pPr marL="0" indent="0" algn="r">
              <a:spcBef>
                <a:spcPts val="1200"/>
              </a:spcBef>
              <a:buNone/>
              <a:defRPr sz="72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457200" indent="0" algn="ctr">
              <a:spcBef>
                <a:spcPts val="1200"/>
              </a:spcBef>
              <a:buNone/>
              <a:defRPr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Your Quote Goes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416037"/>
            <a:ext cx="10515599" cy="50484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8820597" y="548680"/>
            <a:ext cx="2533203" cy="1745300"/>
          </a:xfrm>
          <a:custGeom>
            <a:avLst/>
            <a:gdLst>
              <a:gd name="connsiteX0" fmla="*/ 850180 w 1028774"/>
              <a:gd name="connsiteY0" fmla="*/ 0 h 708794"/>
              <a:gd name="connsiteX1" fmla="*/ 958081 w 1028774"/>
              <a:gd name="connsiteY1" fmla="*/ 89297 h 708794"/>
              <a:gd name="connsiteX2" fmla="*/ 820415 w 1028774"/>
              <a:gd name="connsiteY2" fmla="*/ 319981 h 708794"/>
              <a:gd name="connsiteX3" fmla="*/ 1028774 w 1028774"/>
              <a:gd name="connsiteY3" fmla="*/ 319981 h 708794"/>
              <a:gd name="connsiteX4" fmla="*/ 1028774 w 1028774"/>
              <a:gd name="connsiteY4" fmla="*/ 708794 h 708794"/>
              <a:gd name="connsiteX5" fmla="*/ 545083 w 1028774"/>
              <a:gd name="connsiteY5" fmla="*/ 708794 h 708794"/>
              <a:gd name="connsiteX6" fmla="*/ 545083 w 1028774"/>
              <a:gd name="connsiteY6" fmla="*/ 442764 h 708794"/>
              <a:gd name="connsiteX7" fmla="*/ 850180 w 1028774"/>
              <a:gd name="connsiteY7" fmla="*/ 0 h 708794"/>
              <a:gd name="connsiteX8" fmla="*/ 303731 w 1028774"/>
              <a:gd name="connsiteY8" fmla="*/ 0 h 708794"/>
              <a:gd name="connsiteX9" fmla="*/ 411137 w 1028774"/>
              <a:gd name="connsiteY9" fmla="*/ 89297 h 708794"/>
              <a:gd name="connsiteX10" fmla="*/ 275332 w 1028774"/>
              <a:gd name="connsiteY10" fmla="*/ 319981 h 708794"/>
              <a:gd name="connsiteX11" fmla="*/ 483691 w 1028774"/>
              <a:gd name="connsiteY11" fmla="*/ 319981 h 708794"/>
              <a:gd name="connsiteX12" fmla="*/ 483691 w 1028774"/>
              <a:gd name="connsiteY12" fmla="*/ 708794 h 708794"/>
              <a:gd name="connsiteX13" fmla="*/ 0 w 1028774"/>
              <a:gd name="connsiteY13" fmla="*/ 708794 h 708794"/>
              <a:gd name="connsiteX14" fmla="*/ 0 w 1028774"/>
              <a:gd name="connsiteY14" fmla="*/ 442764 h 708794"/>
              <a:gd name="connsiteX15" fmla="*/ 303731 w 1028774"/>
              <a:gd name="connsiteY15" fmla="*/ 0 h 70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8774" h="708794">
                <a:moveTo>
                  <a:pt x="850180" y="0"/>
                </a:moveTo>
                <a:lnTo>
                  <a:pt x="958081" y="89297"/>
                </a:lnTo>
                <a:cubicBezTo>
                  <a:pt x="873745" y="173633"/>
                  <a:pt x="827856" y="250527"/>
                  <a:pt x="820415" y="319981"/>
                </a:cubicBezTo>
                <a:lnTo>
                  <a:pt x="1028774" y="319981"/>
                </a:lnTo>
                <a:lnTo>
                  <a:pt x="1028774" y="708794"/>
                </a:lnTo>
                <a:lnTo>
                  <a:pt x="545083" y="708794"/>
                </a:lnTo>
                <a:lnTo>
                  <a:pt x="545083" y="442764"/>
                </a:lnTo>
                <a:cubicBezTo>
                  <a:pt x="545083" y="281533"/>
                  <a:pt x="646782" y="133945"/>
                  <a:pt x="850180" y="0"/>
                </a:cubicBezTo>
                <a:close/>
                <a:moveTo>
                  <a:pt x="303731" y="0"/>
                </a:moveTo>
                <a:lnTo>
                  <a:pt x="411137" y="89297"/>
                </a:lnTo>
                <a:cubicBezTo>
                  <a:pt x="327945" y="173633"/>
                  <a:pt x="282676" y="250527"/>
                  <a:pt x="275332" y="319981"/>
                </a:cubicBezTo>
                <a:lnTo>
                  <a:pt x="483691" y="319981"/>
                </a:lnTo>
                <a:lnTo>
                  <a:pt x="483691" y="708794"/>
                </a:lnTo>
                <a:lnTo>
                  <a:pt x="0" y="708794"/>
                </a:lnTo>
                <a:lnTo>
                  <a:pt x="0" y="442764"/>
                </a:lnTo>
                <a:cubicBezTo>
                  <a:pt x="0" y="281533"/>
                  <a:pt x="101244" y="133945"/>
                  <a:pt x="3037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8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0" y="1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1525" y="2580"/>
            <a:ext cx="7168950" cy="524451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defRPr lang="en-US" sz="37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354"/>
            <a:r>
              <a:rPr lang="en-US"/>
              <a:t>BIG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809875" y="5565922"/>
            <a:ext cx="6572251" cy="7904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32250" y="4381100"/>
            <a:ext cx="4127500" cy="977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48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44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40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4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…is beautiful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12191999" cy="6858003"/>
          </a:xfrm>
          <a:custGeom>
            <a:avLst/>
            <a:gdLst>
              <a:gd name="connsiteX0" fmla="*/ 3629041 w 12191999"/>
              <a:gd name="connsiteY0" fmla="*/ 5213254 h 6858003"/>
              <a:gd name="connsiteX1" fmla="*/ 5902830 w 12191999"/>
              <a:gd name="connsiteY1" fmla="*/ 6858001 h 6858003"/>
              <a:gd name="connsiteX2" fmla="*/ 1423476 w 12191999"/>
              <a:gd name="connsiteY2" fmla="*/ 6858001 h 6858003"/>
              <a:gd name="connsiteX3" fmla="*/ 0 w 12191999"/>
              <a:gd name="connsiteY3" fmla="*/ 2588188 h 6858003"/>
              <a:gd name="connsiteX4" fmla="*/ 3295170 w 12191999"/>
              <a:gd name="connsiteY4" fmla="*/ 4971750 h 6858003"/>
              <a:gd name="connsiteX5" fmla="*/ 765751 w 12191999"/>
              <a:gd name="connsiteY5" fmla="*/ 6858003 h 6858003"/>
              <a:gd name="connsiteX6" fmla="*/ 0 w 12191999"/>
              <a:gd name="connsiteY6" fmla="*/ 6858003 h 6858003"/>
              <a:gd name="connsiteX7" fmla="*/ 0 w 12191999"/>
              <a:gd name="connsiteY7" fmla="*/ 1 h 6858003"/>
              <a:gd name="connsiteX8" fmla="*/ 9962165 w 12191999"/>
              <a:gd name="connsiteY8" fmla="*/ 1 h 6858003"/>
              <a:gd name="connsiteX9" fmla="*/ 3628293 w 12191999"/>
              <a:gd name="connsiteY9" fmla="*/ 4723332 h 6858003"/>
              <a:gd name="connsiteX10" fmla="*/ 0 w 12191999"/>
              <a:gd name="connsiteY10" fmla="*/ 2098807 h 6858003"/>
              <a:gd name="connsiteX11" fmla="*/ 10628317 w 12191999"/>
              <a:gd name="connsiteY11" fmla="*/ 0 h 6858003"/>
              <a:gd name="connsiteX12" fmla="*/ 12191999 w 12191999"/>
              <a:gd name="connsiteY12" fmla="*/ 0 h 6858003"/>
              <a:gd name="connsiteX13" fmla="*/ 12191999 w 12191999"/>
              <a:gd name="connsiteY13" fmla="*/ 6858002 h 6858003"/>
              <a:gd name="connsiteX14" fmla="*/ 6601008 w 12191999"/>
              <a:gd name="connsiteY14" fmla="*/ 6858002 h 6858003"/>
              <a:gd name="connsiteX15" fmla="*/ 3959920 w 12191999"/>
              <a:gd name="connsiteY15" fmla="*/ 4953147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6858003">
                <a:moveTo>
                  <a:pt x="3629041" y="5213254"/>
                </a:moveTo>
                <a:lnTo>
                  <a:pt x="5902830" y="6858001"/>
                </a:lnTo>
                <a:lnTo>
                  <a:pt x="1423476" y="6858001"/>
                </a:lnTo>
                <a:close/>
                <a:moveTo>
                  <a:pt x="0" y="2588188"/>
                </a:moveTo>
                <a:lnTo>
                  <a:pt x="3295170" y="4971750"/>
                </a:lnTo>
                <a:lnTo>
                  <a:pt x="765751" y="6858003"/>
                </a:lnTo>
                <a:lnTo>
                  <a:pt x="0" y="6858003"/>
                </a:lnTo>
                <a:close/>
                <a:moveTo>
                  <a:pt x="0" y="1"/>
                </a:moveTo>
                <a:lnTo>
                  <a:pt x="9962165" y="1"/>
                </a:lnTo>
                <a:lnTo>
                  <a:pt x="3628293" y="4723332"/>
                </a:lnTo>
                <a:lnTo>
                  <a:pt x="0" y="2098807"/>
                </a:lnTo>
                <a:close/>
                <a:moveTo>
                  <a:pt x="10628317" y="0"/>
                </a:moveTo>
                <a:lnTo>
                  <a:pt x="12191999" y="0"/>
                </a:lnTo>
                <a:lnTo>
                  <a:pt x="12191999" y="6858002"/>
                </a:lnTo>
                <a:lnTo>
                  <a:pt x="6601008" y="6858002"/>
                </a:lnTo>
                <a:lnTo>
                  <a:pt x="3959920" y="4953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5879976" y="4851128"/>
            <a:ext cx="5842171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879976" y="5949280"/>
            <a:ext cx="5842171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4293096"/>
            <a:ext cx="12192000" cy="2564904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29201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96000" y="4524815"/>
                </a:lnTo>
                <a:lnTo>
                  <a:pt x="5577400" y="5029201"/>
                </a:lnTo>
                <a:lnTo>
                  <a:pt x="0" y="5029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368" y="5207650"/>
            <a:ext cx="11377264" cy="1533717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4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9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F11D-4E4A-4748-955A-6C0E4EEB2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23B65-E759-4AF3-8BF1-4F14B2F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48DE1-0D4A-480D-821C-803F7A08F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AA925-1A64-4C36-A693-B812202C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352AA-177E-4279-AC85-FA7A7B4A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1747-5410-42B9-A62F-6A350115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A600F-E109-4295-AC38-D4987F00D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68D34-4F9B-40FB-9350-4AB25F01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193CE-E1C0-4723-88B9-4AEEF14C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221D3-58BF-4B23-BEE4-C6BB2197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EC5B-F191-4189-8B14-3E00FE62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21769-520B-4EE1-805C-0662D7D1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B3F27-D3CC-40CC-A8CF-2B9339E4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A29DB-0644-4D4C-B103-19B9D4F3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EC67-7DA5-432B-B70F-FCE4039A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B45F-8705-4031-B85A-BCBB7F01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C5EDB-E12D-4E0D-BD91-4A5C58AFD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3A88E-6CDE-4571-A92A-E1B542347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B6517-F25A-4692-918C-839E03C3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C1DA2-7F36-4C28-ABE3-1ABB6295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81DA-0CAE-4A61-86EC-FB2889CD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FE80-3C8B-4F5A-ACAD-30E0890A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9F25C-6640-4AA0-9349-061CCC6CF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6D681-6C6B-427F-B8E1-23917CFD4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D1BE7-F4CA-49E1-9BF0-5EE3392CE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A2D21-8B7E-4563-BC70-847AE1D52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91B83C-7444-4795-9697-D8B1E8A2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C78A1-3A22-45C6-A087-0B6A8589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2CE97-6CB6-4742-A17F-E664521A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4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7333860" y="-1"/>
            <a:ext cx="4858141" cy="2684911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000322" y="235007"/>
            <a:ext cx="3528392" cy="1643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9016-FA5B-44D1-B684-ABC5C805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1604F-F1C1-4862-8285-AFB0E2C7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40038-EEC0-4F83-90A6-B8AC1CCB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85DBF-74CC-4389-AE5B-F24E3FC6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FAB2B-33D3-4306-ADA6-314414A0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B024B-C9FE-4887-A336-36F0A5C1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72AFD-98DD-4BCA-9CF8-DECE8C80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0A13-847A-42CE-A3B8-BACE65EE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3938F-93F5-4BD4-A784-BF57DD88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BE0CD-BB7A-417A-A5A3-2088CD8D3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7695B-AE54-428F-A913-FB9EE189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1DDFE-D74A-411E-AFA4-EEF7CCBA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93CBD-9593-4244-9D4E-318B7706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F915-A7A7-4B0B-A7DD-C26D2275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84704-EBA7-4C0A-B11A-709C93AA9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FC89B-9E91-4C51-8C81-27A90997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6EBCF-88DF-4BDC-ABEF-2A1D82C9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92883-446F-4FEE-A753-C2C68169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36871-5746-4F14-89C5-8A0FAF14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4982-B8CB-48F5-A549-374EE5D64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49C1F-34CE-4F6C-A266-374CC7D96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07109-AE90-4845-8030-5EDCF37C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B7FF2-C4E9-4A66-865D-B1CBE658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33441-EF20-4C5C-B0AF-585F6461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BB666-B353-4CF3-9742-9C8B7742F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37CD1-AD16-429D-AA79-E9E10EC0B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F3C55-7F9C-420B-8D9A-F4173D72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9100-9CF2-4D10-B24B-DD44271B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32584-B61C-4B4F-91E0-26BC7C45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63DAC-30F6-4DCA-9723-9BFE9DC06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2937E-28D7-4A1D-9EE2-6A48E73B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7620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2057400"/>
            <a:ext cx="4927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4927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0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>
            <a:off x="0" y="6200"/>
            <a:ext cx="12192000" cy="6845600"/>
            <a:chOff x="0" y="4650"/>
            <a:chExt cx="9144000" cy="5134200"/>
          </a:xfrm>
        </p:grpSpPr>
        <p:sp>
          <p:nvSpPr>
            <p:cNvPr id="56" name="Google Shape;56;p6"/>
            <p:cNvSpPr/>
            <p:nvPr/>
          </p:nvSpPr>
          <p:spPr>
            <a:xfrm rot="5400000" flipH="1">
              <a:off x="135000" y="968550"/>
              <a:ext cx="4035300" cy="43053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 rot="-5400000" flipH="1">
              <a:off x="3838200" y="-166950"/>
              <a:ext cx="5134200" cy="54774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 rot="-5400000" flipH="1">
              <a:off x="7562550" y="-46500"/>
              <a:ext cx="1530300" cy="16326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6"/>
          <p:cNvSpPr txBox="1">
            <a:spLocks noGrp="1"/>
          </p:cNvSpPr>
          <p:nvPr>
            <p:ph type="ctrTitle"/>
          </p:nvPr>
        </p:nvSpPr>
        <p:spPr>
          <a:xfrm>
            <a:off x="952033" y="546033"/>
            <a:ext cx="48892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6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952033" y="2002000"/>
            <a:ext cx="10288000" cy="28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2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4064000" y="3200400"/>
            <a:ext cx="8128000" cy="3657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8129016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128000" y="1371600"/>
            <a:ext cx="40640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3975732"/>
            <a:ext cx="8128000" cy="1067644"/>
          </a:xfrm>
          <a:prstGeom prst="rect">
            <a:avLst/>
          </a:prstGeom>
        </p:spPr>
        <p:txBody>
          <a:bodyPr lIns="274320" rIns="274320" anchor="b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5296049"/>
            <a:ext cx="8128000" cy="480131"/>
          </a:xfrm>
          <a:prstGeom prst="rect">
            <a:avLst/>
          </a:prstGeom>
        </p:spPr>
        <p:txBody>
          <a:bodyPr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396312" y="1673729"/>
            <a:ext cx="3528392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38184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2956800" y="4375167"/>
            <a:ext cx="6278400" cy="14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133">
                <a:solidFill>
                  <a:schemeClr val="lt2"/>
                </a:solidFill>
              </a:defRPr>
            </a:lvl1pPr>
            <a:lvl2pPr marL="1219170" lvl="1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1333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ctrTitle"/>
          </p:nvPr>
        </p:nvSpPr>
        <p:spPr>
          <a:xfrm>
            <a:off x="2863600" y="1932300"/>
            <a:ext cx="64648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7733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4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 flipH="1">
            <a:off x="1078667" y="993567"/>
            <a:ext cx="9992400" cy="4946800"/>
          </a:xfrm>
          <a:prstGeom prst="snip2DiagRect">
            <a:avLst>
              <a:gd name="adj1" fmla="val 0"/>
              <a:gd name="adj2" fmla="val 3600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1"/>
          <p:cNvSpPr/>
          <p:nvPr/>
        </p:nvSpPr>
        <p:spPr>
          <a:xfrm>
            <a:off x="788600" y="711400"/>
            <a:ext cx="10614800" cy="5435200"/>
          </a:xfrm>
          <a:prstGeom prst="snip2DiagRect">
            <a:avLst>
              <a:gd name="adj1" fmla="val 0"/>
              <a:gd name="adj2" fmla="val 3600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1372033" y="1881233"/>
            <a:ext cx="9448000" cy="2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7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1371967" y="4202967"/>
            <a:ext cx="9448000" cy="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1219170" lvl="1" indent="-423323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1333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 rot="10800000" flipH="1">
            <a:off x="1" y="-48200"/>
            <a:ext cx="12049032" cy="6900000"/>
            <a:chOff x="1" y="-36150"/>
            <a:chExt cx="9036774" cy="5175000"/>
          </a:xfrm>
        </p:grpSpPr>
        <p:grpSp>
          <p:nvGrpSpPr>
            <p:cNvPr id="105" name="Google Shape;105;p15"/>
            <p:cNvGrpSpPr/>
            <p:nvPr/>
          </p:nvGrpSpPr>
          <p:grpSpPr>
            <a:xfrm flipH="1">
              <a:off x="643751" y="-36150"/>
              <a:ext cx="8393024" cy="5175000"/>
              <a:chOff x="752951" y="-36150"/>
              <a:chExt cx="8393024" cy="5175000"/>
            </a:xfrm>
          </p:grpSpPr>
          <p:sp>
            <p:nvSpPr>
              <p:cNvPr id="106" name="Google Shape;106;p15"/>
              <p:cNvSpPr/>
              <p:nvPr/>
            </p:nvSpPr>
            <p:spPr>
              <a:xfrm>
                <a:off x="5886775" y="-11200"/>
                <a:ext cx="3259200" cy="5143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rot="-5400000">
                <a:off x="748901" y="-32100"/>
                <a:ext cx="5175000" cy="5166900"/>
              </a:xfrm>
              <a:prstGeom prst="rtTriangl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15"/>
            <p:cNvGrpSpPr/>
            <p:nvPr/>
          </p:nvGrpSpPr>
          <p:grpSpPr>
            <a:xfrm flipH="1">
              <a:off x="1" y="-36150"/>
              <a:ext cx="8393024" cy="5175000"/>
              <a:chOff x="752951" y="-36150"/>
              <a:chExt cx="8393024" cy="5175000"/>
            </a:xfrm>
          </p:grpSpPr>
          <p:sp>
            <p:nvSpPr>
              <p:cNvPr id="109" name="Google Shape;109;p15"/>
              <p:cNvSpPr/>
              <p:nvPr/>
            </p:nvSpPr>
            <p:spPr>
              <a:xfrm>
                <a:off x="5886775" y="-11200"/>
                <a:ext cx="3259200" cy="51435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 rot="-5400000">
                <a:off x="748901" y="-32100"/>
                <a:ext cx="5175000" cy="5166900"/>
              </a:xfrm>
              <a:prstGeom prst="rtTriangl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1" name="Google Shape;111;p15"/>
          <p:cNvSpPr/>
          <p:nvPr/>
        </p:nvSpPr>
        <p:spPr>
          <a:xfrm>
            <a:off x="0" y="3800367"/>
            <a:ext cx="12192000" cy="3057600"/>
          </a:xfrm>
          <a:prstGeom prst="snip1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/>
          </p:nvPr>
        </p:nvSpPr>
        <p:spPr>
          <a:xfrm>
            <a:off x="1347264" y="3090233"/>
            <a:ext cx="2174400" cy="51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Fira Sans Condensed Medium"/>
              <a:buNone/>
              <a:defRPr sz="2667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952068" y="4242233"/>
            <a:ext cx="2964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867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ctrTitle" idx="2"/>
          </p:nvPr>
        </p:nvSpPr>
        <p:spPr>
          <a:xfrm>
            <a:off x="5008701" y="3090233"/>
            <a:ext cx="2174400" cy="51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Fira Sans Condensed Medium"/>
              <a:buNone/>
              <a:defRPr sz="2667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4613604" y="4242233"/>
            <a:ext cx="2964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867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ctrTitle" idx="4"/>
          </p:nvPr>
        </p:nvSpPr>
        <p:spPr>
          <a:xfrm>
            <a:off x="8670331" y="3090233"/>
            <a:ext cx="2174400" cy="51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Fira Sans Condensed Medium"/>
              <a:buNone/>
              <a:defRPr sz="2667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8275187" y="4242233"/>
            <a:ext cx="2964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867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ctrTitle" idx="6"/>
          </p:nvPr>
        </p:nvSpPr>
        <p:spPr>
          <a:xfrm>
            <a:off x="952033" y="546033"/>
            <a:ext cx="48892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5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4795000" y="5559277"/>
            <a:ext cx="2597600" cy="12980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1"/>
          <p:cNvSpPr/>
          <p:nvPr/>
        </p:nvSpPr>
        <p:spPr>
          <a:xfrm flipH="1">
            <a:off x="2976333" y="1455733"/>
            <a:ext cx="6239200" cy="3946400"/>
          </a:xfrm>
          <a:prstGeom prst="snip2DiagRect">
            <a:avLst>
              <a:gd name="adj1" fmla="val 0"/>
              <a:gd name="adj2" fmla="val 3600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1"/>
          <p:cNvSpPr/>
          <p:nvPr/>
        </p:nvSpPr>
        <p:spPr>
          <a:xfrm>
            <a:off x="2727945" y="1298600"/>
            <a:ext cx="6736000" cy="4260800"/>
          </a:xfrm>
          <a:prstGeom prst="snip2DiagRect">
            <a:avLst>
              <a:gd name="adj1" fmla="val 0"/>
              <a:gd name="adj2" fmla="val 3600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3006167" y="2300400"/>
            <a:ext cx="6179600" cy="22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8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ctrTitle"/>
          </p:nvPr>
        </p:nvSpPr>
        <p:spPr>
          <a:xfrm>
            <a:off x="952033" y="546033"/>
            <a:ext cx="48892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3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5"/>
          <p:cNvGrpSpPr/>
          <p:nvPr/>
        </p:nvGrpSpPr>
        <p:grpSpPr>
          <a:xfrm>
            <a:off x="0" y="267"/>
            <a:ext cx="12192000" cy="6858000"/>
            <a:chOff x="0" y="200"/>
            <a:chExt cx="9144000" cy="5143500"/>
          </a:xfrm>
        </p:grpSpPr>
        <p:sp>
          <p:nvSpPr>
            <p:cNvPr id="189" name="Google Shape;189;p25"/>
            <p:cNvSpPr/>
            <p:nvPr/>
          </p:nvSpPr>
          <p:spPr>
            <a:xfrm>
              <a:off x="0" y="200"/>
              <a:ext cx="4572000" cy="5143500"/>
            </a:xfrm>
            <a:prstGeom prst="snip1Rect">
              <a:avLst>
                <a:gd name="adj" fmla="val 2149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5"/>
            <p:cNvSpPr/>
            <p:nvPr/>
          </p:nvSpPr>
          <p:spPr>
            <a:xfrm flipH="1">
              <a:off x="4572000" y="200"/>
              <a:ext cx="4572000" cy="5143500"/>
            </a:xfrm>
            <a:prstGeom prst="snip1Rect">
              <a:avLst>
                <a:gd name="adj" fmla="val 2149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62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6"/>
          <p:cNvGrpSpPr/>
          <p:nvPr/>
        </p:nvGrpSpPr>
        <p:grpSpPr>
          <a:xfrm flipH="1">
            <a:off x="0" y="267"/>
            <a:ext cx="12192000" cy="6858000"/>
            <a:chOff x="0" y="200"/>
            <a:chExt cx="9144000" cy="5143500"/>
          </a:xfrm>
        </p:grpSpPr>
        <p:sp>
          <p:nvSpPr>
            <p:cNvPr id="193" name="Google Shape;193;p26"/>
            <p:cNvSpPr/>
            <p:nvPr/>
          </p:nvSpPr>
          <p:spPr>
            <a:xfrm>
              <a:off x="0" y="200"/>
              <a:ext cx="4572000" cy="5143500"/>
            </a:xfrm>
            <a:prstGeom prst="snip1Rect">
              <a:avLst>
                <a:gd name="adj" fmla="val 2149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6"/>
            <p:cNvSpPr/>
            <p:nvPr/>
          </p:nvSpPr>
          <p:spPr>
            <a:xfrm flipH="1">
              <a:off x="4572000" y="200"/>
              <a:ext cx="4572000" cy="5143500"/>
            </a:xfrm>
            <a:prstGeom prst="snip1Rect">
              <a:avLst>
                <a:gd name="adj" fmla="val 2149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75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2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4397394"/>
            <a:ext cx="8128000" cy="1067644"/>
          </a:xfrm>
          <a:prstGeom prst="rect">
            <a:avLst/>
          </a:prstGeom>
        </p:spPr>
        <p:txBody>
          <a:bodyPr lIns="274320" rIns="274320"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r"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cap="none" baseline="0" smtClean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717711"/>
            <a:ext cx="8128000" cy="480131"/>
          </a:xfrm>
          <a:prstGeom prst="rect">
            <a:avLst/>
          </a:prstGeom>
        </p:spPr>
        <p:txBody>
          <a:bodyPr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331804" y="3345071"/>
            <a:ext cx="3528392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32004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7333860" y="-1"/>
            <a:ext cx="4858141" cy="2684911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000322" y="235007"/>
            <a:ext cx="3528392" cy="1643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3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27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4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0094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7" r:id="rId2"/>
    <p:sldLayoutId id="2147483861" r:id="rId3"/>
    <p:sldLayoutId id="2147483858" r:id="rId4"/>
    <p:sldLayoutId id="2147483860" r:id="rId5"/>
    <p:sldLayoutId id="2147483859" r:id="rId6"/>
    <p:sldLayoutId id="2147483862" r:id="rId7"/>
    <p:sldLayoutId id="2147483864" r:id="rId8"/>
    <p:sldLayoutId id="2147483863" r:id="rId9"/>
    <p:sldLayoutId id="2147483865" r:id="rId10"/>
    <p:sldLayoutId id="2147483866" r:id="rId11"/>
    <p:sldLayoutId id="2147483883" r:id="rId12"/>
    <p:sldLayoutId id="2147483874" r:id="rId13"/>
    <p:sldLayoutId id="2147483875" r:id="rId14"/>
    <p:sldLayoutId id="2147483877" r:id="rId15"/>
    <p:sldLayoutId id="2147483882" r:id="rId16"/>
    <p:sldLayoutId id="2147483876" r:id="rId17"/>
    <p:sldLayoutId id="2147483872" r:id="rId18"/>
    <p:sldLayoutId id="2147483878" r:id="rId19"/>
    <p:sldLayoutId id="2147483856" r:id="rId20"/>
    <p:sldLayoutId id="2147483880" r:id="rId21"/>
    <p:sldLayoutId id="2147483879" r:id="rId22"/>
    <p:sldLayoutId id="2147483881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48255A-80A4-41DB-AA00-C2E9DD13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86646-EDAB-4EB1-B8E5-E751D20A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2982E-9ECB-41A7-B083-C1A2276AA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548F-1194-446A-B06E-1F4B9CBEE50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B29C-59E0-41F9-A7D0-A8293D42C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6022A-4979-4778-A5AB-ED8A12E66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E7B1E-B23E-4700-9E81-9F45291A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3393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QuickStyle" Target="../diagrams/quickStyle3.xml"/><Relationship Id="rId18" Type="http://schemas.openxmlformats.org/officeDocument/2006/relationships/image" Target="../media/image47.jpg"/><Relationship Id="rId26" Type="http://schemas.openxmlformats.org/officeDocument/2006/relationships/image" Target="../media/image55.jpg"/><Relationship Id="rId3" Type="http://schemas.openxmlformats.org/officeDocument/2006/relationships/image" Target="../media/image39.png"/><Relationship Id="rId21" Type="http://schemas.openxmlformats.org/officeDocument/2006/relationships/image" Target="../media/image50.jpg"/><Relationship Id="rId7" Type="http://schemas.openxmlformats.org/officeDocument/2006/relationships/diagramColors" Target="../diagrams/colors2.xml"/><Relationship Id="rId12" Type="http://schemas.openxmlformats.org/officeDocument/2006/relationships/diagramLayout" Target="../diagrams/layout3.xml"/><Relationship Id="rId17" Type="http://schemas.openxmlformats.org/officeDocument/2006/relationships/image" Target="../media/image46.jpg"/><Relationship Id="rId25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5.jpg"/><Relationship Id="rId20" Type="http://schemas.openxmlformats.org/officeDocument/2006/relationships/image" Target="../media/image49.jpg"/><Relationship Id="rId29" Type="http://schemas.openxmlformats.org/officeDocument/2006/relationships/image" Target="../media/image58.jpg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2.xml"/><Relationship Id="rId11" Type="http://schemas.openxmlformats.org/officeDocument/2006/relationships/diagramData" Target="../diagrams/data3.xml"/><Relationship Id="rId24" Type="http://schemas.openxmlformats.org/officeDocument/2006/relationships/image" Target="../media/image53.jpg"/><Relationship Id="rId5" Type="http://schemas.openxmlformats.org/officeDocument/2006/relationships/diagramLayout" Target="../diagrams/layout2.xml"/><Relationship Id="rId15" Type="http://schemas.microsoft.com/office/2007/relationships/diagramDrawing" Target="../diagrams/drawing3.xml"/><Relationship Id="rId23" Type="http://schemas.openxmlformats.org/officeDocument/2006/relationships/image" Target="../media/image52.jpg"/><Relationship Id="rId28" Type="http://schemas.openxmlformats.org/officeDocument/2006/relationships/image" Target="../media/image57.jpg"/><Relationship Id="rId10" Type="http://schemas.openxmlformats.org/officeDocument/2006/relationships/image" Target="../media/image43.png"/><Relationship Id="rId19" Type="http://schemas.openxmlformats.org/officeDocument/2006/relationships/image" Target="../media/image48.jpg"/><Relationship Id="rId4" Type="http://schemas.openxmlformats.org/officeDocument/2006/relationships/diagramData" Target="../diagrams/data2.xml"/><Relationship Id="rId9" Type="http://schemas.openxmlformats.org/officeDocument/2006/relationships/image" Target="../media/image42.jpeg"/><Relationship Id="rId14" Type="http://schemas.openxmlformats.org/officeDocument/2006/relationships/diagramColors" Target="../diagrams/colors3.xml"/><Relationship Id="rId22" Type="http://schemas.openxmlformats.org/officeDocument/2006/relationships/image" Target="../media/image51.jpg"/><Relationship Id="rId27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67.png"/><Relationship Id="rId7" Type="http://schemas.openxmlformats.org/officeDocument/2006/relationships/diagramData" Target="../diagrams/data4.xml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jpeg"/><Relationship Id="rId11" Type="http://schemas.microsoft.com/office/2007/relationships/diagramDrawing" Target="../diagrams/drawing4.xml"/><Relationship Id="rId5" Type="http://schemas.microsoft.com/office/2007/relationships/hdphoto" Target="../media/hdphoto2.wdp"/><Relationship Id="rId10" Type="http://schemas.openxmlformats.org/officeDocument/2006/relationships/diagramColors" Target="../diagrams/colors4.xml"/><Relationship Id="rId4" Type="http://schemas.openxmlformats.org/officeDocument/2006/relationships/image" Target="../media/image76.png"/><Relationship Id="rId9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8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5.png"/><Relationship Id="rId9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4.png"/><Relationship Id="rId3" Type="http://schemas.openxmlformats.org/officeDocument/2006/relationships/image" Target="../media/image81.png"/><Relationship Id="rId7" Type="http://schemas.openxmlformats.org/officeDocument/2006/relationships/image" Target="../media/image24.jpg"/><Relationship Id="rId12" Type="http://schemas.openxmlformats.org/officeDocument/2006/relationships/image" Target="../media/image93.jp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jpg"/><Relationship Id="rId11" Type="http://schemas.openxmlformats.org/officeDocument/2006/relationships/image" Target="../media/image92.jpg"/><Relationship Id="rId5" Type="http://schemas.openxmlformats.org/officeDocument/2006/relationships/image" Target="../media/image88.jpg"/><Relationship Id="rId15" Type="http://schemas.openxmlformats.org/officeDocument/2006/relationships/image" Target="../media/image96.jpg"/><Relationship Id="rId10" Type="http://schemas.openxmlformats.org/officeDocument/2006/relationships/image" Target="../media/image26.jpg"/><Relationship Id="rId4" Type="http://schemas.openxmlformats.org/officeDocument/2006/relationships/image" Target="../media/image87.jpg"/><Relationship Id="rId9" Type="http://schemas.openxmlformats.org/officeDocument/2006/relationships/image" Target="../media/image91.jpg"/><Relationship Id="rId1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Rectangle 4137">
            <a:extLst>
              <a:ext uri="{FF2B5EF4-FFF2-40B4-BE49-F238E27FC236}">
                <a16:creationId xmlns:a16="http://schemas.microsoft.com/office/drawing/2014/main" id="{7B134FBC-4EDD-4FEB-B0FB-62F5E634F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76778"/>
            <a:ext cx="2980944" cy="186537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0" name="Rectangle 4139">
            <a:extLst>
              <a:ext uri="{FF2B5EF4-FFF2-40B4-BE49-F238E27FC236}">
                <a16:creationId xmlns:a16="http://schemas.microsoft.com/office/drawing/2014/main" id="{B31D42CC-D55E-4953-9EBD-EACDB8E15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484080"/>
            <a:ext cx="2980944" cy="1883664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2" name="Rectangle 4141">
            <a:extLst>
              <a:ext uri="{FF2B5EF4-FFF2-40B4-BE49-F238E27FC236}">
                <a16:creationId xmlns:a16="http://schemas.microsoft.com/office/drawing/2014/main" id="{44CA5E1A-7B35-4312-97A9-292E390B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507992"/>
            <a:ext cx="2980944" cy="1883664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4" name="Rectangle 4143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9353" y="476778"/>
            <a:ext cx="8104511" cy="5920653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A16BB0-09F0-4FEF-12D0-3B6956321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434" y="760491"/>
            <a:ext cx="5518974" cy="31208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Safety and Loss Prevention Meeting</a:t>
            </a:r>
          </a:p>
        </p:txBody>
      </p:sp>
      <p:pic>
        <p:nvPicPr>
          <p:cNvPr id="4098" name="Picture 2" descr="Deer Valley - Wikipedia">
            <a:extLst>
              <a:ext uri="{FF2B5EF4-FFF2-40B4-BE49-F238E27FC236}">
                <a16:creationId xmlns:a16="http://schemas.microsoft.com/office/drawing/2014/main" id="{DEE9879C-EA8C-8CB1-7FF3-9E56841C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867" y="4581128"/>
            <a:ext cx="1483042" cy="15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D450EEA-B4D3-47CF-AFD7-CB1727999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2478" y="2644100"/>
            <a:ext cx="2317819" cy="1581912"/>
          </a:xfrm>
          <a:prstGeom prst="rect">
            <a:avLst/>
          </a:prstGeom>
        </p:spPr>
      </p:pic>
      <p:cxnSp>
        <p:nvCxnSpPr>
          <p:cNvPr id="4146" name="Straight Connector 4145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5417" y="4020397"/>
            <a:ext cx="4109985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PestSure provides 4 tips for working with subcontractors - Pest Management  Professional Pest Management Professional">
            <a:extLst>
              <a:ext uri="{FF2B5EF4-FFF2-40B4-BE49-F238E27FC236}">
                <a16:creationId xmlns:a16="http://schemas.microsoft.com/office/drawing/2014/main" id="{C31247C5-FFAE-3A48-18B7-9B798F2E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081" y="620688"/>
            <a:ext cx="2551470" cy="15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496AF-E8F3-4B39-0347-751BB742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0456" y="6397431"/>
            <a:ext cx="16459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05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October 25, 2022</a:t>
            </a:r>
          </a:p>
        </p:txBody>
      </p:sp>
    </p:spTree>
    <p:extLst>
      <p:ext uri="{BB962C8B-B14F-4D97-AF65-F5344CB8AC3E}">
        <p14:creationId xmlns:p14="http://schemas.microsoft.com/office/powerpoint/2010/main" val="35593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Voluntary Use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2A840EB-D85A-4BCE-93E3-080187376160">
            <a:extLst>
              <a:ext uri="{FF2B5EF4-FFF2-40B4-BE49-F238E27FC236}">
                <a16:creationId xmlns:a16="http://schemas.microsoft.com/office/drawing/2014/main" id="{ECD13352-FAC6-9EDE-5DBD-23838C6B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7B5B6A-9773-5EB0-A613-5A8A63E2F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5" name="Google Shape;248;p17">
            <a:extLst>
              <a:ext uri="{FF2B5EF4-FFF2-40B4-BE49-F238E27FC236}">
                <a16:creationId xmlns:a16="http://schemas.microsoft.com/office/drawing/2014/main" id="{AFBE766A-463E-5A65-0E27-0F83F5290BE2}"/>
              </a:ext>
            </a:extLst>
          </p:cNvPr>
          <p:cNvSpPr txBox="1">
            <a:spLocks/>
          </p:cNvSpPr>
          <p:nvPr/>
        </p:nvSpPr>
        <p:spPr>
          <a:xfrm>
            <a:off x="2035821" y="1770397"/>
            <a:ext cx="8138645" cy="72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just"/>
            <a:r>
              <a:rPr lang="en-US" b="0" cap="small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 when an employee chooses to wear a respirator even though the use of a respirator is not required by employer or an osha standard.</a:t>
            </a:r>
          </a:p>
        </p:txBody>
      </p:sp>
      <p:sp>
        <p:nvSpPr>
          <p:cNvPr id="366" name="Text Placeholder 2">
            <a:extLst>
              <a:ext uri="{FF2B5EF4-FFF2-40B4-BE49-F238E27FC236}">
                <a16:creationId xmlns:a16="http://schemas.microsoft.com/office/drawing/2014/main" id="{550DA45D-C84C-5FC5-E945-01E7A4A9BFCF}"/>
              </a:ext>
            </a:extLst>
          </p:cNvPr>
          <p:cNvSpPr txBox="1">
            <a:spLocks/>
          </p:cNvSpPr>
          <p:nvPr/>
        </p:nvSpPr>
        <p:spPr>
          <a:xfrm>
            <a:off x="2610030" y="1765158"/>
            <a:ext cx="7564436" cy="77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indent="0">
              <a:spcBef>
                <a:spcPts val="0"/>
              </a:spcBef>
              <a:buNone/>
            </a:pPr>
            <a:r>
              <a:rPr lang="en-US" i="1" dirty="0"/>
              <a:t>Do you need to have a written respiratory protection program if only voluntary users wear respirators at your facility?</a:t>
            </a:r>
          </a:p>
        </p:txBody>
      </p:sp>
      <p:pic>
        <p:nvPicPr>
          <p:cNvPr id="367" name="Picture 2" descr="Image result for Q">
            <a:extLst>
              <a:ext uri="{FF2B5EF4-FFF2-40B4-BE49-F238E27FC236}">
                <a16:creationId xmlns:a16="http://schemas.microsoft.com/office/drawing/2014/main" id="{D93B59FB-0ED6-A19C-C991-BBBD9705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38" y="1809050"/>
            <a:ext cx="672998" cy="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81C1D0EF-59EF-47C9-76DB-19F692095C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588322"/>
              </p:ext>
            </p:extLst>
          </p:nvPr>
        </p:nvGraphicFramePr>
        <p:xfrm>
          <a:off x="6776698" y="3152202"/>
          <a:ext cx="4071830" cy="29260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64895">
                  <a:extLst>
                    <a:ext uri="{9D8B030D-6E8A-4147-A177-3AD203B41FA5}">
                      <a16:colId xmlns:a16="http://schemas.microsoft.com/office/drawing/2014/main" val="3074244680"/>
                    </a:ext>
                  </a:extLst>
                </a:gridCol>
                <a:gridCol w="1306935">
                  <a:extLst>
                    <a:ext uri="{9D8B030D-6E8A-4147-A177-3AD203B41FA5}">
                      <a16:colId xmlns:a16="http://schemas.microsoft.com/office/drawing/2014/main" val="3159037940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Filtering Facepiece (i.e. N95)</a:t>
                      </a:r>
                    </a:p>
                  </a:txBody>
                  <a:tcPr marL="52186" marR="52186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863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Voluntary Use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4411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Fit Testing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No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827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Medical Evaluation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No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7870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Facial Hair Prohibited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363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Appendix D Provided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775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Training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No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*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476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Cleaning, Storage, Maintenance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No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*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224544"/>
                  </a:ext>
                </a:extLst>
              </a:tr>
            </a:tbl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74A47A93-3245-8FF3-3504-8D23A12BF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578522"/>
              </p:ext>
            </p:extLst>
          </p:nvPr>
        </p:nvGraphicFramePr>
        <p:xfrm>
          <a:off x="1088066" y="3152202"/>
          <a:ext cx="4071830" cy="29260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64895">
                  <a:extLst>
                    <a:ext uri="{9D8B030D-6E8A-4147-A177-3AD203B41FA5}">
                      <a16:colId xmlns:a16="http://schemas.microsoft.com/office/drawing/2014/main" val="3074244680"/>
                    </a:ext>
                  </a:extLst>
                </a:gridCol>
                <a:gridCol w="1306935">
                  <a:extLst>
                    <a:ext uri="{9D8B030D-6E8A-4147-A177-3AD203B41FA5}">
                      <a16:colId xmlns:a16="http://schemas.microsoft.com/office/drawing/2014/main" val="3159037940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Elastomeric Facepiece</a:t>
                      </a:r>
                    </a:p>
                  </a:txBody>
                  <a:tcPr marL="52186" marR="52186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863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Voluntary Use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4411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Fit Testing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No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*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827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Medical Evaluation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7870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Facial Hair Prohibited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363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Appendix D Provided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775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Training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476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Cleaning, Storage, Maintenance</a:t>
                      </a:r>
                    </a:p>
                  </a:txBody>
                  <a:tcPr marL="52186" marR="5218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52186" marR="5218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224544"/>
                  </a:ext>
                </a:extLst>
              </a:tr>
            </a:tbl>
          </a:graphicData>
        </a:graphic>
      </p:graphicFrame>
      <p:pic>
        <p:nvPicPr>
          <p:cNvPr id="5" name="object 263">
            <a:extLst>
              <a:ext uri="{FF2B5EF4-FFF2-40B4-BE49-F238E27FC236}">
                <a16:creationId xmlns:a16="http://schemas.microsoft.com/office/drawing/2014/main" id="{200DD317-1523-94A2-5226-69D53761C360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61" y="3519555"/>
            <a:ext cx="499510" cy="368648"/>
          </a:xfrm>
          <a:prstGeom prst="rect">
            <a:avLst/>
          </a:prstGeom>
        </p:spPr>
      </p:pic>
      <p:pic>
        <p:nvPicPr>
          <p:cNvPr id="7" name="Picture 2" descr="Image result for 3m full face respirator">
            <a:extLst>
              <a:ext uri="{FF2B5EF4-FFF2-40B4-BE49-F238E27FC236}">
                <a16:creationId xmlns:a16="http://schemas.microsoft.com/office/drawing/2014/main" id="{97F7DCD8-9835-F962-186E-4F49C32E8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5771" y="3509020"/>
            <a:ext cx="379183" cy="3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265">
            <a:extLst>
              <a:ext uri="{FF2B5EF4-FFF2-40B4-BE49-F238E27FC236}">
                <a16:creationId xmlns:a16="http://schemas.microsoft.com/office/drawing/2014/main" id="{41A63605-8ACD-0EC9-DE60-427763BEF77A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3522" y="3530446"/>
            <a:ext cx="388809" cy="362448"/>
          </a:xfrm>
          <a:prstGeom prst="rect">
            <a:avLst/>
          </a:prstGeom>
        </p:spPr>
      </p:pic>
      <p:pic>
        <p:nvPicPr>
          <p:cNvPr id="10" name="object 266">
            <a:extLst>
              <a:ext uri="{FF2B5EF4-FFF2-40B4-BE49-F238E27FC236}">
                <a16:creationId xmlns:a16="http://schemas.microsoft.com/office/drawing/2014/main" id="{E20E31AA-024D-598B-D31C-BDC99D8FE1A3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8798" y="3525755"/>
            <a:ext cx="590064" cy="3624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FCCA4D-9064-E944-1462-FA7E927D471E}"/>
              </a:ext>
            </a:extLst>
          </p:cNvPr>
          <p:cNvSpPr txBox="1"/>
          <p:nvPr/>
        </p:nvSpPr>
        <p:spPr>
          <a:xfrm>
            <a:off x="3725967" y="6078488"/>
            <a:ext cx="1594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*</a:t>
            </a:r>
            <a:r>
              <a:rPr lang="en-US" sz="900" dirty="0"/>
              <a:t>RECOMMENDED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C53852-9672-9A9F-0FD8-624CC4347D6F}"/>
              </a:ext>
            </a:extLst>
          </p:cNvPr>
          <p:cNvSpPr/>
          <p:nvPr/>
        </p:nvSpPr>
        <p:spPr>
          <a:xfrm>
            <a:off x="1083824" y="3857366"/>
            <a:ext cx="4070636" cy="2451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C973D-5337-33B4-0D30-4F6384BE4B3D}"/>
              </a:ext>
            </a:extLst>
          </p:cNvPr>
          <p:cNvSpPr/>
          <p:nvPr/>
        </p:nvSpPr>
        <p:spPr>
          <a:xfrm>
            <a:off x="1090050" y="2705233"/>
            <a:ext cx="4070636" cy="120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11B246-E952-CFF2-2A4E-AFD28DB112B9}"/>
              </a:ext>
            </a:extLst>
          </p:cNvPr>
          <p:cNvSpPr/>
          <p:nvPr/>
        </p:nvSpPr>
        <p:spPr>
          <a:xfrm>
            <a:off x="6753741" y="2784889"/>
            <a:ext cx="4136125" cy="120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98810-DB10-DC44-49DB-E0FE20109426}"/>
              </a:ext>
            </a:extLst>
          </p:cNvPr>
          <p:cNvSpPr txBox="1"/>
          <p:nvPr/>
        </p:nvSpPr>
        <p:spPr>
          <a:xfrm>
            <a:off x="9397931" y="6078488"/>
            <a:ext cx="1594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*</a:t>
            </a:r>
            <a:r>
              <a:rPr lang="en-US" sz="900" dirty="0"/>
              <a:t>RECOMMENDED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954B7D-7B77-E402-2EEA-4EA01A3A087D}"/>
              </a:ext>
            </a:extLst>
          </p:cNvPr>
          <p:cNvSpPr/>
          <p:nvPr/>
        </p:nvSpPr>
        <p:spPr>
          <a:xfrm>
            <a:off x="6777892" y="3861048"/>
            <a:ext cx="4070636" cy="2451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/>
      <p:bldP spid="365" grpId="1"/>
      <p:bldP spid="366" grpId="0"/>
      <p:bldP spid="13" grpId="0" animBg="1"/>
      <p:bldP spid="6" grpId="0" animBg="1"/>
      <p:bldP spid="1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Appendix 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A3749A81-0EF6-0C02-4829-240E0B2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411F5-1F4C-0B96-89E2-E2335B3E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97" y="994643"/>
            <a:ext cx="5231649" cy="5112568"/>
          </a:xfrm>
          <a:prstGeom prst="rect">
            <a:avLst/>
          </a:prstGeom>
        </p:spPr>
      </p:pic>
      <p:pic>
        <p:nvPicPr>
          <p:cNvPr id="7" name="22A840EB-D85A-4BCE-93E3-080187376160">
            <a:extLst>
              <a:ext uri="{FF2B5EF4-FFF2-40B4-BE49-F238E27FC236}">
                <a16:creationId xmlns:a16="http://schemas.microsoft.com/office/drawing/2014/main" id="{415E6025-32BE-F11A-0193-4D9AC054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0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Program Evaluation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2A840EB-D85A-4BCE-93E3-080187376160">
            <a:extLst>
              <a:ext uri="{FF2B5EF4-FFF2-40B4-BE49-F238E27FC236}">
                <a16:creationId xmlns:a16="http://schemas.microsoft.com/office/drawing/2014/main" id="{ECD13352-FAC6-9EDE-5DBD-23838C6B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Content Placeholder 112" descr="Check List">
            <a:extLst>
              <a:ext uri="{FF2B5EF4-FFF2-40B4-BE49-F238E27FC236}">
                <a16:creationId xmlns:a16="http://schemas.microsoft.com/office/drawing/2014/main" id="{CDA48DD2-57A1-1C42-7A8C-D0A05F3CD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5052" y="2766467"/>
            <a:ext cx="2761456" cy="2761456"/>
          </a:xfrm>
          <a:prstGeom prst="rect">
            <a:avLst/>
          </a:prstGeom>
        </p:spPr>
      </p:pic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F8E061CD-045B-5D7D-E1FE-8814B21FC37C}"/>
              </a:ext>
            </a:extLst>
          </p:cNvPr>
          <p:cNvSpPr txBox="1">
            <a:spLocks/>
          </p:cNvSpPr>
          <p:nvPr/>
        </p:nvSpPr>
        <p:spPr>
          <a:xfrm>
            <a:off x="479376" y="2792754"/>
            <a:ext cx="9119272" cy="311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Evaluate as necessary to ensure program working effectively</a:t>
            </a:r>
          </a:p>
          <a:p>
            <a:r>
              <a:rPr lang="en-US" dirty="0"/>
              <a:t>Evaluate respirator program elements, such as:</a:t>
            </a:r>
          </a:p>
          <a:p>
            <a:pPr marL="1188720" lvl="1">
              <a:spcBef>
                <a:spcPts val="600"/>
              </a:spcBef>
            </a:pPr>
            <a:r>
              <a:rPr lang="en-US" sz="2000" dirty="0"/>
              <a:t>Respirator fit testing</a:t>
            </a:r>
          </a:p>
          <a:p>
            <a:pPr marL="1188720" lvl="1">
              <a:spcBef>
                <a:spcPts val="600"/>
              </a:spcBef>
            </a:pPr>
            <a:r>
              <a:rPr lang="en-US" sz="2000" dirty="0"/>
              <a:t>Appropriate selection</a:t>
            </a:r>
          </a:p>
          <a:p>
            <a:pPr marL="1188720" lvl="1">
              <a:spcBef>
                <a:spcPts val="600"/>
              </a:spcBef>
            </a:pPr>
            <a:r>
              <a:rPr lang="en-US" sz="2000" dirty="0"/>
              <a:t>Proper use</a:t>
            </a:r>
          </a:p>
          <a:p>
            <a:pPr marL="1188720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Proper maintenance</a:t>
            </a:r>
          </a:p>
          <a:p>
            <a:r>
              <a:rPr lang="en-US" dirty="0"/>
              <a:t>Consult employees using respirators for their views on the program and correction of problems</a:t>
            </a:r>
          </a:p>
        </p:txBody>
      </p:sp>
    </p:spTree>
    <p:extLst>
      <p:ext uri="{BB962C8B-B14F-4D97-AF65-F5344CB8AC3E}">
        <p14:creationId xmlns:p14="http://schemas.microsoft.com/office/powerpoint/2010/main" val="30552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Medical Evaluation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7DC731B-B011-4775-BCDF-FDAD974E0F32">
            <a:extLst>
              <a:ext uri="{FF2B5EF4-FFF2-40B4-BE49-F238E27FC236}">
                <a16:creationId xmlns:a16="http://schemas.microsoft.com/office/drawing/2014/main" id="{46D11BCA-1C67-DC47-5501-76697CDE0D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669" y="365760"/>
            <a:ext cx="5594465" cy="559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5E42E5-0B43-560E-526B-04C7B76231BB}"/>
              </a:ext>
            </a:extLst>
          </p:cNvPr>
          <p:cNvGrpSpPr/>
          <p:nvPr/>
        </p:nvGrpSpPr>
        <p:grpSpPr>
          <a:xfrm>
            <a:off x="6600056" y="1628800"/>
            <a:ext cx="3096343" cy="3933770"/>
            <a:chOff x="6600056" y="1628800"/>
            <a:chExt cx="3096343" cy="39337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43183D-9871-8A21-4D62-FDFAF42EDCBC}"/>
                </a:ext>
              </a:extLst>
            </p:cNvPr>
            <p:cNvSpPr/>
            <p:nvPr/>
          </p:nvSpPr>
          <p:spPr>
            <a:xfrm>
              <a:off x="6600056" y="1772817"/>
              <a:ext cx="1344002" cy="2912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8ECA32-1E74-51BE-BF01-F81316907BC3}"/>
                </a:ext>
              </a:extLst>
            </p:cNvPr>
            <p:cNvSpPr/>
            <p:nvPr/>
          </p:nvSpPr>
          <p:spPr>
            <a:xfrm>
              <a:off x="7899144" y="4077072"/>
              <a:ext cx="1293200" cy="148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03B574-A44F-C49B-6DF9-4DF9DBE423AF}"/>
                </a:ext>
              </a:extLst>
            </p:cNvPr>
            <p:cNvSpPr/>
            <p:nvPr/>
          </p:nvSpPr>
          <p:spPr>
            <a:xfrm>
              <a:off x="7896201" y="1628800"/>
              <a:ext cx="849448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E337E13-A9F0-E9F1-663B-A6C99509DEAF}"/>
                </a:ext>
              </a:extLst>
            </p:cNvPr>
            <p:cNvSpPr/>
            <p:nvPr/>
          </p:nvSpPr>
          <p:spPr>
            <a:xfrm rot="5400000">
              <a:off x="8550813" y="1923375"/>
              <a:ext cx="576064" cy="27494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2896C53-BE02-C4EB-1783-BC7EFB26F76F}"/>
                </a:ext>
              </a:extLst>
            </p:cNvPr>
            <p:cNvSpPr/>
            <p:nvPr/>
          </p:nvSpPr>
          <p:spPr>
            <a:xfrm>
              <a:off x="7968208" y="3933056"/>
              <a:ext cx="576064" cy="13747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C5AFB2C-D285-4771-8A97-5C31B214F186}"/>
                </a:ext>
              </a:extLst>
            </p:cNvPr>
            <p:cNvSpPr/>
            <p:nvPr/>
          </p:nvSpPr>
          <p:spPr>
            <a:xfrm rot="5400000">
              <a:off x="9163294" y="4408065"/>
              <a:ext cx="539254" cy="52695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6F022E-B85E-7228-9529-51EC0516531D}"/>
                </a:ext>
              </a:extLst>
            </p:cNvPr>
            <p:cNvSpPr/>
            <p:nvPr/>
          </p:nvSpPr>
          <p:spPr>
            <a:xfrm rot="20264832">
              <a:off x="8954127" y="3999320"/>
              <a:ext cx="233086" cy="15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C6554E24-504F-A48D-7A1A-1240E9C1BB38}"/>
                </a:ext>
              </a:extLst>
            </p:cNvPr>
            <p:cNvSpPr/>
            <p:nvPr/>
          </p:nvSpPr>
          <p:spPr>
            <a:xfrm>
              <a:off x="7824192" y="3369519"/>
              <a:ext cx="470091" cy="70755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FEA41C9-700C-54B9-7F79-3E96B4CE452C}"/>
                </a:ext>
              </a:extLst>
            </p:cNvPr>
            <p:cNvSpPr/>
            <p:nvPr/>
          </p:nvSpPr>
          <p:spPr>
            <a:xfrm rot="5400000">
              <a:off x="8133654" y="2112759"/>
              <a:ext cx="447749" cy="922656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4ECE146-F35E-E31B-6E1B-2059578AD54D}"/>
                </a:ext>
              </a:extLst>
            </p:cNvPr>
            <p:cNvSpPr/>
            <p:nvPr/>
          </p:nvSpPr>
          <p:spPr>
            <a:xfrm rot="4622313">
              <a:off x="7873473" y="2714877"/>
              <a:ext cx="314356" cy="32820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D8E44B4-B3FB-6876-0357-BD1EE682CB4C}"/>
              </a:ext>
            </a:extLst>
          </p:cNvPr>
          <p:cNvSpPr txBox="1"/>
          <p:nvPr/>
        </p:nvSpPr>
        <p:spPr>
          <a:xfrm>
            <a:off x="623392" y="5600619"/>
            <a:ext cx="4044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solidFill>
                  <a:schemeClr val="accent2"/>
                </a:solidFill>
              </a:rPr>
              <a:t>(#1) </a:t>
            </a:r>
            <a:r>
              <a:rPr lang="en-US" sz="1800" b="1" dirty="0">
                <a:solidFill>
                  <a:schemeClr val="accent2"/>
                </a:solidFill>
              </a:rPr>
              <a:t>1910.134(e)(1) – Medical Evaluation</a:t>
            </a:r>
          </a:p>
          <a:p>
            <a:pPr marL="274320">
              <a:spcAft>
                <a:spcPts val="6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Violations Reported:  618</a:t>
            </a:r>
          </a:p>
        </p:txBody>
      </p:sp>
    </p:spTree>
    <p:extLst>
      <p:ext uri="{BB962C8B-B14F-4D97-AF65-F5344CB8AC3E}">
        <p14:creationId xmlns:p14="http://schemas.microsoft.com/office/powerpoint/2010/main" val="29144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Medical Evaluation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7DC731B-B011-4775-BCDF-FDAD974E0F32">
            <a:extLst>
              <a:ext uri="{FF2B5EF4-FFF2-40B4-BE49-F238E27FC236}">
                <a16:creationId xmlns:a16="http://schemas.microsoft.com/office/drawing/2014/main" id="{AE00B87E-CB22-CC2C-4816-5D24C8F6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284EC0-B59D-354B-F250-0BD51F3C9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766" y="2812110"/>
            <a:ext cx="5041776" cy="3782673"/>
          </a:xfrm>
        </p:spPr>
        <p:txBody>
          <a:bodyPr>
            <a:normAutofit/>
          </a:bodyPr>
          <a:lstStyle/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Required before fit testing and respirator use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To assure user is physically able to wear respirator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Performed by a licensed health care professional (LHCP)</a:t>
            </a:r>
          </a:p>
          <a:p>
            <a:pPr marL="914400" marR="0" lvl="1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Respirator Medical Evaluation Questionnaire </a:t>
            </a:r>
          </a:p>
          <a:p>
            <a:pPr marL="1619250" lvl="3" indent="-171450" defTabSz="91435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Administered confidentially</a:t>
            </a:r>
          </a:p>
          <a:p>
            <a:pPr marL="1619250" lvl="3" indent="-171450" defTabSz="91435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Completed on work time</a:t>
            </a:r>
          </a:p>
          <a:p>
            <a:pPr marL="914400" marR="0" lvl="1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cs typeface="+mn-cs"/>
                <a:sym typeface="Roboto Condensed Light"/>
              </a:rPr>
              <a:t>Initial medical examination that obtains same information</a:t>
            </a:r>
            <a:endParaRPr lang="en-US" sz="2400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DEDE31B8-68DA-A36F-4FC3-C8EF142E355C}"/>
              </a:ext>
            </a:extLst>
          </p:cNvPr>
          <p:cNvSpPr txBox="1">
            <a:spLocks/>
          </p:cNvSpPr>
          <p:nvPr/>
        </p:nvSpPr>
        <p:spPr>
          <a:xfrm>
            <a:off x="6023992" y="2814679"/>
            <a:ext cx="5203248" cy="378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 defTabSz="914354">
              <a:lnSpc>
                <a:spcPct val="100000"/>
              </a:lnSpc>
              <a:spcBef>
                <a:spcPts val="600"/>
              </a:spcBef>
              <a:buClr>
                <a:srgbClr val="C7D3E6"/>
              </a:buClr>
              <a:buSzPts val="2400"/>
              <a:buFont typeface="Roboto Condensed Light"/>
              <a:buChar char="▰"/>
              <a:defRPr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LHCP must know (supplemental information)</a:t>
            </a:r>
          </a:p>
          <a:p>
            <a:pPr marL="1188720" lvl="1" indent="-381000" defTabSz="914354">
              <a:lnSpc>
                <a:spcPct val="100000"/>
              </a:lnSpc>
              <a:spcBef>
                <a:spcPts val="600"/>
              </a:spcBef>
              <a:buClr>
                <a:srgbClr val="C7D3E6"/>
              </a:buClr>
              <a:buSzPts val="2400"/>
              <a:buFont typeface="Roboto Condensed Light"/>
              <a:buChar char="▻"/>
              <a:defRPr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Type of respirator to be used</a:t>
            </a:r>
          </a:p>
          <a:p>
            <a:pPr marL="1188720" lvl="1" indent="-381000" defTabSz="914354">
              <a:lnSpc>
                <a:spcPct val="100000"/>
              </a:lnSpc>
              <a:spcBef>
                <a:spcPts val="600"/>
              </a:spcBef>
              <a:buClr>
                <a:srgbClr val="C7D3E6"/>
              </a:buClr>
              <a:buSzPts val="2400"/>
              <a:buFont typeface="Roboto Condensed Light"/>
              <a:buChar char="▻"/>
              <a:defRPr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Duration and frequency of use</a:t>
            </a:r>
          </a:p>
          <a:p>
            <a:pPr marL="1188720" lvl="1" indent="-381000" defTabSz="9143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Expected physical work effort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sym typeface="Roboto Condensed Light"/>
            </a:endParaRPr>
          </a:p>
          <a:p>
            <a:pPr marL="457200" indent="-381000" defTabSz="9143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Employee needs to be given opportunity to discuss questionnaire or results with LHCP</a:t>
            </a:r>
          </a:p>
          <a:p>
            <a:pPr marL="457200" indent="-381000" defTabSz="914354">
              <a:lnSpc>
                <a:spcPct val="100000"/>
              </a:lnSpc>
              <a:spcBef>
                <a:spcPts val="600"/>
              </a:spcBef>
              <a:buClr>
                <a:srgbClr val="C7D3E6"/>
              </a:buClr>
              <a:buSzPts val="2400"/>
              <a:buFont typeface="Roboto Condensed Light"/>
              <a:buChar char="▰"/>
              <a:defRPr/>
            </a:pP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2052" name="Picture 4" descr="About Us - Independent Medical Evaluation Services">
            <a:extLst>
              <a:ext uri="{FF2B5EF4-FFF2-40B4-BE49-F238E27FC236}">
                <a16:creationId xmlns:a16="http://schemas.microsoft.com/office/drawing/2014/main" id="{7224798C-E8D1-18CD-E71B-9547BE58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29" y="4767396"/>
            <a:ext cx="2518707" cy="203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Medical Evaluation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F8E061CD-045B-5D7D-E1FE-8814B21FC37C}"/>
              </a:ext>
            </a:extLst>
          </p:cNvPr>
          <p:cNvSpPr txBox="1">
            <a:spLocks/>
          </p:cNvSpPr>
          <p:nvPr/>
        </p:nvSpPr>
        <p:spPr>
          <a:xfrm>
            <a:off x="479376" y="2825099"/>
            <a:ext cx="10945216" cy="301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One-time evaluation for most people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Follow-up evaluations conducted when:</a:t>
            </a:r>
          </a:p>
          <a:p>
            <a:pPr marL="1188720" lvl="1"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Conditions of use change (high heat, high physical burden)</a:t>
            </a:r>
          </a:p>
          <a:p>
            <a:pPr marL="1188720" lvl="1"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User’s health changes (out on disability, heart attack)</a:t>
            </a:r>
          </a:p>
          <a:p>
            <a:pPr marL="1188720" lvl="1"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Observations during fit testing indicates a need</a:t>
            </a:r>
          </a:p>
          <a:p>
            <a:pPr marL="1188720" lvl="1"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Worker reports medical signs or symptoms related to ability to use respirator</a:t>
            </a:r>
          </a:p>
          <a:p>
            <a:pPr marL="1188720"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/>
              <a:t>Physician, supervisor, or program administrator has reason to believe a worker needs to be reevaluated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3248"/>
              </a:solidFill>
              <a:effectLst/>
              <a:uLnTx/>
              <a:uFillTx/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3" name="A7DC731B-B011-4775-BCDF-FDAD974E0F32">
            <a:extLst>
              <a:ext uri="{FF2B5EF4-FFF2-40B4-BE49-F238E27FC236}">
                <a16:creationId xmlns:a16="http://schemas.microsoft.com/office/drawing/2014/main" id="{AE00B87E-CB22-CC2C-4816-5D24C8F6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ree Health Clipart, Download Free Health Clipart png images, Free ClipArts  on Clipart Library">
            <a:extLst>
              <a:ext uri="{FF2B5EF4-FFF2-40B4-BE49-F238E27FC236}">
                <a16:creationId xmlns:a16="http://schemas.microsoft.com/office/drawing/2014/main" id="{398830AD-A3CB-9A2D-AF51-6B83CD8F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07" y="2996952"/>
            <a:ext cx="3287688" cy="1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Medical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dirty="0"/>
              <a:t>Certification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A3749A81-0EF6-0C02-4829-240E0B2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309EE-01FC-1E4F-0B61-C4C1BC089930}"/>
              </a:ext>
            </a:extLst>
          </p:cNvPr>
          <p:cNvSpPr/>
          <p:nvPr/>
        </p:nvSpPr>
        <p:spPr>
          <a:xfrm>
            <a:off x="6282248" y="980728"/>
            <a:ext cx="4206240" cy="538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9FB70-8198-5863-FD2A-9FA61AC5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4073" y="1075829"/>
            <a:ext cx="3940399" cy="5180466"/>
          </a:xfrm>
          <a:prstGeom prst="rect">
            <a:avLst/>
          </a:prstGeom>
        </p:spPr>
      </p:pic>
      <p:pic>
        <p:nvPicPr>
          <p:cNvPr id="5" name="A7DC731B-B011-4775-BCDF-FDAD974E0F32">
            <a:extLst>
              <a:ext uri="{FF2B5EF4-FFF2-40B4-BE49-F238E27FC236}">
                <a16:creationId xmlns:a16="http://schemas.microsoft.com/office/drawing/2014/main" id="{809786EC-7195-D9CF-4867-6B18F0FA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5" name="1E7BA5CA-8A60-48BA-8016-4FC97E568AB4">
            <a:extLst>
              <a:ext uri="{FF2B5EF4-FFF2-40B4-BE49-F238E27FC236}">
                <a16:creationId xmlns:a16="http://schemas.microsoft.com/office/drawing/2014/main" id="{08F72FAA-D16F-4DD0-FF19-C5B780A5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06" y="36576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6F022E-B85E-7228-9529-51EC0516531D}"/>
              </a:ext>
            </a:extLst>
          </p:cNvPr>
          <p:cNvSpPr/>
          <p:nvPr/>
        </p:nvSpPr>
        <p:spPr>
          <a:xfrm rot="18284561">
            <a:off x="7826653" y="2862919"/>
            <a:ext cx="295857" cy="8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1E7BA5CA-8A60-48BA-8016-4FC97E568AB4">
            <a:extLst>
              <a:ext uri="{FF2B5EF4-FFF2-40B4-BE49-F238E27FC236}">
                <a16:creationId xmlns:a16="http://schemas.microsoft.com/office/drawing/2014/main" id="{E21326A2-89B9-73CD-2C1B-C044B609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1497330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2A779C3-7C79-F0D8-6B86-3000AC0439A3}"/>
              </a:ext>
            </a:extLst>
          </p:cNvPr>
          <p:cNvSpPr/>
          <p:nvPr/>
        </p:nvSpPr>
        <p:spPr>
          <a:xfrm rot="1093508">
            <a:off x="7154329" y="2707554"/>
            <a:ext cx="847050" cy="27494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5EC9CA-EF5E-E02B-D597-163E5AC76B7B}"/>
              </a:ext>
            </a:extLst>
          </p:cNvPr>
          <p:cNvGrpSpPr/>
          <p:nvPr/>
        </p:nvGrpSpPr>
        <p:grpSpPr>
          <a:xfrm>
            <a:off x="6839593" y="1610300"/>
            <a:ext cx="2064718" cy="3063357"/>
            <a:chOff x="6839593" y="1610300"/>
            <a:chExt cx="2064718" cy="30633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8ECA32-1E74-51BE-BF01-F81316907BC3}"/>
                </a:ext>
              </a:extLst>
            </p:cNvPr>
            <p:cNvSpPr/>
            <p:nvPr/>
          </p:nvSpPr>
          <p:spPr>
            <a:xfrm rot="20738999">
              <a:off x="6839593" y="2673265"/>
              <a:ext cx="1061424" cy="148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03B574-A44F-C49B-6DF9-4DF9DBE423AF}"/>
                </a:ext>
              </a:extLst>
            </p:cNvPr>
            <p:cNvSpPr/>
            <p:nvPr/>
          </p:nvSpPr>
          <p:spPr>
            <a:xfrm>
              <a:off x="7037414" y="1610300"/>
              <a:ext cx="1594569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E337E13-A9F0-E9F1-663B-A6C99509DEAF}"/>
                </a:ext>
              </a:extLst>
            </p:cNvPr>
            <p:cNvSpPr/>
            <p:nvPr/>
          </p:nvSpPr>
          <p:spPr>
            <a:xfrm rot="5400000">
              <a:off x="8334788" y="1923375"/>
              <a:ext cx="864097" cy="27494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FEA41C9-700C-54B9-7F79-3E96B4CE452C}"/>
                </a:ext>
              </a:extLst>
            </p:cNvPr>
            <p:cNvSpPr/>
            <p:nvPr/>
          </p:nvSpPr>
          <p:spPr>
            <a:xfrm rot="4542068">
              <a:off x="7871070" y="2360757"/>
              <a:ext cx="419954" cy="79864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4ECE146-F35E-E31B-6E1B-2059578AD54D}"/>
                </a:ext>
              </a:extLst>
            </p:cNvPr>
            <p:cNvSpPr/>
            <p:nvPr/>
          </p:nvSpPr>
          <p:spPr>
            <a:xfrm rot="5400000">
              <a:off x="7599846" y="1911968"/>
              <a:ext cx="467083" cy="159194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09F3DFC-9B7D-AD2D-26CD-A84F91D761D0}"/>
                </a:ext>
              </a:extLst>
            </p:cNvPr>
            <p:cNvSpPr/>
            <p:nvPr/>
          </p:nvSpPr>
          <p:spPr>
            <a:xfrm rot="3328910">
              <a:off x="7114104" y="3951513"/>
              <a:ext cx="985330" cy="45895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021FB5-6572-57DC-AFD3-3D369A2DC667}"/>
                </a:ext>
              </a:extLst>
            </p:cNvPr>
            <p:cNvSpPr/>
            <p:nvPr/>
          </p:nvSpPr>
          <p:spPr>
            <a:xfrm rot="16735473">
              <a:off x="7707525" y="3118257"/>
              <a:ext cx="295857" cy="144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9142E8-14D9-B70E-EBCF-B750D42A3273}"/>
                </a:ext>
              </a:extLst>
            </p:cNvPr>
            <p:cNvSpPr/>
            <p:nvPr/>
          </p:nvSpPr>
          <p:spPr>
            <a:xfrm rot="14288893">
              <a:off x="7839762" y="3732872"/>
              <a:ext cx="328901" cy="219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E78522-85EE-2DA3-AB24-AA47B00E4842}"/>
              </a:ext>
            </a:extLst>
          </p:cNvPr>
          <p:cNvSpPr txBox="1"/>
          <p:nvPr/>
        </p:nvSpPr>
        <p:spPr>
          <a:xfrm>
            <a:off x="970963" y="5600620"/>
            <a:ext cx="3396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solidFill>
                  <a:schemeClr val="accent2"/>
                </a:solidFill>
              </a:rPr>
              <a:t>(#4)</a:t>
            </a:r>
            <a:r>
              <a:rPr lang="en-US" sz="1800" b="1" dirty="0">
                <a:solidFill>
                  <a:schemeClr val="accent2"/>
                </a:solidFill>
              </a:rPr>
              <a:t> 1910.134(k)(1) – Training</a:t>
            </a:r>
          </a:p>
          <a:p>
            <a:pPr marL="274320">
              <a:spcAft>
                <a:spcPts val="6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Violations Reported:  130</a:t>
            </a:r>
          </a:p>
        </p:txBody>
      </p:sp>
    </p:spTree>
    <p:extLst>
      <p:ext uri="{BB962C8B-B14F-4D97-AF65-F5344CB8AC3E}">
        <p14:creationId xmlns:p14="http://schemas.microsoft.com/office/powerpoint/2010/main" val="144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C574E90-1949-4924-B663-AEA13DB79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4" y="710273"/>
            <a:ext cx="4352315" cy="2813320"/>
          </a:xfrm>
        </p:spPr>
        <p:txBody>
          <a:bodyPr>
            <a:normAutofit/>
          </a:bodyPr>
          <a:lstStyle/>
          <a:p>
            <a:r>
              <a:rPr lang="en-US" dirty="0"/>
              <a:t>Training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F1CD8B-D430-49E7-8630-84152C414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1F5B8298-9AB4-45B4-B28E-C8C1A264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100AEF19-4AE6-42BE-81E6-95700DB85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1192B5C1-AE13-49EA-82FD-F3C3BC02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713612B5-8E9D-4FEF-86B9-52A0FABD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14FC746D-B820-44A3-B1B3-53B690BC2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8778550A-567F-40F6-A77F-2E2B50175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28C989E-85FD-4D1C-AF77-82F4B985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58FDDCED-5FC6-4B14-A0E2-DF4310ED9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E80E854B-CCEB-4CEF-B465-561C4C87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02BED26F-9C32-4DF8-8739-D89F6F059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CE3B71C9-F500-46F1-8D17-C3EF4DA5F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C14431D0-29B6-473C-B2FD-4661864DA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D10457BA-9444-4642-861C-78120DD8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27C95C30-0364-4C32-B686-0C366086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A0BDEDBA-CA15-41EE-B2C6-8A973B5E6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702B9007-982C-4F69-A443-B07F3BEFD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28596B48-F33B-451E-8C2D-3525B338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4B493BB9-A171-4B97-B05A-187E03FFA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973B8111-A5EB-4EE8-9813-8495336F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6A4F8D39-9886-490F-B7A9-3B269329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1392" y="6492874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91B130-9288-19C2-6954-6F96AB4817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11820" y="1430058"/>
            <a:ext cx="5888836" cy="459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Must be done prior to use</a:t>
            </a:r>
          </a:p>
          <a:p>
            <a:r>
              <a:rPr lang="en-US" dirty="0"/>
              <a:t>Training must address: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Why respirator is needed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Limitations and capabilities of the respirator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Effective use in emergency situations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How to inspect, put on and remove, use and check the seals</a:t>
            </a:r>
          </a:p>
          <a:p>
            <a:pPr marL="1188720"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Maintenance, care and storage</a:t>
            </a:r>
          </a:p>
          <a:p>
            <a:r>
              <a:rPr lang="en-US" dirty="0"/>
              <a:t>Provided annually, and more often when: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Changes in workplace or type of respirator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Employee has not retained knowledge or skills needed for safe use</a:t>
            </a:r>
          </a:p>
          <a:p>
            <a:pPr marL="1188720" lvl="2">
              <a:spcBef>
                <a:spcPts val="600"/>
              </a:spcBef>
            </a:pPr>
            <a:r>
              <a:rPr lang="en-US" sz="1600" dirty="0"/>
              <a:t>Other situations in which training appears needed to ensure safe use</a:t>
            </a:r>
          </a:p>
        </p:txBody>
      </p:sp>
      <p:pic>
        <p:nvPicPr>
          <p:cNvPr id="12" name="Graphic 69" descr="Teacher">
            <a:extLst>
              <a:ext uri="{FF2B5EF4-FFF2-40B4-BE49-F238E27FC236}">
                <a16:creationId xmlns:a16="http://schemas.microsoft.com/office/drawing/2014/main" id="{07E3C03E-2DB0-3DD9-7D59-19EAF82BA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623" y="3995180"/>
            <a:ext cx="2608564" cy="2608564"/>
          </a:xfrm>
          <a:prstGeom prst="rect">
            <a:avLst/>
          </a:prstGeom>
        </p:spPr>
      </p:pic>
      <p:pic>
        <p:nvPicPr>
          <p:cNvPr id="13" name="1E7BA5CA-8A60-48BA-8016-4FC97E568AB4">
            <a:extLst>
              <a:ext uri="{FF2B5EF4-FFF2-40B4-BE49-F238E27FC236}">
                <a16:creationId xmlns:a16="http://schemas.microsoft.com/office/drawing/2014/main" id="{9AD0DF1F-7058-24D8-AF69-4A34DCA7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Training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1E7BA5CA-8A60-48BA-8016-4FC97E568AB4">
            <a:extLst>
              <a:ext uri="{FF2B5EF4-FFF2-40B4-BE49-F238E27FC236}">
                <a16:creationId xmlns:a16="http://schemas.microsoft.com/office/drawing/2014/main" id="{9CC5F938-D81E-DB04-532A-AAC39F55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ow to Properly Inspect Maintain Clean Store Dual Cartridge Respirator">
            <a:hlinkClick r:id="" action="ppaction://media"/>
            <a:extLst>
              <a:ext uri="{FF2B5EF4-FFF2-40B4-BE49-F238E27FC236}">
                <a16:creationId xmlns:a16="http://schemas.microsoft.com/office/drawing/2014/main" id="{B5156AD9-AA49-4FDD-9F5B-04B38803FF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926" y="2011661"/>
            <a:ext cx="7055264" cy="3968496"/>
          </a:xfrm>
        </p:spPr>
      </p:pic>
    </p:spTree>
    <p:extLst>
      <p:ext uri="{BB962C8B-B14F-4D97-AF65-F5344CB8AC3E}">
        <p14:creationId xmlns:p14="http://schemas.microsoft.com/office/powerpoint/2010/main" val="9687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ergency Action Plan Big Bang Theory">
            <a:hlinkClick r:id="" action="ppaction://media"/>
            <a:extLst>
              <a:ext uri="{FF2B5EF4-FFF2-40B4-BE49-F238E27FC236}">
                <a16:creationId xmlns:a16="http://schemas.microsoft.com/office/drawing/2014/main" id="{28D158A7-DD56-4D0E-BD6A-A8F415334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2068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Training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1E7BA5CA-8A60-48BA-8016-4FC97E568AB4">
            <a:extLst>
              <a:ext uri="{FF2B5EF4-FFF2-40B4-BE49-F238E27FC236}">
                <a16:creationId xmlns:a16="http://schemas.microsoft.com/office/drawing/2014/main" id="{37157D29-623E-03FB-1BFD-DAC7023B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48;p17">
            <a:extLst>
              <a:ext uri="{FF2B5EF4-FFF2-40B4-BE49-F238E27FC236}">
                <a16:creationId xmlns:a16="http://schemas.microsoft.com/office/drawing/2014/main" id="{5CB34580-97C3-9EF5-E6DE-E6AB5C6BFF19}"/>
              </a:ext>
            </a:extLst>
          </p:cNvPr>
          <p:cNvSpPr txBox="1">
            <a:spLocks/>
          </p:cNvSpPr>
          <p:nvPr/>
        </p:nvSpPr>
        <p:spPr>
          <a:xfrm>
            <a:off x="1824405" y="1931382"/>
            <a:ext cx="8138645" cy="55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2800" b="0" cap="small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Care and Maintenance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AB70DE55-A3BB-4306-39A1-4B32B2056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15001"/>
              </p:ext>
            </p:extLst>
          </p:nvPr>
        </p:nvGraphicFramePr>
        <p:xfrm>
          <a:off x="743105" y="2865287"/>
          <a:ext cx="5352896" cy="264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E130AF2-C776-806E-DBD3-1C3DE28BA875}"/>
              </a:ext>
            </a:extLst>
          </p:cNvPr>
          <p:cNvSpPr txBox="1"/>
          <p:nvPr/>
        </p:nvSpPr>
        <p:spPr>
          <a:xfrm>
            <a:off x="6420702" y="5352686"/>
            <a:ext cx="5629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000"/>
              </a:spcBef>
              <a:spcAft>
                <a:spcPts val="1000"/>
              </a:spcAft>
            </a:pPr>
            <a:r>
              <a:rPr lang="en-US" dirty="0">
                <a:latin typeface="Roboto Condensed Medium" panose="02000000000000000000" pitchFamily="2" charset="0"/>
                <a:ea typeface="Roboto Condensed Medium" panose="02000000000000000000" pitchFamily="2" charset="0"/>
                <a:cs typeface="Calibri"/>
              </a:rPr>
              <a:t>If no ESLI, then employer must implement a change schedule based on objective information</a:t>
            </a:r>
          </a:p>
        </p:txBody>
      </p:sp>
      <p:pic>
        <p:nvPicPr>
          <p:cNvPr id="28" name="Picture 14" descr="Related image">
            <a:extLst>
              <a:ext uri="{FF2B5EF4-FFF2-40B4-BE49-F238E27FC236}">
                <a16:creationId xmlns:a16="http://schemas.microsoft.com/office/drawing/2014/main" id="{0435C475-6B38-0F07-F4D1-FE3219D0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53" y="5340771"/>
            <a:ext cx="541325" cy="5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6C4F594C-8A7A-070F-A0FC-FBC9043C2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5361" y="3658610"/>
            <a:ext cx="4571064" cy="1426574"/>
          </a:xfrm>
          <a:prstGeom prst="rect">
            <a:avLst/>
          </a:prstGeom>
        </p:spPr>
      </p:pic>
      <p:graphicFrame>
        <p:nvGraphicFramePr>
          <p:cNvPr id="2049" name="Diagram 2048">
            <a:extLst>
              <a:ext uri="{FF2B5EF4-FFF2-40B4-BE49-F238E27FC236}">
                <a16:creationId xmlns:a16="http://schemas.microsoft.com/office/drawing/2014/main" id="{9FDDD47A-5610-4034-AF4D-F1B03618E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398341"/>
              </p:ext>
            </p:extLst>
          </p:nvPr>
        </p:nvGraphicFramePr>
        <p:xfrm>
          <a:off x="6380967" y="2679440"/>
          <a:ext cx="5515583" cy="338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51" name="Picture 2050">
            <a:extLst>
              <a:ext uri="{FF2B5EF4-FFF2-40B4-BE49-F238E27FC236}">
                <a16:creationId xmlns:a16="http://schemas.microsoft.com/office/drawing/2014/main" id="{A6E3AB9D-8D25-A0B2-A7EB-09532552E6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60" y="3022665"/>
            <a:ext cx="4054798" cy="2585746"/>
          </a:xfrm>
          <a:prstGeom prst="rect">
            <a:avLst/>
          </a:prstGeom>
        </p:spPr>
      </p:pic>
      <p:sp>
        <p:nvSpPr>
          <p:cNvPr id="2053" name="Google Shape;494;p33">
            <a:extLst>
              <a:ext uri="{FF2B5EF4-FFF2-40B4-BE49-F238E27FC236}">
                <a16:creationId xmlns:a16="http://schemas.microsoft.com/office/drawing/2014/main" id="{E339C8DD-0445-F879-F0F5-143933CDE607}"/>
              </a:ext>
            </a:extLst>
          </p:cNvPr>
          <p:cNvSpPr/>
          <p:nvPr/>
        </p:nvSpPr>
        <p:spPr>
          <a:xfrm>
            <a:off x="1255574" y="2865287"/>
            <a:ext cx="4408377" cy="338491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7D3E6"/>
          </a:solidFill>
          <a:ln w="9525" cap="flat" cmpd="sng">
            <a:solidFill>
              <a:srgbClr val="92A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54" name="Picture 2053">
            <a:extLst>
              <a:ext uri="{FF2B5EF4-FFF2-40B4-BE49-F238E27FC236}">
                <a16:creationId xmlns:a16="http://schemas.microsoft.com/office/drawing/2014/main" id="{A4750AAA-7AA0-C67A-3BEE-D4A10F40C0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58" y="3024332"/>
            <a:ext cx="4054800" cy="2584079"/>
          </a:xfrm>
          <a:prstGeom prst="rect">
            <a:avLst/>
          </a:prstGeom>
        </p:spPr>
      </p:pic>
      <p:pic>
        <p:nvPicPr>
          <p:cNvPr id="2055" name="Picture 2054">
            <a:extLst>
              <a:ext uri="{FF2B5EF4-FFF2-40B4-BE49-F238E27FC236}">
                <a16:creationId xmlns:a16="http://schemas.microsoft.com/office/drawing/2014/main" id="{8D78CB1A-7379-D15F-C445-D0E44774E2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96" y="3024331"/>
            <a:ext cx="4061432" cy="2584080"/>
          </a:xfrm>
          <a:prstGeom prst="rect">
            <a:avLst/>
          </a:prstGeom>
        </p:spPr>
      </p:pic>
      <p:pic>
        <p:nvPicPr>
          <p:cNvPr id="2056" name="Picture 2055">
            <a:extLst>
              <a:ext uri="{FF2B5EF4-FFF2-40B4-BE49-F238E27FC236}">
                <a16:creationId xmlns:a16="http://schemas.microsoft.com/office/drawing/2014/main" id="{11105BAF-2EAD-F214-D5C6-2DBC3D8E19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95" y="3017341"/>
            <a:ext cx="4061638" cy="2597183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8E35EE3A-99AD-29FF-2367-DCB66FC94E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67" y="3018019"/>
            <a:ext cx="4045601" cy="2590391"/>
          </a:xfrm>
          <a:prstGeom prst="rect">
            <a:avLst/>
          </a:prstGeom>
        </p:spPr>
      </p:pic>
      <p:pic>
        <p:nvPicPr>
          <p:cNvPr id="2058" name="Picture 2057">
            <a:extLst>
              <a:ext uri="{FF2B5EF4-FFF2-40B4-BE49-F238E27FC236}">
                <a16:creationId xmlns:a16="http://schemas.microsoft.com/office/drawing/2014/main" id="{CB22AB9E-4C20-1E37-34F5-B1F684BC09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3094" y="2275981"/>
            <a:ext cx="2601823" cy="4077666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529A6583-E5D0-2885-E6E7-C039C3D645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98" y="3013927"/>
            <a:ext cx="4068284" cy="2601061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52CB2A64-25A5-5B62-3516-67F2D5572B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6" y="3013379"/>
            <a:ext cx="4087675" cy="2595031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19B279F6-C6C5-5B19-EC02-994976FF96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55" y="3011382"/>
            <a:ext cx="4093693" cy="2603605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80777622-5418-FDB9-F6D8-68F728BF2C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58" y="3005475"/>
            <a:ext cx="4085215" cy="2613723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6203E47F-5791-BC7E-35AD-530D5A6564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68" y="3000517"/>
            <a:ext cx="4104624" cy="2637421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53F993B3-5029-2C50-2F33-63545769CE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52" y="3001832"/>
            <a:ext cx="4116204" cy="2636105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47D318B1-4873-83A1-1A3E-4AEEB258087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50" y="2999962"/>
            <a:ext cx="4116206" cy="2633830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A9668A7B-55C6-3E49-484F-EBCC5A30517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08" y="3002426"/>
            <a:ext cx="4118108" cy="26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4" grpId="1">
        <p:bldAsOne/>
      </p:bldGraphic>
      <p:bldP spid="27" grpId="0"/>
      <p:bldP spid="27" grpId="1"/>
      <p:bldGraphic spid="2049" grpId="0">
        <p:bldAsOne/>
      </p:bldGraphic>
      <p:bldP spid="20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Training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1E7BA5CA-8A60-48BA-8016-4FC97E568AB4">
            <a:extLst>
              <a:ext uri="{FF2B5EF4-FFF2-40B4-BE49-F238E27FC236}">
                <a16:creationId xmlns:a16="http://schemas.microsoft.com/office/drawing/2014/main" id="{37157D29-623E-03FB-1BFD-DAC7023B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48;p17">
            <a:extLst>
              <a:ext uri="{FF2B5EF4-FFF2-40B4-BE49-F238E27FC236}">
                <a16:creationId xmlns:a16="http://schemas.microsoft.com/office/drawing/2014/main" id="{5CB34580-97C3-9EF5-E6DE-E6AB5C6BFF19}"/>
              </a:ext>
            </a:extLst>
          </p:cNvPr>
          <p:cNvSpPr txBox="1">
            <a:spLocks/>
          </p:cNvSpPr>
          <p:nvPr/>
        </p:nvSpPr>
        <p:spPr>
          <a:xfrm>
            <a:off x="1824405" y="1931382"/>
            <a:ext cx="8138645" cy="55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Care and Maintenance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5388C5-B521-AEC0-126D-7B8C92C55414}"/>
              </a:ext>
            </a:extLst>
          </p:cNvPr>
          <p:cNvGrpSpPr/>
          <p:nvPr/>
        </p:nvGrpSpPr>
        <p:grpSpPr>
          <a:xfrm>
            <a:off x="1425152" y="3163031"/>
            <a:ext cx="1549864" cy="410501"/>
            <a:chOff x="6883939" y="398252"/>
            <a:chExt cx="1549864" cy="4105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148211-29A2-02AD-6CAD-999F479765DD}"/>
                </a:ext>
              </a:extLst>
            </p:cNvPr>
            <p:cNvSpPr/>
            <p:nvPr/>
          </p:nvSpPr>
          <p:spPr>
            <a:xfrm>
              <a:off x="6883939" y="398252"/>
              <a:ext cx="1549864" cy="4105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0DF562-FB99-E188-E028-E6CA388DB382}"/>
                </a:ext>
              </a:extLst>
            </p:cNvPr>
            <p:cNvSpPr txBox="1"/>
            <p:nvPr/>
          </p:nvSpPr>
          <p:spPr>
            <a:xfrm>
              <a:off x="6883939" y="398252"/>
              <a:ext cx="1549864" cy="41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62040" bIns="0" numCol="1" spcCol="1270" anchor="t" anchorCtr="0">
              <a:noAutofit/>
            </a:bodyPr>
            <a:lstStyle/>
            <a:p>
              <a:pPr marL="0" lvl="0" indent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Cleaning</a:t>
              </a:r>
              <a:endParaRPr lang="en-US" sz="19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F8BA5-8AC4-5228-8B35-19966522D8D9}"/>
              </a:ext>
            </a:extLst>
          </p:cNvPr>
          <p:cNvGrpSpPr/>
          <p:nvPr/>
        </p:nvGrpSpPr>
        <p:grpSpPr>
          <a:xfrm>
            <a:off x="1036768" y="3427350"/>
            <a:ext cx="4824536" cy="2758425"/>
            <a:chOff x="6495555" y="662571"/>
            <a:chExt cx="2044733" cy="27770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39B70B-5140-41A8-997A-FDC0DB7F4A93}"/>
                </a:ext>
              </a:extLst>
            </p:cNvPr>
            <p:cNvSpPr/>
            <p:nvPr/>
          </p:nvSpPr>
          <p:spPr>
            <a:xfrm>
              <a:off x="6495555" y="662571"/>
              <a:ext cx="2044733" cy="27770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386ADE-54C2-83E9-8623-BA1EBD4EF69D}"/>
                </a:ext>
              </a:extLst>
            </p:cNvPr>
            <p:cNvSpPr txBox="1"/>
            <p:nvPr/>
          </p:nvSpPr>
          <p:spPr>
            <a:xfrm>
              <a:off x="6495555" y="662571"/>
              <a:ext cx="2044733" cy="2777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362040" rIns="92456" bIns="92456" numCol="1" spcCol="1270" anchor="t" anchorCtr="0">
              <a:noAutofit/>
            </a:bodyPr>
            <a:lstStyle/>
            <a:p>
              <a:pPr marL="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Must be clean, sanitary and in good working order</a:t>
              </a:r>
            </a:p>
            <a:p>
              <a:pPr marL="0" lvl="1" indent="-57150" algn="l" defTabSz="444500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400" kern="1200" dirty="0">
                <a:latin typeface="Roboto Condensed Medium" panose="02000000000000000000" pitchFamily="2" charset="0"/>
                <a:ea typeface="Roboto Condensed Medium" panose="02000000000000000000" pitchFamily="2" charset="0"/>
              </a:endParaRPr>
            </a:p>
            <a:p>
              <a:pPr marL="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Inspect prior to and after cleaning</a:t>
              </a:r>
            </a:p>
            <a:p>
              <a:pPr marL="0" lvl="2" indent="-57150" algn="l" defTabSz="444500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400" kern="1200" dirty="0">
                <a:latin typeface="Roboto Condensed Medium" panose="02000000000000000000" pitchFamily="2" charset="0"/>
                <a:ea typeface="Roboto Condensed Medium" panose="02000000000000000000" pitchFamily="2" charset="0"/>
              </a:endParaRPr>
            </a:p>
            <a:p>
              <a:pPr marL="0" lvl="2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Clean using procedures in Appendix B 2 or according to MFG.</a:t>
              </a:r>
            </a:p>
            <a:p>
              <a:pPr marL="285750" lvl="2" indent="-182880" algn="l" defTabSz="4445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If exclusive – </a:t>
              </a:r>
              <a:r>
                <a:rPr lang="en-US" sz="140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Calibri"/>
                </a:rPr>
                <a:t>as often as necessary to be maintained in a sanitary condition – AFTER EACH USE</a:t>
              </a:r>
              <a:endParaRPr lang="en-US" sz="1400" kern="1200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285750" lvl="2" indent="-18288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Calibri"/>
                </a:rPr>
                <a:t>If shared by employees – prior to each use by employee</a:t>
              </a:r>
              <a:endParaRPr lang="en-US" sz="1400" kern="1200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0" lvl="2" indent="-57150" algn="l" defTabSz="444500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400" kern="1200" dirty="0">
                <a:latin typeface="Roboto Condensed Medium" panose="02000000000000000000" pitchFamily="2" charset="0"/>
                <a:ea typeface="Roboto Condensed Medium" panose="02000000000000000000" pitchFamily="2" charset="0"/>
              </a:endParaRPr>
            </a:p>
            <a:p>
              <a:pPr marL="0" lvl="2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Properly store until next use.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8555E90-EC2C-1A51-61C9-0ADBD7D30E6F}"/>
              </a:ext>
            </a:extLst>
          </p:cNvPr>
          <p:cNvSpPr/>
          <p:nvPr/>
        </p:nvSpPr>
        <p:spPr>
          <a:xfrm>
            <a:off x="626267" y="2885488"/>
            <a:ext cx="821003" cy="821003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5000" b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6" descr="P0000285">
            <a:extLst>
              <a:ext uri="{FF2B5EF4-FFF2-40B4-BE49-F238E27FC236}">
                <a16:creationId xmlns:a16="http://schemas.microsoft.com/office/drawing/2014/main" id="{7099D098-7BBF-AA82-7601-787888497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r="-2" b="8355"/>
          <a:stretch/>
        </p:blipFill>
        <p:spPr>
          <a:xfrm>
            <a:off x="8312997" y="3163031"/>
            <a:ext cx="3300106" cy="1569649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A79325A-2416-762E-D789-3D5525CD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013095"/>
            <a:ext cx="2087761" cy="2087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0A2C257-B1F1-D313-5DC0-2D5DD1F6A53E}"/>
              </a:ext>
            </a:extLst>
          </p:cNvPr>
          <p:cNvGrpSpPr/>
          <p:nvPr/>
        </p:nvGrpSpPr>
        <p:grpSpPr>
          <a:xfrm>
            <a:off x="7206664" y="2843272"/>
            <a:ext cx="1549864" cy="410501"/>
            <a:chOff x="9756057" y="398252"/>
            <a:chExt cx="1549864" cy="410501"/>
          </a:xfrm>
        </p:grpSpPr>
        <p:sp>
          <p:nvSpPr>
            <p:cNvPr id="2067" name="Rectangle 2066">
              <a:extLst>
                <a:ext uri="{FF2B5EF4-FFF2-40B4-BE49-F238E27FC236}">
                  <a16:creationId xmlns:a16="http://schemas.microsoft.com/office/drawing/2014/main" id="{97340345-608E-5D0D-2E7C-D308A22215FD}"/>
                </a:ext>
              </a:extLst>
            </p:cNvPr>
            <p:cNvSpPr/>
            <p:nvPr/>
          </p:nvSpPr>
          <p:spPr>
            <a:xfrm>
              <a:off x="9756057" y="398252"/>
              <a:ext cx="1549864" cy="4105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E6D86364-DE28-330B-07C7-B47E21F02A35}"/>
                </a:ext>
              </a:extLst>
            </p:cNvPr>
            <p:cNvSpPr txBox="1"/>
            <p:nvPr/>
          </p:nvSpPr>
          <p:spPr>
            <a:xfrm>
              <a:off x="9756057" y="398252"/>
              <a:ext cx="1549864" cy="41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62040" bIns="0" numCol="1" spcCol="1270" anchor="t" anchorCtr="0">
              <a:noAutofit/>
            </a:bodyPr>
            <a:lstStyle/>
            <a:p>
              <a:pPr marL="0" lvl="0" indent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Storing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E03043-7DA6-EEEF-6F4E-2198D3852832}"/>
              </a:ext>
            </a:extLst>
          </p:cNvPr>
          <p:cNvGrpSpPr/>
          <p:nvPr/>
        </p:nvGrpSpPr>
        <p:grpSpPr>
          <a:xfrm>
            <a:off x="6953914" y="3107590"/>
            <a:ext cx="4824536" cy="3229879"/>
            <a:chOff x="9503307" y="662571"/>
            <a:chExt cx="2044733" cy="2777087"/>
          </a:xfrm>
        </p:grpSpPr>
        <p:sp>
          <p:nvSpPr>
            <p:cNvPr id="2050" name="Rectangle 2049">
              <a:extLst>
                <a:ext uri="{FF2B5EF4-FFF2-40B4-BE49-F238E27FC236}">
                  <a16:creationId xmlns:a16="http://schemas.microsoft.com/office/drawing/2014/main" id="{A76665B0-BEAD-FA08-F9C7-88011FF463E3}"/>
                </a:ext>
              </a:extLst>
            </p:cNvPr>
            <p:cNvSpPr/>
            <p:nvPr/>
          </p:nvSpPr>
          <p:spPr>
            <a:xfrm>
              <a:off x="9503307" y="662571"/>
              <a:ext cx="2044733" cy="27770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2DCBC4BB-D6CC-B407-5B4A-73D03356796D}"/>
                </a:ext>
              </a:extLst>
            </p:cNvPr>
            <p:cNvSpPr txBox="1"/>
            <p:nvPr/>
          </p:nvSpPr>
          <p:spPr>
            <a:xfrm>
              <a:off x="9503307" y="662571"/>
              <a:ext cx="2044733" cy="2777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362040" rIns="99568" bIns="99568" numCol="1" spcCol="1270" anchor="t" anchorCtr="0">
              <a:noAutofit/>
            </a:bodyPr>
            <a:lstStyle/>
            <a:p>
              <a:pPr marL="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Store in a sealed bag or container</a:t>
              </a:r>
            </a:p>
            <a:p>
              <a:pPr marL="0" lvl="1" indent="-114300" algn="l" defTabSz="622300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400" kern="1200" dirty="0"/>
            </a:p>
            <a:p>
              <a:pPr marL="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Protect against:</a:t>
              </a:r>
              <a:endParaRPr lang="en-US" sz="1400" kern="1200" dirty="0"/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Damage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Sunlight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Temperature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Dirt and dust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Moisture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400" kern="1200" dirty="0">
                <a:latin typeface="Roboto Condensed Medium" panose="02000000000000000000" pitchFamily="2" charset="0"/>
                <a:ea typeface="Roboto Condensed Medium" panose="02000000000000000000" pitchFamily="2" charset="0"/>
              </a:endParaRPr>
            </a:p>
            <a:p>
              <a:pPr marL="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Areas to avoid: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Glove compartment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Behind the seat</a:t>
              </a: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>
                  <a:latin typeface="Roboto Condensed Medium" panose="02000000000000000000" pitchFamily="2" charset="0"/>
                  <a:ea typeface="Roboto Condensed Medium" panose="02000000000000000000" pitchFamily="2" charset="0"/>
                </a:rPr>
                <a:t>Hanging from hook or rearview mirror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C206FC2-DEB6-9549-41F5-5A5928C97685}"/>
              </a:ext>
            </a:extLst>
          </p:cNvPr>
          <p:cNvSpPr/>
          <p:nvPr/>
        </p:nvSpPr>
        <p:spPr>
          <a:xfrm>
            <a:off x="6543412" y="2565729"/>
            <a:ext cx="821003" cy="821003"/>
          </a:xfrm>
          <a:prstGeom prst="rect">
            <a:avLst/>
          </a:prstGeom>
          <a:blipFill rotWithShape="1">
            <a:blip r:embed="rId7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Respirator Storage Bag, For Half/Full Mask, Clear | Bundle of 5 Each -  Walmart.com">
            <a:extLst>
              <a:ext uri="{FF2B5EF4-FFF2-40B4-BE49-F238E27FC236}">
                <a16:creationId xmlns:a16="http://schemas.microsoft.com/office/drawing/2014/main" id="{1DE962D1-C1E2-D73F-513E-7FE31247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6" y="3310353"/>
            <a:ext cx="2817997" cy="281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M™ Asbestos/Dust Respirator Kit 7535, P2/P3, Medium, 2 Kits/Carton | 3M  Australia">
            <a:extLst>
              <a:ext uri="{FF2B5EF4-FFF2-40B4-BE49-F238E27FC236}">
                <a16:creationId xmlns:a16="http://schemas.microsoft.com/office/drawing/2014/main" id="{AA34EAEF-435F-805A-DE51-B2090F35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87" y="3304304"/>
            <a:ext cx="2298954" cy="22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Record of Training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A3749A81-0EF6-0C02-4829-240E0B2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309EE-01FC-1E4F-0B61-C4C1BC089930}"/>
              </a:ext>
            </a:extLst>
          </p:cNvPr>
          <p:cNvSpPr/>
          <p:nvPr/>
        </p:nvSpPr>
        <p:spPr>
          <a:xfrm>
            <a:off x="6282248" y="980728"/>
            <a:ext cx="4206240" cy="538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DC46E-E4E0-05E9-136D-3CC7FB82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643" y="1104256"/>
            <a:ext cx="3946829" cy="512427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275EC24-0101-D951-A877-12C76504BCBF}"/>
              </a:ext>
            </a:extLst>
          </p:cNvPr>
          <p:cNvSpPr txBox="1">
            <a:spLocks/>
          </p:cNvSpPr>
          <p:nvPr/>
        </p:nvSpPr>
        <p:spPr bwMode="auto">
          <a:xfrm>
            <a:off x="-212976" y="5440446"/>
            <a:ext cx="5717420" cy="9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5400" u="sng" kern="0" dirty="0">
                <a:solidFill>
                  <a:srgbClr val="9E0000"/>
                </a:solidFill>
                <a:latin typeface="Arial Black" pitchFamily="34" charset="0"/>
              </a:rPr>
              <a:t>DOCUMENT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5400" kern="0" dirty="0">
              <a:solidFill>
                <a:srgbClr val="9E0000"/>
              </a:solidFill>
            </a:endParaRPr>
          </a:p>
        </p:txBody>
      </p:sp>
      <p:pic>
        <p:nvPicPr>
          <p:cNvPr id="3" name="1E7BA5CA-8A60-48BA-8016-4FC97E568AB4">
            <a:extLst>
              <a:ext uri="{FF2B5EF4-FFF2-40B4-BE49-F238E27FC236}">
                <a16:creationId xmlns:a16="http://schemas.microsoft.com/office/drawing/2014/main" id="{2DBA5062-21F0-4CB1-B392-FEC4E854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2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E1FF61F9-CA27-48DA-9EC7-5C3EE19D9B32">
            <a:extLst>
              <a:ext uri="{FF2B5EF4-FFF2-40B4-BE49-F238E27FC236}">
                <a16:creationId xmlns:a16="http://schemas.microsoft.com/office/drawing/2014/main" id="{A21FACA5-5785-F9B5-47EC-F1D09BDF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28" y="388356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Fit Testing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1E7BA5CA-8A60-48BA-8016-4FC97E568AB4">
            <a:extLst>
              <a:ext uri="{FF2B5EF4-FFF2-40B4-BE49-F238E27FC236}">
                <a16:creationId xmlns:a16="http://schemas.microsoft.com/office/drawing/2014/main" id="{E21326A2-89B9-73CD-2C1B-C044B609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1497330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owchart: Extract 18">
            <a:extLst>
              <a:ext uri="{FF2B5EF4-FFF2-40B4-BE49-F238E27FC236}">
                <a16:creationId xmlns:a16="http://schemas.microsoft.com/office/drawing/2014/main" id="{694429D8-BA51-9661-1106-4F029368DE80}"/>
              </a:ext>
            </a:extLst>
          </p:cNvPr>
          <p:cNvSpPr/>
          <p:nvPr/>
        </p:nvSpPr>
        <p:spPr>
          <a:xfrm rot="5400000">
            <a:off x="8305884" y="1934334"/>
            <a:ext cx="923544" cy="301752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039EC1-7EF5-04BE-EB74-DE1ED0092EBD}"/>
              </a:ext>
            </a:extLst>
          </p:cNvPr>
          <p:cNvSpPr/>
          <p:nvPr/>
        </p:nvSpPr>
        <p:spPr>
          <a:xfrm>
            <a:off x="7203936" y="1590358"/>
            <a:ext cx="1412344" cy="88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D109655F-AB64-7D89-918A-4F531ED7301B}"/>
              </a:ext>
            </a:extLst>
          </p:cNvPr>
          <p:cNvSpPr/>
          <p:nvPr/>
        </p:nvSpPr>
        <p:spPr>
          <a:xfrm rot="20957000">
            <a:off x="6979605" y="2308047"/>
            <a:ext cx="857785" cy="40936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Input 24">
            <a:extLst>
              <a:ext uri="{FF2B5EF4-FFF2-40B4-BE49-F238E27FC236}">
                <a16:creationId xmlns:a16="http://schemas.microsoft.com/office/drawing/2014/main" id="{0C32B2C5-F32C-C60E-E43D-CBD30B716203}"/>
              </a:ext>
            </a:extLst>
          </p:cNvPr>
          <p:cNvSpPr/>
          <p:nvPr/>
        </p:nvSpPr>
        <p:spPr>
          <a:xfrm rot="21188534" flipH="1">
            <a:off x="7741150" y="2361868"/>
            <a:ext cx="720080" cy="2279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Extract 25">
            <a:extLst>
              <a:ext uri="{FF2B5EF4-FFF2-40B4-BE49-F238E27FC236}">
                <a16:creationId xmlns:a16="http://schemas.microsoft.com/office/drawing/2014/main" id="{516A04CE-18E8-0AED-3097-14753AEDC575}"/>
              </a:ext>
            </a:extLst>
          </p:cNvPr>
          <p:cNvSpPr/>
          <p:nvPr/>
        </p:nvSpPr>
        <p:spPr>
          <a:xfrm rot="4494494">
            <a:off x="8526377" y="2384626"/>
            <a:ext cx="91440" cy="216024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Extract 27">
            <a:extLst>
              <a:ext uri="{FF2B5EF4-FFF2-40B4-BE49-F238E27FC236}">
                <a16:creationId xmlns:a16="http://schemas.microsoft.com/office/drawing/2014/main" id="{14AACED7-95CD-AB09-21FA-9DFD5188DC54}"/>
              </a:ext>
            </a:extLst>
          </p:cNvPr>
          <p:cNvSpPr/>
          <p:nvPr/>
        </p:nvSpPr>
        <p:spPr>
          <a:xfrm rot="4596719">
            <a:off x="7881157" y="2267811"/>
            <a:ext cx="249282" cy="751622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Extract 29">
            <a:extLst>
              <a:ext uri="{FF2B5EF4-FFF2-40B4-BE49-F238E27FC236}">
                <a16:creationId xmlns:a16="http://schemas.microsoft.com/office/drawing/2014/main" id="{F8BFFA83-D98D-8BE5-C9E5-B6E12FC784E9}"/>
              </a:ext>
            </a:extLst>
          </p:cNvPr>
          <p:cNvSpPr/>
          <p:nvPr/>
        </p:nvSpPr>
        <p:spPr>
          <a:xfrm rot="3797050">
            <a:off x="7921972" y="2360072"/>
            <a:ext cx="261866" cy="645930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" name="Flowchart: Extract 8191">
            <a:extLst>
              <a:ext uri="{FF2B5EF4-FFF2-40B4-BE49-F238E27FC236}">
                <a16:creationId xmlns:a16="http://schemas.microsoft.com/office/drawing/2014/main" id="{1BECCC80-D401-F30A-A7D5-9ED3D2C747E8}"/>
              </a:ext>
            </a:extLst>
          </p:cNvPr>
          <p:cNvSpPr/>
          <p:nvPr/>
        </p:nvSpPr>
        <p:spPr>
          <a:xfrm rot="2836204">
            <a:off x="7876225" y="2652669"/>
            <a:ext cx="204946" cy="370293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5013F-C2F7-E380-D24D-4FD2490F4544}"/>
              </a:ext>
            </a:extLst>
          </p:cNvPr>
          <p:cNvSpPr txBox="1"/>
          <p:nvPr/>
        </p:nvSpPr>
        <p:spPr>
          <a:xfrm>
            <a:off x="970963" y="5600620"/>
            <a:ext cx="339684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solidFill>
                  <a:schemeClr val="accent2"/>
                </a:solidFill>
              </a:rPr>
              <a:t>(#2)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1800" b="1" dirty="0">
                <a:solidFill>
                  <a:schemeClr val="accent2"/>
                </a:solidFill>
              </a:rPr>
              <a:t>1910.134(f)(2) – Fit Testing</a:t>
            </a:r>
          </a:p>
          <a:p>
            <a:pPr marL="274320">
              <a:spcAft>
                <a:spcPts val="6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Violations Reported:  519</a:t>
            </a:r>
          </a:p>
        </p:txBody>
      </p:sp>
    </p:spTree>
    <p:extLst>
      <p:ext uri="{BB962C8B-B14F-4D97-AF65-F5344CB8AC3E}">
        <p14:creationId xmlns:p14="http://schemas.microsoft.com/office/powerpoint/2010/main" val="3307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Fit Testing</a:t>
            </a:r>
            <a:br>
              <a:rPr lang="en-US" sz="4200" dirty="0"/>
            </a:br>
            <a:r>
              <a:rPr lang="en-US" sz="4200" dirty="0"/>
              <a:t>Methods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1FF61F9-CA27-48DA-9EC7-5C3EE19D9B32">
            <a:extLst>
              <a:ext uri="{FF2B5EF4-FFF2-40B4-BE49-F238E27FC236}">
                <a16:creationId xmlns:a16="http://schemas.microsoft.com/office/drawing/2014/main" id="{F421F637-B9F8-F44F-619C-490870ED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19">
            <a:extLst>
              <a:ext uri="{FF2B5EF4-FFF2-40B4-BE49-F238E27FC236}">
                <a16:creationId xmlns:a16="http://schemas.microsoft.com/office/drawing/2014/main" id="{7C3FA6B2-CCE1-A374-1FE8-BFF16FA8D0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43676" y="3279515"/>
            <a:ext cx="1958339" cy="2258567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</p:spPr>
      </p:pic>
      <p:sp>
        <p:nvSpPr>
          <p:cNvPr id="13" name="object 57">
            <a:extLst>
              <a:ext uri="{FF2B5EF4-FFF2-40B4-BE49-F238E27FC236}">
                <a16:creationId xmlns:a16="http://schemas.microsoft.com/office/drawing/2014/main" id="{F239B706-E45A-A83A-EA0B-B9D64057E775}"/>
              </a:ext>
            </a:extLst>
          </p:cNvPr>
          <p:cNvSpPr/>
          <p:nvPr/>
        </p:nvSpPr>
        <p:spPr>
          <a:xfrm>
            <a:off x="2644342" y="2894230"/>
            <a:ext cx="1958339" cy="2677160"/>
          </a:xfrm>
          <a:custGeom>
            <a:avLst/>
            <a:gdLst/>
            <a:ahLst/>
            <a:cxnLst/>
            <a:rect l="l" t="t" r="r" b="b"/>
            <a:pathLst>
              <a:path w="1958339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412" y="0"/>
                </a:lnTo>
                <a:lnTo>
                  <a:pt x="1824818" y="6457"/>
                </a:lnTo>
                <a:lnTo>
                  <a:pt x="1868226" y="24669"/>
                </a:lnTo>
                <a:lnTo>
                  <a:pt x="1904940" y="52899"/>
                </a:lnTo>
                <a:lnTo>
                  <a:pt x="1933264" y="89407"/>
                </a:lnTo>
                <a:lnTo>
                  <a:pt x="1951502" y="132456"/>
                </a:lnTo>
                <a:lnTo>
                  <a:pt x="1957958" y="180307"/>
                </a:lnTo>
                <a:lnTo>
                  <a:pt x="1957958" y="2496311"/>
                </a:lnTo>
                <a:lnTo>
                  <a:pt x="1951502" y="2544162"/>
                </a:lnTo>
                <a:lnTo>
                  <a:pt x="1933264" y="2587211"/>
                </a:lnTo>
                <a:lnTo>
                  <a:pt x="1904940" y="2623720"/>
                </a:lnTo>
                <a:lnTo>
                  <a:pt x="1868226" y="2651949"/>
                </a:lnTo>
                <a:lnTo>
                  <a:pt x="1824818" y="2670162"/>
                </a:lnTo>
                <a:lnTo>
                  <a:pt x="1776412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85507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EE448EF9-0B6A-0163-F150-5D45E87DB90E}"/>
              </a:ext>
            </a:extLst>
          </p:cNvPr>
          <p:cNvSpPr/>
          <p:nvPr/>
        </p:nvSpPr>
        <p:spPr>
          <a:xfrm>
            <a:off x="7597796" y="2869407"/>
            <a:ext cx="1956435" cy="2677160"/>
          </a:xfrm>
          <a:custGeom>
            <a:avLst/>
            <a:gdLst/>
            <a:ahLst/>
            <a:cxnLst/>
            <a:rect l="l" t="t" r="r" b="b"/>
            <a:pathLst>
              <a:path w="1956434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317" y="0"/>
                </a:lnTo>
                <a:lnTo>
                  <a:pt x="1824121" y="6457"/>
                </a:lnTo>
                <a:lnTo>
                  <a:pt x="1867126" y="24669"/>
                </a:lnTo>
                <a:lnTo>
                  <a:pt x="1903595" y="52899"/>
                </a:lnTo>
                <a:lnTo>
                  <a:pt x="1931793" y="89407"/>
                </a:lnTo>
                <a:lnTo>
                  <a:pt x="1949985" y="132456"/>
                </a:lnTo>
                <a:lnTo>
                  <a:pt x="1956434" y="180307"/>
                </a:lnTo>
                <a:lnTo>
                  <a:pt x="1956434" y="2496311"/>
                </a:lnTo>
                <a:lnTo>
                  <a:pt x="1949985" y="2544162"/>
                </a:lnTo>
                <a:lnTo>
                  <a:pt x="1931793" y="2587211"/>
                </a:lnTo>
                <a:lnTo>
                  <a:pt x="1903595" y="2623720"/>
                </a:lnTo>
                <a:lnTo>
                  <a:pt x="1867126" y="2651949"/>
                </a:lnTo>
                <a:lnTo>
                  <a:pt x="1824121" y="2670162"/>
                </a:lnTo>
                <a:lnTo>
                  <a:pt x="1776317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85507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Request a fit test - VBEMS">
            <a:extLst>
              <a:ext uri="{FF2B5EF4-FFF2-40B4-BE49-F238E27FC236}">
                <a16:creationId xmlns:a16="http://schemas.microsoft.com/office/drawing/2014/main" id="{886C7DE5-9F34-30ED-0276-3DD37EBE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829" y="2940219"/>
            <a:ext cx="1914525" cy="259080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58">
            <a:extLst>
              <a:ext uri="{FF2B5EF4-FFF2-40B4-BE49-F238E27FC236}">
                <a16:creationId xmlns:a16="http://schemas.microsoft.com/office/drawing/2014/main" id="{780F7A4C-7206-7630-586C-F0488ADD261B}"/>
              </a:ext>
            </a:extLst>
          </p:cNvPr>
          <p:cNvSpPr/>
          <p:nvPr/>
        </p:nvSpPr>
        <p:spPr>
          <a:xfrm>
            <a:off x="10016514" y="2912080"/>
            <a:ext cx="1956435" cy="2677160"/>
          </a:xfrm>
          <a:custGeom>
            <a:avLst/>
            <a:gdLst/>
            <a:ahLst/>
            <a:cxnLst/>
            <a:rect l="l" t="t" r="r" b="b"/>
            <a:pathLst>
              <a:path w="1956434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317" y="0"/>
                </a:lnTo>
                <a:lnTo>
                  <a:pt x="1824121" y="6457"/>
                </a:lnTo>
                <a:lnTo>
                  <a:pt x="1867126" y="24669"/>
                </a:lnTo>
                <a:lnTo>
                  <a:pt x="1903595" y="52899"/>
                </a:lnTo>
                <a:lnTo>
                  <a:pt x="1931793" y="89407"/>
                </a:lnTo>
                <a:lnTo>
                  <a:pt x="1949985" y="132456"/>
                </a:lnTo>
                <a:lnTo>
                  <a:pt x="1956434" y="180307"/>
                </a:lnTo>
                <a:lnTo>
                  <a:pt x="1956434" y="2496311"/>
                </a:lnTo>
                <a:lnTo>
                  <a:pt x="1949985" y="2544162"/>
                </a:lnTo>
                <a:lnTo>
                  <a:pt x="1931793" y="2587211"/>
                </a:lnTo>
                <a:lnTo>
                  <a:pt x="1903595" y="2623720"/>
                </a:lnTo>
                <a:lnTo>
                  <a:pt x="1867126" y="2651949"/>
                </a:lnTo>
                <a:lnTo>
                  <a:pt x="1824121" y="2670162"/>
                </a:lnTo>
                <a:lnTo>
                  <a:pt x="1776317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85507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7">
            <a:extLst>
              <a:ext uri="{FF2B5EF4-FFF2-40B4-BE49-F238E27FC236}">
                <a16:creationId xmlns:a16="http://schemas.microsoft.com/office/drawing/2014/main" id="{8DAA998C-98D3-C0D4-E9FB-876248B8E126}"/>
              </a:ext>
            </a:extLst>
          </p:cNvPr>
          <p:cNvSpPr/>
          <p:nvPr/>
        </p:nvSpPr>
        <p:spPr>
          <a:xfrm>
            <a:off x="5088554" y="2885466"/>
            <a:ext cx="1958339" cy="2677160"/>
          </a:xfrm>
          <a:custGeom>
            <a:avLst/>
            <a:gdLst/>
            <a:ahLst/>
            <a:cxnLst/>
            <a:rect l="l" t="t" r="r" b="b"/>
            <a:pathLst>
              <a:path w="1958339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412" y="0"/>
                </a:lnTo>
                <a:lnTo>
                  <a:pt x="1824818" y="6457"/>
                </a:lnTo>
                <a:lnTo>
                  <a:pt x="1868226" y="24669"/>
                </a:lnTo>
                <a:lnTo>
                  <a:pt x="1904940" y="52899"/>
                </a:lnTo>
                <a:lnTo>
                  <a:pt x="1933264" y="89407"/>
                </a:lnTo>
                <a:lnTo>
                  <a:pt x="1951502" y="132456"/>
                </a:lnTo>
                <a:lnTo>
                  <a:pt x="1957958" y="180307"/>
                </a:lnTo>
                <a:lnTo>
                  <a:pt x="1957958" y="2496311"/>
                </a:lnTo>
                <a:lnTo>
                  <a:pt x="1951502" y="2544162"/>
                </a:lnTo>
                <a:lnTo>
                  <a:pt x="1933264" y="2587211"/>
                </a:lnTo>
                <a:lnTo>
                  <a:pt x="1904940" y="2623720"/>
                </a:lnTo>
                <a:lnTo>
                  <a:pt x="1868226" y="2651949"/>
                </a:lnTo>
                <a:lnTo>
                  <a:pt x="1824818" y="2670162"/>
                </a:lnTo>
                <a:lnTo>
                  <a:pt x="1776412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85507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7">
            <a:extLst>
              <a:ext uri="{FF2B5EF4-FFF2-40B4-BE49-F238E27FC236}">
                <a16:creationId xmlns:a16="http://schemas.microsoft.com/office/drawing/2014/main" id="{F468E88D-CDEF-0E2A-33F0-294334A36852}"/>
              </a:ext>
            </a:extLst>
          </p:cNvPr>
          <p:cNvSpPr/>
          <p:nvPr/>
        </p:nvSpPr>
        <p:spPr>
          <a:xfrm>
            <a:off x="223054" y="2887712"/>
            <a:ext cx="1958339" cy="2677160"/>
          </a:xfrm>
          <a:custGeom>
            <a:avLst/>
            <a:gdLst/>
            <a:ahLst/>
            <a:cxnLst/>
            <a:rect l="l" t="t" r="r" b="b"/>
            <a:pathLst>
              <a:path w="1958339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412" y="0"/>
                </a:lnTo>
                <a:lnTo>
                  <a:pt x="1824818" y="6457"/>
                </a:lnTo>
                <a:lnTo>
                  <a:pt x="1868226" y="24669"/>
                </a:lnTo>
                <a:lnTo>
                  <a:pt x="1904940" y="52899"/>
                </a:lnTo>
                <a:lnTo>
                  <a:pt x="1933264" y="89407"/>
                </a:lnTo>
                <a:lnTo>
                  <a:pt x="1951502" y="132456"/>
                </a:lnTo>
                <a:lnTo>
                  <a:pt x="1957958" y="180307"/>
                </a:lnTo>
                <a:lnTo>
                  <a:pt x="1957958" y="2496311"/>
                </a:lnTo>
                <a:lnTo>
                  <a:pt x="1951502" y="2544162"/>
                </a:lnTo>
                <a:lnTo>
                  <a:pt x="1933264" y="2587211"/>
                </a:lnTo>
                <a:lnTo>
                  <a:pt x="1904940" y="2623720"/>
                </a:lnTo>
                <a:lnTo>
                  <a:pt x="1868226" y="2651949"/>
                </a:lnTo>
                <a:lnTo>
                  <a:pt x="1824818" y="2670162"/>
                </a:lnTo>
                <a:lnTo>
                  <a:pt x="1776412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85507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0" name="Picture 6" descr="COVID-19 Fit Testing Face Masks – Rawlings Safety &amp; Training Consultancy  Services">
            <a:extLst>
              <a:ext uri="{FF2B5EF4-FFF2-40B4-BE49-F238E27FC236}">
                <a16:creationId xmlns:a16="http://schemas.microsoft.com/office/drawing/2014/main" id="{3EEDF065-2629-20F8-8C63-530E9B20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2" y="2931608"/>
            <a:ext cx="1984746" cy="2645512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maha Respirator Fit Test &amp; PPE Inspection | General Fire &amp; Safety">
            <a:extLst>
              <a:ext uri="{FF2B5EF4-FFF2-40B4-BE49-F238E27FC236}">
                <a16:creationId xmlns:a16="http://schemas.microsoft.com/office/drawing/2014/main" id="{B329822A-C341-CCC6-E372-38B1019E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57" y="2922240"/>
            <a:ext cx="1946920" cy="260707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Ugly Truth About Respiratory Masks - Nanozen">
            <a:extLst>
              <a:ext uri="{FF2B5EF4-FFF2-40B4-BE49-F238E27FC236}">
                <a16:creationId xmlns:a16="http://schemas.microsoft.com/office/drawing/2014/main" id="{4ABA18BA-6130-2630-98FA-3E47F2C7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19" y="2888908"/>
            <a:ext cx="1876787" cy="262832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BB54FA7F-7A33-BC42-FB51-C4839848C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62" y="5517232"/>
            <a:ext cx="1499122" cy="39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Bitrex</a:t>
            </a:r>
            <a:endParaRPr lang="en-US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F7453DF-79A1-2D7A-D95E-E155E13A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284" y="5517232"/>
            <a:ext cx="1499122" cy="39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Banana Oil</a:t>
            </a:r>
            <a:endParaRPr lang="en-US" sz="1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4892EDED-FA1A-A46E-83B2-1862BC73B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595" y="5517232"/>
            <a:ext cx="1499122" cy="39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Saccharin</a:t>
            </a:r>
            <a:endParaRPr lang="en-US" sz="1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0492748-DDAE-818B-4E5F-764D31BC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184" y="5517232"/>
            <a:ext cx="1733189" cy="39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Irritant Smoke</a:t>
            </a:r>
            <a:endParaRPr lang="en-US" sz="1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180D320A-80FC-F9A3-A518-68E22D890167}"/>
              </a:ext>
            </a:extLst>
          </p:cNvPr>
          <p:cNvSpPr/>
          <p:nvPr/>
        </p:nvSpPr>
        <p:spPr>
          <a:xfrm rot="5400000">
            <a:off x="4706003" y="1244828"/>
            <a:ext cx="369361" cy="9202201"/>
          </a:xfrm>
          <a:prstGeom prst="rightBrace">
            <a:avLst>
              <a:gd name="adj1" fmla="val 12783"/>
              <a:gd name="adj2" fmla="val 49653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1D9EE5B8-DEBF-0D22-E897-CE51A036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5949280"/>
            <a:ext cx="2170902" cy="4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Qualitative Methods</a:t>
            </a:r>
            <a:endParaRPr lang="en-US" sz="1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96" name="Rectangle 2">
            <a:extLst>
              <a:ext uri="{FF2B5EF4-FFF2-40B4-BE49-F238E27FC236}">
                <a16:creationId xmlns:a16="http://schemas.microsoft.com/office/drawing/2014/main" id="{47FAE7BF-012E-8AFC-16D9-83FD2F7B8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446" y="5661248"/>
            <a:ext cx="2170902" cy="4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PortaCount</a:t>
            </a:r>
            <a:endParaRPr lang="en-US" sz="1600" b="1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  <a:p>
            <a:pPr algn="ctr">
              <a:defRPr/>
            </a:pPr>
            <a:r>
              <a:rPr lang="en-US" sz="1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Quantitative Method</a:t>
            </a:r>
            <a:endParaRPr lang="en-US" sz="1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4F51AB5-BAC6-E8B5-7C9A-5F5DCAFF0D58}"/>
              </a:ext>
            </a:extLst>
          </p:cNvPr>
          <p:cNvSpPr/>
          <p:nvPr/>
        </p:nvSpPr>
        <p:spPr>
          <a:xfrm>
            <a:off x="76652" y="2805049"/>
            <a:ext cx="9719488" cy="3622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D6D652F-A716-EA9C-4E38-AA96575A8A5D}"/>
              </a:ext>
            </a:extLst>
          </p:cNvPr>
          <p:cNvSpPr/>
          <p:nvPr/>
        </p:nvSpPr>
        <p:spPr>
          <a:xfrm>
            <a:off x="9792639" y="2708329"/>
            <a:ext cx="2322709" cy="339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Fit Testing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1FF61F9-CA27-48DA-9EC7-5C3EE19D9B32">
            <a:extLst>
              <a:ext uri="{FF2B5EF4-FFF2-40B4-BE49-F238E27FC236}">
                <a16:creationId xmlns:a16="http://schemas.microsoft.com/office/drawing/2014/main" id="{C0C2BF8F-4338-55A0-DB11-667BFD00F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M Respirator Fit Kit Test Video">
            <a:hlinkClick r:id="" action="ppaction://media"/>
            <a:extLst>
              <a:ext uri="{FF2B5EF4-FFF2-40B4-BE49-F238E27FC236}">
                <a16:creationId xmlns:a16="http://schemas.microsoft.com/office/drawing/2014/main" id="{F32C83A3-9AE8-4CF5-B978-E58A3EDD9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7885" y="1935575"/>
            <a:ext cx="7039007" cy="3959352"/>
          </a:xfrm>
        </p:spPr>
      </p:pic>
    </p:spTree>
    <p:extLst>
      <p:ext uri="{BB962C8B-B14F-4D97-AF65-F5344CB8AC3E}">
        <p14:creationId xmlns:p14="http://schemas.microsoft.com/office/powerpoint/2010/main" val="23031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Fit Testing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1FF61F9-CA27-48DA-9EC7-5C3EE19D9B32">
            <a:extLst>
              <a:ext uri="{FF2B5EF4-FFF2-40B4-BE49-F238E27FC236}">
                <a16:creationId xmlns:a16="http://schemas.microsoft.com/office/drawing/2014/main" id="{C0C2BF8F-4338-55A0-DB11-667BFD00F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5101C2-B64D-7E34-F24D-A1B22165AB18}"/>
              </a:ext>
            </a:extLst>
          </p:cNvPr>
          <p:cNvSpPr txBox="1">
            <a:spLocks/>
          </p:cNvSpPr>
          <p:nvPr/>
        </p:nvSpPr>
        <p:spPr>
          <a:xfrm>
            <a:off x="839416" y="2792754"/>
            <a:ext cx="6711434" cy="31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en-US" dirty="0"/>
              <a:t>Before initially using respirator</a:t>
            </a:r>
          </a:p>
          <a:p>
            <a:r>
              <a:rPr lang="en-US" dirty="0"/>
              <a:t>When changing to different respirator</a:t>
            </a:r>
          </a:p>
          <a:p>
            <a:r>
              <a:rPr lang="en-US" dirty="0"/>
              <a:t>At least annually, thereafter or sooner if: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Changes in physical condition occur</a:t>
            </a:r>
          </a:p>
          <a:p>
            <a:pPr lvl="2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Recent dental work or dentures</a:t>
            </a:r>
          </a:p>
          <a:p>
            <a:pPr lvl="2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Facial surgery, treatments, scars</a:t>
            </a:r>
          </a:p>
          <a:p>
            <a:pPr lvl="2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Weight loss/gain of 15 lbs. or more</a:t>
            </a:r>
          </a:p>
          <a:p>
            <a:r>
              <a:rPr lang="en-US" dirty="0"/>
              <a:t>Comprised of two (2) parts</a:t>
            </a:r>
            <a:endParaRPr lang="en-US" sz="20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79E1C6D-9222-91AC-3DF5-E4CA4E7B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96" y="3245745"/>
            <a:ext cx="2564071" cy="222683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Fit Testing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1FF61F9-CA27-48DA-9EC7-5C3EE19D9B32">
            <a:extLst>
              <a:ext uri="{FF2B5EF4-FFF2-40B4-BE49-F238E27FC236}">
                <a16:creationId xmlns:a16="http://schemas.microsoft.com/office/drawing/2014/main" id="{F421F637-B9F8-F44F-619C-490870ED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7885E3-6C2E-63B8-7570-1C0F162D8074}"/>
              </a:ext>
            </a:extLst>
          </p:cNvPr>
          <p:cNvSpPr txBox="1">
            <a:spLocks/>
          </p:cNvSpPr>
          <p:nvPr/>
        </p:nvSpPr>
        <p:spPr>
          <a:xfrm>
            <a:off x="594360" y="2888644"/>
            <a:ext cx="7408553" cy="311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en-US" dirty="0"/>
              <a:t>Performed without respirator</a:t>
            </a:r>
          </a:p>
          <a:p>
            <a:r>
              <a:rPr lang="en-US" dirty="0"/>
              <a:t>Assure person being tested can detect solution</a:t>
            </a:r>
          </a:p>
          <a:p>
            <a:r>
              <a:rPr lang="en-US" dirty="0"/>
              <a:t>Do not eat, drink or chew gum 15 min before test</a:t>
            </a:r>
          </a:p>
          <a:p>
            <a:r>
              <a:rPr lang="en-US" dirty="0"/>
              <a:t>Test solution injected in increments of 10 up to max 30</a:t>
            </a:r>
          </a:p>
          <a:p>
            <a:pPr>
              <a:spcAft>
                <a:spcPts val="600"/>
              </a:spcAft>
            </a:pPr>
            <a:r>
              <a:rPr lang="en-US" dirty="0"/>
              <a:t>If a taste response is detected from: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1 – 10, the individual is a 10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11 – 20, the individual is a 20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21 – 30, the individual is a 30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FF34F93-1D10-7DFA-8FBF-F4CD9C552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822" y="1921595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9E0000"/>
                </a:solidFill>
                <a:latin typeface="Calibri"/>
                <a:ea typeface="+mj-ea"/>
                <a:cs typeface="Calibri"/>
              </a:rPr>
              <a:t>SENSITIVITY TEST</a:t>
            </a:r>
            <a:endParaRPr lang="en-US" sz="2600" b="1" kern="0" dirty="0">
              <a:solidFill>
                <a:srgbClr val="9E0000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12" name="Picture 11" descr="Test 1.jpg">
            <a:extLst>
              <a:ext uri="{FF2B5EF4-FFF2-40B4-BE49-F238E27FC236}">
                <a16:creationId xmlns:a16="http://schemas.microsoft.com/office/drawing/2014/main" id="{9B920B6B-DE0C-A808-A8FB-843C3212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9" t="-56" r="927" b="20871"/>
          <a:stretch/>
        </p:blipFill>
        <p:spPr>
          <a:xfrm>
            <a:off x="8608670" y="3176515"/>
            <a:ext cx="2743200" cy="271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4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Fit Testing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1FF61F9-CA27-48DA-9EC7-5C3EE19D9B32">
            <a:extLst>
              <a:ext uri="{FF2B5EF4-FFF2-40B4-BE49-F238E27FC236}">
                <a16:creationId xmlns:a16="http://schemas.microsoft.com/office/drawing/2014/main" id="{F421F637-B9F8-F44F-619C-490870ED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FF34F93-1D10-7DFA-8FBF-F4CD9C552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822" y="1921595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FIT TEST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9E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292">
            <a:extLst>
              <a:ext uri="{FF2B5EF4-FFF2-40B4-BE49-F238E27FC236}">
                <a16:creationId xmlns:a16="http://schemas.microsoft.com/office/drawing/2014/main" id="{02CA8C0F-6F19-8158-F43D-B916C11067F6}"/>
              </a:ext>
            </a:extLst>
          </p:cNvPr>
          <p:cNvPicPr/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966" y="2535156"/>
            <a:ext cx="1706759" cy="3887245"/>
          </a:xfrm>
          <a:prstGeom prst="rect">
            <a:avLst/>
          </a:prstGeom>
        </p:spPr>
      </p:pic>
      <p:pic>
        <p:nvPicPr>
          <p:cNvPr id="4" name="Content Placeholder 4" descr="Test 2.jpg">
            <a:extLst>
              <a:ext uri="{FF2B5EF4-FFF2-40B4-BE49-F238E27FC236}">
                <a16:creationId xmlns:a16="http://schemas.microsoft.com/office/drawing/2014/main" id="{8B8D3173-AE2D-5943-40FE-DCDDBB8281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r="255" b="23375"/>
          <a:stretch/>
        </p:blipFill>
        <p:spPr>
          <a:xfrm>
            <a:off x="329605" y="3261236"/>
            <a:ext cx="2681666" cy="213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A87DDA-D67F-EB78-3B19-FA2EC63CF00D}"/>
              </a:ext>
            </a:extLst>
          </p:cNvPr>
          <p:cNvGrpSpPr/>
          <p:nvPr/>
        </p:nvGrpSpPr>
        <p:grpSpPr>
          <a:xfrm>
            <a:off x="5197126" y="2555538"/>
            <a:ext cx="5435378" cy="539652"/>
            <a:chOff x="5613031" y="419859"/>
            <a:chExt cx="5171417" cy="13570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4AC60C-5E4C-B261-37BC-37687D3F8359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F1C7DB-5F66-E8A0-F85B-CFAA7E8E47E3}"/>
                </a:ext>
              </a:extLst>
            </p:cNvPr>
            <p:cNvSpPr txBox="1"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Start – entire “N” (N = # of squeezes to elicit tast</a:t>
              </a:r>
              <a:r>
                <a:rPr lang="en-US" sz="11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e response 10, 20, 30)</a:t>
              </a: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 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B0A6DA-84AF-DCA0-33E5-DE54F638AA66}"/>
              </a:ext>
            </a:extLst>
          </p:cNvPr>
          <p:cNvGrpSpPr/>
          <p:nvPr/>
        </p:nvGrpSpPr>
        <p:grpSpPr>
          <a:xfrm>
            <a:off x="5197126" y="3105372"/>
            <a:ext cx="1799068" cy="539652"/>
            <a:chOff x="5613031" y="419859"/>
            <a:chExt cx="5171417" cy="13570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C06F8D-62D6-72EB-6FC7-23F2C00FC606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22BCE0-2D46-D0CC-3601-61D7835B622A}"/>
                </a:ext>
              </a:extLst>
            </p:cNvPr>
            <p:cNvSpPr txBox="1"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EED82F4-A728-BB3E-C155-CCDE4E3D2B18}"/>
              </a:ext>
            </a:extLst>
          </p:cNvPr>
          <p:cNvGrpSpPr/>
          <p:nvPr/>
        </p:nvGrpSpPr>
        <p:grpSpPr>
          <a:xfrm>
            <a:off x="5197126" y="5877272"/>
            <a:ext cx="1800200" cy="539652"/>
            <a:chOff x="5613031" y="419859"/>
            <a:chExt cx="5174671" cy="1357052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EEEBFF-9767-73B1-D9B2-B107CB84A6EE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6BFCE5C-CC75-11B8-36F7-C1F68898E2CC}"/>
                </a:ext>
              </a:extLst>
            </p:cNvPr>
            <p:cNvSpPr txBox="1"/>
            <p:nvPr/>
          </p:nvSpPr>
          <p:spPr>
            <a:xfrm>
              <a:off x="5616285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E42EECC-64E2-1152-916F-6C2B8493E2A5}"/>
              </a:ext>
            </a:extLst>
          </p:cNvPr>
          <p:cNvGrpSpPr/>
          <p:nvPr/>
        </p:nvGrpSpPr>
        <p:grpSpPr>
          <a:xfrm>
            <a:off x="5173897" y="5333366"/>
            <a:ext cx="1819249" cy="539652"/>
            <a:chOff x="5613031" y="419859"/>
            <a:chExt cx="5229427" cy="135705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0670535-706C-55A9-DF9F-B272199A6C2B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FCA2DD-A659-44BA-1937-40B077B02BD0}"/>
                </a:ext>
              </a:extLst>
            </p:cNvPr>
            <p:cNvSpPr txBox="1"/>
            <p:nvPr/>
          </p:nvSpPr>
          <p:spPr>
            <a:xfrm>
              <a:off x="567104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DFF837D-ED30-3E24-F728-7516416BDFCA}"/>
              </a:ext>
            </a:extLst>
          </p:cNvPr>
          <p:cNvGrpSpPr/>
          <p:nvPr/>
        </p:nvGrpSpPr>
        <p:grpSpPr>
          <a:xfrm>
            <a:off x="5203613" y="4761556"/>
            <a:ext cx="1799068" cy="539652"/>
            <a:chOff x="5613031" y="419859"/>
            <a:chExt cx="5171417" cy="1357052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6EA28BF-532A-3D9C-7798-2A64AA80BDAB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5B1CACB-6B68-E138-0CD6-1E22B7E1DC8A}"/>
                </a:ext>
              </a:extLst>
            </p:cNvPr>
            <p:cNvSpPr txBox="1"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CF297B0-C46C-0694-1341-C0C9CFAADC97}"/>
              </a:ext>
            </a:extLst>
          </p:cNvPr>
          <p:cNvGrpSpPr/>
          <p:nvPr/>
        </p:nvGrpSpPr>
        <p:grpSpPr>
          <a:xfrm>
            <a:off x="5203613" y="4221088"/>
            <a:ext cx="1799068" cy="539652"/>
            <a:chOff x="5613031" y="419859"/>
            <a:chExt cx="5171417" cy="135705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C8530ED-36C9-AA99-82D9-3364EC136985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DFC3B5E-8864-73BD-E9C5-C248B5109777}"/>
                </a:ext>
              </a:extLst>
            </p:cNvPr>
            <p:cNvSpPr txBox="1"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144A9F8-1207-64DA-947E-15CF36470A1C}"/>
              </a:ext>
            </a:extLst>
          </p:cNvPr>
          <p:cNvGrpSpPr/>
          <p:nvPr/>
        </p:nvGrpSpPr>
        <p:grpSpPr>
          <a:xfrm>
            <a:off x="5203613" y="3645024"/>
            <a:ext cx="1799068" cy="539652"/>
            <a:chOff x="5613031" y="419859"/>
            <a:chExt cx="5171417" cy="135705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84D7DF3-8C6D-8121-196D-35060AAC720F}"/>
                </a:ext>
              </a:extLst>
            </p:cNvPr>
            <p:cNvSpPr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B7C93A6-556F-1C45-9B86-6EC185B4EE38}"/>
                </a:ext>
              </a:extLst>
            </p:cNvPr>
            <p:cNvSpPr txBox="1"/>
            <p:nvPr/>
          </p:nvSpPr>
          <p:spPr>
            <a:xfrm>
              <a:off x="5613031" y="419859"/>
              <a:ext cx="5171417" cy="135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611" tIns="69611" rIns="69611" bIns="69611" numCol="1" spcCol="1270" anchor="ctr" anchorCtr="0">
              <a:noAutofit/>
            </a:bodyPr>
            <a:lstStyle/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  <a:p>
              <a:pPr marL="27432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>
                  <a:latin typeface="Roboto Condensed Light" panose="02000000000000000000" pitchFamily="2" charset="0"/>
                  <a:ea typeface="Roboto Condensed Light" panose="02000000000000000000" pitchFamily="2" charset="0"/>
                  <a:cs typeface="Noto Sans" panose="020B0502040504020204" pitchFamily="34" charset="0"/>
                </a:rPr>
                <a:t>30 seconds – ½ N</a:t>
              </a:r>
              <a:endParaRPr lang="en-US" sz="1100" kern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Noto Sans" panose="020B0502040504020204" pitchFamily="34" charset="0"/>
              </a:endParaRPr>
            </a:p>
          </p:txBody>
        </p:sp>
      </p:grpSp>
      <p:graphicFrame>
        <p:nvGraphicFramePr>
          <p:cNvPr id="129" name="Diagram 128">
            <a:extLst>
              <a:ext uri="{FF2B5EF4-FFF2-40B4-BE49-F238E27FC236}">
                <a16:creationId xmlns:a16="http://schemas.microsoft.com/office/drawing/2014/main" id="{6789A4F7-8B86-62D1-0E90-5127BE9DC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525633"/>
              </p:ext>
            </p:extLst>
          </p:nvPr>
        </p:nvGraphicFramePr>
        <p:xfrm>
          <a:off x="7320136" y="3756199"/>
          <a:ext cx="4575509" cy="2337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6" name="Picture 14" descr="Related image">
            <a:extLst>
              <a:ext uri="{FF2B5EF4-FFF2-40B4-BE49-F238E27FC236}">
                <a16:creationId xmlns:a16="http://schemas.microsoft.com/office/drawing/2014/main" id="{72275152-59C3-B10D-149D-CCC25BC1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02" y="3654053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7425764C-5265-36C1-4585-F8C92AD3812E}"/>
              </a:ext>
            </a:extLst>
          </p:cNvPr>
          <p:cNvSpPr txBox="1"/>
          <p:nvPr/>
        </p:nvSpPr>
        <p:spPr>
          <a:xfrm>
            <a:off x="7848248" y="3501008"/>
            <a:ext cx="1689706" cy="4105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62040" bIns="0" numCol="1" spcCol="1270" anchor="t" anchorCtr="0">
            <a:noAutofit/>
          </a:bodyPr>
          <a:lstStyle/>
          <a:p>
            <a:pPr marL="0" lvl="0" indent="0" algn="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Remember: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EA88E70-074A-176F-81DB-AF4567FB6DEB}"/>
              </a:ext>
            </a:extLst>
          </p:cNvPr>
          <p:cNvSpPr/>
          <p:nvPr/>
        </p:nvSpPr>
        <p:spPr>
          <a:xfrm>
            <a:off x="7562513" y="3316948"/>
            <a:ext cx="4179056" cy="3052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37FC128-572B-72E7-40D8-9091426ED3B5}"/>
              </a:ext>
            </a:extLst>
          </p:cNvPr>
          <p:cNvSpPr/>
          <p:nvPr/>
        </p:nvSpPr>
        <p:spPr>
          <a:xfrm>
            <a:off x="3647728" y="2545003"/>
            <a:ext cx="1799068" cy="3908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227050A-9CF5-31DB-7B33-D18059E8EE87}"/>
              </a:ext>
            </a:extLst>
          </p:cNvPr>
          <p:cNvSpPr/>
          <p:nvPr/>
        </p:nvSpPr>
        <p:spPr>
          <a:xfrm>
            <a:off x="5499549" y="2606864"/>
            <a:ext cx="3953106" cy="3846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Record of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Fit Testing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A3749A81-0EF6-0C02-4829-240E0B2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309EE-01FC-1E4F-0B61-C4C1BC089930}"/>
              </a:ext>
            </a:extLst>
          </p:cNvPr>
          <p:cNvSpPr/>
          <p:nvPr/>
        </p:nvSpPr>
        <p:spPr>
          <a:xfrm>
            <a:off x="6282248" y="980728"/>
            <a:ext cx="4206240" cy="538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275EC24-0101-D951-A877-12C76504BCBF}"/>
              </a:ext>
            </a:extLst>
          </p:cNvPr>
          <p:cNvSpPr txBox="1">
            <a:spLocks/>
          </p:cNvSpPr>
          <p:nvPr/>
        </p:nvSpPr>
        <p:spPr bwMode="auto">
          <a:xfrm>
            <a:off x="-212976" y="5440446"/>
            <a:ext cx="5717420" cy="9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5400" b="0" i="0" u="sng" strike="noStrike" kern="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DOCUMENT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9E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F82D3-61EB-F2AE-4302-C212FB61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490" y="1127582"/>
            <a:ext cx="3933982" cy="5100944"/>
          </a:xfrm>
          <a:prstGeom prst="rect">
            <a:avLst/>
          </a:prstGeom>
        </p:spPr>
      </p:pic>
      <p:pic>
        <p:nvPicPr>
          <p:cNvPr id="8" name="E1FF61F9-CA27-48DA-9EC7-5C3EE19D9B32">
            <a:extLst>
              <a:ext uri="{FF2B5EF4-FFF2-40B4-BE49-F238E27FC236}">
                <a16:creationId xmlns:a16="http://schemas.microsoft.com/office/drawing/2014/main" id="{7E048FA3-D570-25DC-F2BE-96D84824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81682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9376" y="4660593"/>
            <a:ext cx="1097280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+mj-lt"/>
              </a:rPr>
              <a:t>Elements of a sound Respirator Program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750DCA8-6FCA-34D9-CB63-2D51C5F0D4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r="250" b="2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51" name="Freeform: Shape 5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1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PESTSURE LOSS CONTROL MEETING</a:t>
            </a:r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7885856" y="6356349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  <a:defRPr/>
            </a:pPr>
            <a:r>
              <a:rPr lang="en-US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OCTOBER 25, 2022</a:t>
            </a:r>
          </a:p>
        </p:txBody>
      </p:sp>
    </p:spTree>
    <p:extLst>
      <p:ext uri="{BB962C8B-B14F-4D97-AF65-F5344CB8AC3E}">
        <p14:creationId xmlns:p14="http://schemas.microsoft.com/office/powerpoint/2010/main" val="19150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8"/>
            <a:ext cx="3830230" cy="318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Recordkeeping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6F022E-B85E-7228-9529-51EC0516531D}"/>
              </a:ext>
            </a:extLst>
          </p:cNvPr>
          <p:cNvSpPr/>
          <p:nvPr/>
        </p:nvSpPr>
        <p:spPr>
          <a:xfrm rot="18284561">
            <a:off x="7826653" y="2862919"/>
            <a:ext cx="295857" cy="8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1E7BA5CA-8A60-48BA-8016-4FC97E568AB4">
            <a:extLst>
              <a:ext uri="{FF2B5EF4-FFF2-40B4-BE49-F238E27FC236}">
                <a16:creationId xmlns:a16="http://schemas.microsoft.com/office/drawing/2014/main" id="{E21326A2-89B9-73CD-2C1B-C044B609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1497330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2A779C3-7C79-F0D8-6B86-3000AC0439A3}"/>
              </a:ext>
            </a:extLst>
          </p:cNvPr>
          <p:cNvSpPr/>
          <p:nvPr/>
        </p:nvSpPr>
        <p:spPr>
          <a:xfrm rot="1093508">
            <a:off x="7154329" y="2707554"/>
            <a:ext cx="847050" cy="27494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E8D144B6-958C-4ACB-AE18-C11C7856785B">
            <a:extLst>
              <a:ext uri="{FF2B5EF4-FFF2-40B4-BE49-F238E27FC236}">
                <a16:creationId xmlns:a16="http://schemas.microsoft.com/office/drawing/2014/main" id="{FB0F1882-130E-27ED-165B-D6D53125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06" y="357438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C574E90-1949-4924-B663-AEA13DB79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33" y="44624"/>
            <a:ext cx="4352315" cy="2813320"/>
          </a:xfrm>
        </p:spPr>
        <p:txBody>
          <a:bodyPr>
            <a:normAutofit/>
          </a:bodyPr>
          <a:lstStyle/>
          <a:p>
            <a:r>
              <a:rPr lang="en-US" dirty="0"/>
              <a:t>Recordkeeping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F1CD8B-D430-49E7-8630-84152C414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1F5B8298-9AB4-45B4-B28E-C8C1A264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100AEF19-4AE6-42BE-81E6-95700DB85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1192B5C1-AE13-49EA-82FD-F3C3BC02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713612B5-8E9D-4FEF-86B9-52A0FABD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14FC746D-B820-44A3-B1B3-53B690BC2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8778550A-567F-40F6-A77F-2E2B50175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28C989E-85FD-4D1C-AF77-82F4B985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58FDDCED-5FC6-4B14-A0E2-DF4310ED9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E80E854B-CCEB-4CEF-B465-561C4C87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02BED26F-9C32-4DF8-8739-D89F6F059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CE3B71C9-F500-46F1-8D17-C3EF4DA5F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C14431D0-29B6-473C-B2FD-4661864DA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D10457BA-9444-4642-861C-78120DD8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27C95C30-0364-4C32-B686-0C366086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A0BDEDBA-CA15-41EE-B2C6-8A973B5E6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702B9007-982C-4F69-A443-B07F3BEFD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28596B48-F33B-451E-8C2D-3525B338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4B493BB9-A171-4B97-B05A-187E03FFA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973B8111-A5EB-4EE8-9813-8495336F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6A4F8D39-9886-490F-B7A9-3B269329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1392" y="649287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8D144B6-958C-4ACB-AE18-C11C7856785B">
            <a:extLst>
              <a:ext uri="{FF2B5EF4-FFF2-40B4-BE49-F238E27FC236}">
                <a16:creationId xmlns:a16="http://schemas.microsoft.com/office/drawing/2014/main" id="{0D623110-DB39-4854-8CA9-C363D99C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7803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48;p17">
            <a:extLst>
              <a:ext uri="{FF2B5EF4-FFF2-40B4-BE49-F238E27FC236}">
                <a16:creationId xmlns:a16="http://schemas.microsoft.com/office/drawing/2014/main" id="{15E13C06-F54D-85DE-5AAA-F7A4908A6415}"/>
              </a:ext>
            </a:extLst>
          </p:cNvPr>
          <p:cNvSpPr txBox="1">
            <a:spLocks/>
          </p:cNvSpPr>
          <p:nvPr/>
        </p:nvSpPr>
        <p:spPr>
          <a:xfrm>
            <a:off x="471324" y="2745110"/>
            <a:ext cx="48522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Keeping your respirator protection plan and employee records organized is key to managing a compliant program.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1AE8F57-7F54-4A7D-DCD3-BB63CED2F906}"/>
              </a:ext>
            </a:extLst>
          </p:cNvPr>
          <p:cNvSpPr txBox="1">
            <a:spLocks/>
          </p:cNvSpPr>
          <p:nvPr/>
        </p:nvSpPr>
        <p:spPr>
          <a:xfrm>
            <a:off x="2033062" y="3775687"/>
            <a:ext cx="3668000" cy="259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Written program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Medical certifications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Fit test records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Training records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Air monitoring records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9D1CF-3301-AA02-4937-5562E9606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39" y="758233"/>
            <a:ext cx="3643692" cy="547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4D8F3-1ED5-B65D-3031-4A5AAC748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980728"/>
            <a:ext cx="3643693" cy="530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6F1445-609E-23B3-3BF3-2614CDBFF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708" y="1078565"/>
            <a:ext cx="3582909" cy="498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 descr="Related image">
            <a:extLst>
              <a:ext uri="{FF2B5EF4-FFF2-40B4-BE49-F238E27FC236}">
                <a16:creationId xmlns:a16="http://schemas.microsoft.com/office/drawing/2014/main" id="{B614FC19-5A22-0174-5944-FC7A25D9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96" y="2061260"/>
            <a:ext cx="3854916" cy="255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57">
            <a:extLst>
              <a:ext uri="{FF2B5EF4-FFF2-40B4-BE49-F238E27FC236}">
                <a16:creationId xmlns:a16="http://schemas.microsoft.com/office/drawing/2014/main" id="{BFB416D2-3D1D-2C19-46D0-C41767DE605D}"/>
              </a:ext>
            </a:extLst>
          </p:cNvPr>
          <p:cNvSpPr/>
          <p:nvPr/>
        </p:nvSpPr>
        <p:spPr>
          <a:xfrm>
            <a:off x="6828766" y="908720"/>
            <a:ext cx="3731176" cy="5319754"/>
          </a:xfrm>
          <a:custGeom>
            <a:avLst/>
            <a:gdLst/>
            <a:ahLst/>
            <a:cxnLst/>
            <a:rect l="l" t="t" r="r" b="b"/>
            <a:pathLst>
              <a:path w="1958339" h="2677160">
                <a:moveTo>
                  <a:pt x="0" y="180307"/>
                </a:moveTo>
                <a:lnTo>
                  <a:pt x="6456" y="132456"/>
                </a:lnTo>
                <a:lnTo>
                  <a:pt x="24694" y="89407"/>
                </a:lnTo>
                <a:lnTo>
                  <a:pt x="53018" y="52899"/>
                </a:lnTo>
                <a:lnTo>
                  <a:pt x="89732" y="24669"/>
                </a:lnTo>
                <a:lnTo>
                  <a:pt x="133140" y="6457"/>
                </a:lnTo>
                <a:lnTo>
                  <a:pt x="181546" y="0"/>
                </a:lnTo>
                <a:lnTo>
                  <a:pt x="1776412" y="0"/>
                </a:lnTo>
                <a:lnTo>
                  <a:pt x="1824818" y="6457"/>
                </a:lnTo>
                <a:lnTo>
                  <a:pt x="1868226" y="24669"/>
                </a:lnTo>
                <a:lnTo>
                  <a:pt x="1904940" y="52899"/>
                </a:lnTo>
                <a:lnTo>
                  <a:pt x="1933264" y="89407"/>
                </a:lnTo>
                <a:lnTo>
                  <a:pt x="1951502" y="132456"/>
                </a:lnTo>
                <a:lnTo>
                  <a:pt x="1957958" y="180307"/>
                </a:lnTo>
                <a:lnTo>
                  <a:pt x="1957958" y="2496311"/>
                </a:lnTo>
                <a:lnTo>
                  <a:pt x="1951502" y="2544162"/>
                </a:lnTo>
                <a:lnTo>
                  <a:pt x="1933264" y="2587211"/>
                </a:lnTo>
                <a:lnTo>
                  <a:pt x="1904940" y="2623720"/>
                </a:lnTo>
                <a:lnTo>
                  <a:pt x="1868226" y="2651949"/>
                </a:lnTo>
                <a:lnTo>
                  <a:pt x="1824818" y="2670162"/>
                </a:lnTo>
                <a:lnTo>
                  <a:pt x="1776412" y="2676619"/>
                </a:lnTo>
                <a:lnTo>
                  <a:pt x="181546" y="2676619"/>
                </a:lnTo>
                <a:lnTo>
                  <a:pt x="133140" y="2670162"/>
                </a:lnTo>
                <a:lnTo>
                  <a:pt x="89732" y="2651949"/>
                </a:lnTo>
                <a:lnTo>
                  <a:pt x="53018" y="2623720"/>
                </a:lnTo>
                <a:lnTo>
                  <a:pt x="24694" y="2587211"/>
                </a:lnTo>
                <a:lnTo>
                  <a:pt x="6456" y="2544162"/>
                </a:lnTo>
                <a:lnTo>
                  <a:pt x="0" y="2496311"/>
                </a:lnTo>
                <a:lnTo>
                  <a:pt x="0" y="180307"/>
                </a:lnTo>
                <a:close/>
              </a:path>
            </a:pathLst>
          </a:cu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picture containing indoor, items, various, several&#10;&#10;Description automatically generated">
            <a:extLst>
              <a:ext uri="{FF2B5EF4-FFF2-40B4-BE49-F238E27FC236}">
                <a16:creationId xmlns:a16="http://schemas.microsoft.com/office/drawing/2014/main" id="{48597B54-0571-DFDB-FC30-702C684075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08" y="1860235"/>
            <a:ext cx="3781652" cy="308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8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To Beard or </a:t>
            </a:r>
            <a:br>
              <a:rPr lang="en-US" sz="4200" dirty="0"/>
            </a:br>
            <a:r>
              <a:rPr lang="en-US" sz="4200" dirty="0"/>
              <a:t>Not To Beard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EEEBFF-9767-73B1-D9B2-B107CB84A6EE}"/>
              </a:ext>
            </a:extLst>
          </p:cNvPr>
          <p:cNvSpPr/>
          <p:nvPr/>
        </p:nvSpPr>
        <p:spPr>
          <a:xfrm>
            <a:off x="5197126" y="5877272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6EA28BF-532A-3D9C-7798-2A64AA80BDAB}"/>
              </a:ext>
            </a:extLst>
          </p:cNvPr>
          <p:cNvSpPr/>
          <p:nvPr/>
        </p:nvSpPr>
        <p:spPr>
          <a:xfrm>
            <a:off x="5203613" y="4761556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E8D144B6-958C-4ACB-AE18-C11C7856785B">
            <a:extLst>
              <a:ext uri="{FF2B5EF4-FFF2-40B4-BE49-F238E27FC236}">
                <a16:creationId xmlns:a16="http://schemas.microsoft.com/office/drawing/2014/main" id="{159137D4-36CD-7DBC-37E2-23978027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7803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FE673-A7C3-7188-983A-508425001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196"/>
          <a:stretch/>
        </p:blipFill>
        <p:spPr>
          <a:xfrm flipH="1">
            <a:off x="0" y="2535156"/>
            <a:ext cx="3429164" cy="3957719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graphicFrame>
        <p:nvGraphicFramePr>
          <p:cNvPr id="18" name="TextBox 4">
            <a:extLst>
              <a:ext uri="{FF2B5EF4-FFF2-40B4-BE49-F238E27FC236}">
                <a16:creationId xmlns:a16="http://schemas.microsoft.com/office/drawing/2014/main" id="{C2EBCF56-E202-EDB5-DF74-8D6FE5195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149907"/>
              </p:ext>
            </p:extLst>
          </p:nvPr>
        </p:nvGraphicFramePr>
        <p:xfrm>
          <a:off x="3527909" y="2759118"/>
          <a:ext cx="8562297" cy="3438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716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068FEB5-20F7-4A85-BF5A-3EB1F1BEF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>
                                            <p:graphicEl>
                                              <a:dgm id="{A068FEB5-20F7-4A85-BF5A-3EB1F1BEF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99335B0-041D-4816-AC39-FFCF789B1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>
                                            <p:graphicEl>
                                              <a:dgm id="{C99335B0-041D-4816-AC39-FFCF789B1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40D1B8F-6C68-42D2-B261-44D917466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>
                                            <p:graphicEl>
                                              <a:dgm id="{540D1B8F-6C68-42D2-B261-44D917466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B903471-79B0-4B78-B281-BE9ADCC66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8">
                                            <p:graphicEl>
                                              <a:dgm id="{8B903471-79B0-4B78-B281-BE9ADCC662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8C29376-8418-4F99-B4BB-BEAEF3E12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>
                                            <p:graphicEl>
                                              <a:dgm id="{D8C29376-8418-4F99-B4BB-BEAEF3E12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F8A742C-C375-4C1A-9E80-1044C6F12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8">
                                            <p:graphicEl>
                                              <a:dgm id="{FF8A742C-C375-4C1A-9E80-1044C6F12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601EE6B-4B33-4D55-A004-ACA2C76C8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8">
                                            <p:graphicEl>
                                              <a:dgm id="{7601EE6B-4B33-4D55-A004-ACA2C76C8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D81E11B-3D01-4719-9A9A-778532A48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8">
                                            <p:graphicEl>
                                              <a:dgm id="{0D81E11B-3D01-4719-9A9A-778532A481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6A31B03-E3C9-401E-BF0E-3E530A50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56A31B03-E3C9-401E-BF0E-3E530A50F4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Training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1E7BA5CA-8A60-48BA-8016-4FC97E568AB4">
            <a:extLst>
              <a:ext uri="{FF2B5EF4-FFF2-40B4-BE49-F238E27FC236}">
                <a16:creationId xmlns:a16="http://schemas.microsoft.com/office/drawing/2014/main" id="{37157D29-623E-03FB-1BFD-DAC7023B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83" y="-19019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48;p17">
            <a:extLst>
              <a:ext uri="{FF2B5EF4-FFF2-40B4-BE49-F238E27FC236}">
                <a16:creationId xmlns:a16="http://schemas.microsoft.com/office/drawing/2014/main" id="{5CB34580-97C3-9EF5-E6DE-E6AB5C6BFF19}"/>
              </a:ext>
            </a:extLst>
          </p:cNvPr>
          <p:cNvSpPr txBox="1">
            <a:spLocks/>
          </p:cNvSpPr>
          <p:nvPr/>
        </p:nvSpPr>
        <p:spPr>
          <a:xfrm>
            <a:off x="1824405" y="1931382"/>
            <a:ext cx="8138645" cy="55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Care and Maintenance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A1538-48E5-EA38-BE6C-8A785A367C75}"/>
              </a:ext>
            </a:extLst>
          </p:cNvPr>
          <p:cNvSpPr/>
          <p:nvPr/>
        </p:nvSpPr>
        <p:spPr>
          <a:xfrm>
            <a:off x="0" y="0"/>
            <a:ext cx="1222650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05E8F9-14C8-FB32-60FB-FB74AA2D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0"/>
            <a:ext cx="943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Facial Hair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EEEBFF-9767-73B1-D9B2-B107CB84A6EE}"/>
              </a:ext>
            </a:extLst>
          </p:cNvPr>
          <p:cNvSpPr/>
          <p:nvPr/>
        </p:nvSpPr>
        <p:spPr>
          <a:xfrm>
            <a:off x="5197126" y="5877272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6EA28BF-532A-3D9C-7798-2A64AA80BDAB}"/>
              </a:ext>
            </a:extLst>
          </p:cNvPr>
          <p:cNvSpPr/>
          <p:nvPr/>
        </p:nvSpPr>
        <p:spPr>
          <a:xfrm>
            <a:off x="5203613" y="4761556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E8D144B6-958C-4ACB-AE18-C11C7856785B">
            <a:extLst>
              <a:ext uri="{FF2B5EF4-FFF2-40B4-BE49-F238E27FC236}">
                <a16:creationId xmlns:a16="http://schemas.microsoft.com/office/drawing/2014/main" id="{159137D4-36CD-7DBC-37E2-23978027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7803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Content Placeholder 7">
            <a:extLst>
              <a:ext uri="{FF2B5EF4-FFF2-40B4-BE49-F238E27FC236}">
                <a16:creationId xmlns:a16="http://schemas.microsoft.com/office/drawing/2014/main" id="{9AB40BB6-B348-6316-AEF1-35D8692BAA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484018"/>
              </p:ext>
            </p:extLst>
          </p:nvPr>
        </p:nvGraphicFramePr>
        <p:xfrm>
          <a:off x="3026664" y="2649499"/>
          <a:ext cx="5669280" cy="37490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133856">
                  <a:extLst>
                    <a:ext uri="{9D8B030D-6E8A-4147-A177-3AD203B41FA5}">
                      <a16:colId xmlns:a16="http://schemas.microsoft.com/office/drawing/2014/main" val="3074244680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409369747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08474501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80584498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1807996629"/>
                    </a:ext>
                  </a:extLst>
                </a:gridCol>
              </a:tblGrid>
              <a:tr h="74980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86337"/>
                  </a:ext>
                </a:extLst>
              </a:tr>
              <a:tr h="74980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441126"/>
                  </a:ext>
                </a:extLst>
              </a:tr>
              <a:tr h="74980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52186" marR="5218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827500"/>
                  </a:ext>
                </a:extLst>
              </a:tr>
              <a:tr h="74980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787057"/>
                  </a:ext>
                </a:extLst>
              </a:tr>
              <a:tr h="74980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2186" marR="52186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36323"/>
                  </a:ext>
                </a:extLst>
              </a:tr>
            </a:tbl>
          </a:graphicData>
        </a:graphic>
      </p:graphicFrame>
      <p:pic>
        <p:nvPicPr>
          <p:cNvPr id="28" name="object 34">
            <a:extLst>
              <a:ext uri="{FF2B5EF4-FFF2-40B4-BE49-F238E27FC236}">
                <a16:creationId xmlns:a16="http://schemas.microsoft.com/office/drawing/2014/main" id="{1B8355AA-DE3D-E43C-19E1-2F092266A19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4198" y="2655424"/>
            <a:ext cx="792088" cy="726005"/>
          </a:xfrm>
          <a:prstGeom prst="rect">
            <a:avLst/>
          </a:prstGeom>
        </p:spPr>
      </p:pic>
      <p:pic>
        <p:nvPicPr>
          <p:cNvPr id="29" name="object 42">
            <a:extLst>
              <a:ext uri="{FF2B5EF4-FFF2-40B4-BE49-F238E27FC236}">
                <a16:creationId xmlns:a16="http://schemas.microsoft.com/office/drawing/2014/main" id="{58CD2CAC-9C49-FFC8-CBC6-71226141A9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8388" y="2666516"/>
            <a:ext cx="765828" cy="708987"/>
          </a:xfrm>
          <a:prstGeom prst="rect">
            <a:avLst/>
          </a:prstGeom>
        </p:spPr>
      </p:pic>
      <p:pic>
        <p:nvPicPr>
          <p:cNvPr id="30" name="object 41">
            <a:extLst>
              <a:ext uri="{FF2B5EF4-FFF2-40B4-BE49-F238E27FC236}">
                <a16:creationId xmlns:a16="http://schemas.microsoft.com/office/drawing/2014/main" id="{1564360A-9B3A-00CB-A05A-9F0DC23C6F7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8966" y="2661028"/>
            <a:ext cx="767378" cy="714475"/>
          </a:xfrm>
          <a:prstGeom prst="rect">
            <a:avLst/>
          </a:prstGeom>
        </p:spPr>
      </p:pic>
      <p:pic>
        <p:nvPicPr>
          <p:cNvPr id="97" name="object 263">
            <a:extLst>
              <a:ext uri="{FF2B5EF4-FFF2-40B4-BE49-F238E27FC236}">
                <a16:creationId xmlns:a16="http://schemas.microsoft.com/office/drawing/2014/main" id="{F3314026-6C6F-0298-1B88-53362EEACA8E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538" y="3611758"/>
            <a:ext cx="579764" cy="428188"/>
          </a:xfrm>
          <a:prstGeom prst="rect">
            <a:avLst/>
          </a:prstGeom>
        </p:spPr>
      </p:pic>
      <p:pic>
        <p:nvPicPr>
          <p:cNvPr id="100" name="object 49">
            <a:extLst>
              <a:ext uri="{FF2B5EF4-FFF2-40B4-BE49-F238E27FC236}">
                <a16:creationId xmlns:a16="http://schemas.microsoft.com/office/drawing/2014/main" id="{B5FA1B58-CB13-FDA4-2B58-88DCAAB8BEC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0102" y="5175704"/>
            <a:ext cx="457200" cy="457200"/>
          </a:xfrm>
          <a:prstGeom prst="rect">
            <a:avLst/>
          </a:prstGeom>
        </p:spPr>
      </p:pic>
      <p:pic>
        <p:nvPicPr>
          <p:cNvPr id="101" name="object 50">
            <a:extLst>
              <a:ext uri="{FF2B5EF4-FFF2-40B4-BE49-F238E27FC236}">
                <a16:creationId xmlns:a16="http://schemas.microsoft.com/office/drawing/2014/main" id="{DFA85A16-E47D-CC64-ACDE-49D7E4D6045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35319" y="5006536"/>
            <a:ext cx="457200" cy="457200"/>
          </a:xfrm>
          <a:prstGeom prst="rect">
            <a:avLst/>
          </a:prstGeom>
        </p:spPr>
      </p:pic>
      <p:pic>
        <p:nvPicPr>
          <p:cNvPr id="105" name="object 265">
            <a:extLst>
              <a:ext uri="{FF2B5EF4-FFF2-40B4-BE49-F238E27FC236}">
                <a16:creationId xmlns:a16="http://schemas.microsoft.com/office/drawing/2014/main" id="{F7ED5CF8-4DA3-4F7C-6147-DEAAE7B82BA9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7279" y="3519972"/>
            <a:ext cx="388809" cy="362448"/>
          </a:xfrm>
          <a:prstGeom prst="rect">
            <a:avLst/>
          </a:prstGeom>
        </p:spPr>
      </p:pic>
      <p:pic>
        <p:nvPicPr>
          <p:cNvPr id="106" name="object 48">
            <a:extLst>
              <a:ext uri="{FF2B5EF4-FFF2-40B4-BE49-F238E27FC236}">
                <a16:creationId xmlns:a16="http://schemas.microsoft.com/office/drawing/2014/main" id="{B8A2D1BE-0F01-D10E-B95F-0AB41AC881D5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662" y="5786119"/>
            <a:ext cx="640080" cy="640080"/>
          </a:xfrm>
          <a:prstGeom prst="rect">
            <a:avLst/>
          </a:prstGeom>
        </p:spPr>
      </p:pic>
      <p:pic>
        <p:nvPicPr>
          <p:cNvPr id="107" name="object 47">
            <a:extLst>
              <a:ext uri="{FF2B5EF4-FFF2-40B4-BE49-F238E27FC236}">
                <a16:creationId xmlns:a16="http://schemas.microsoft.com/office/drawing/2014/main" id="{14C7F2AE-38E2-2FD3-CD7D-F63FB4271BA0}"/>
              </a:ext>
            </a:extLst>
          </p:cNvPr>
          <p:cNvPicPr/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3879" y="5641767"/>
            <a:ext cx="548640" cy="640080"/>
          </a:xfrm>
          <a:prstGeom prst="rect">
            <a:avLst/>
          </a:prstGeom>
        </p:spPr>
      </p:pic>
      <p:pic>
        <p:nvPicPr>
          <p:cNvPr id="2060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213C60A0-B291-B469-466A-8C5F4BC6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09" y="3463720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C2AC4122-A701-2106-E96C-1DF9D08A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29" y="3469129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277304A0-0B96-A106-FB67-A504031F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96" y="4211563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9EC46729-AF3C-BE6C-8987-807224B6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75" y="4983142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D466E9A3-48C3-0BEC-35C5-D9AB90D1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81" y="5728023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7FF5E316-AD4F-AA14-89FC-278BCAB6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97" y="3458222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15711856-735D-9892-3F78-1F9C14CA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54" y="4209750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C70D92F4-4630-C490-B296-1974412A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97" y="4990496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9593828D-E8A7-40A8-8DF0-64CA1414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56" y="5713077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7FD4ED9C-DAD2-78B8-EB8E-42A8BDA8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68" y="3449788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AC6E5736-35D1-C145-B745-9653DFF6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87" y="4212937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B34F0D4F-32AA-624A-181E-08ACC5DC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87" y="4956834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61A46A00-72BC-62C6-4407-44127E06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56" y="4974529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6D0F6E07-9CEC-D327-8F75-86557780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84" y="5690590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2" descr="Customer Reviews | Waxahachie, TX | Walton's Total Car Care">
            <a:extLst>
              <a:ext uri="{FF2B5EF4-FFF2-40B4-BE49-F238E27FC236}">
                <a16:creationId xmlns:a16="http://schemas.microsoft.com/office/drawing/2014/main" id="{26111BF4-FB49-73B2-F7FD-ECF4E221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68" y="5713077"/>
            <a:ext cx="96186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object 43">
            <a:extLst>
              <a:ext uri="{FF2B5EF4-FFF2-40B4-BE49-F238E27FC236}">
                <a16:creationId xmlns:a16="http://schemas.microsoft.com/office/drawing/2014/main" id="{DB9D4AA7-563A-B23A-FAFA-062F2BB85886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41173" y="2670057"/>
            <a:ext cx="789835" cy="705447"/>
          </a:xfrm>
          <a:prstGeom prst="rect">
            <a:avLst/>
          </a:prstGeom>
        </p:spPr>
      </p:pic>
      <p:sp>
        <p:nvSpPr>
          <p:cNvPr id="2069" name="Google Shape;248;p17">
            <a:extLst>
              <a:ext uri="{FF2B5EF4-FFF2-40B4-BE49-F238E27FC236}">
                <a16:creationId xmlns:a16="http://schemas.microsoft.com/office/drawing/2014/main" id="{2D97CC63-F4B9-93DB-4CE2-2FB944AB7656}"/>
              </a:ext>
            </a:extLst>
          </p:cNvPr>
          <p:cNvSpPr txBox="1">
            <a:spLocks/>
          </p:cNvSpPr>
          <p:nvPr/>
        </p:nvSpPr>
        <p:spPr>
          <a:xfrm>
            <a:off x="3778051" y="1807473"/>
            <a:ext cx="4838229" cy="77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just"/>
            <a:r>
              <a:rPr lang="en-US" b="0" cap="small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Which Respirator May Be Acceptable?</a:t>
            </a: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8EFE6105-0984-F809-8129-3832BF1CFCED}"/>
              </a:ext>
            </a:extLst>
          </p:cNvPr>
          <p:cNvSpPr/>
          <p:nvPr/>
        </p:nvSpPr>
        <p:spPr>
          <a:xfrm>
            <a:off x="2999656" y="2625114"/>
            <a:ext cx="5803219" cy="80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4" name="Picture 14" descr="Customer Reviews | Waxahachie, TX | Walton's Total Car Care">
            <a:extLst>
              <a:ext uri="{FF2B5EF4-FFF2-40B4-BE49-F238E27FC236}">
                <a16:creationId xmlns:a16="http://schemas.microsoft.com/office/drawing/2014/main" id="{0EA001AE-4832-F76D-3E0C-2F68DD118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10" y="4209750"/>
            <a:ext cx="9618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0" descr="Full Face Respirator Masks | North, 3M, and Moldex">
            <a:extLst>
              <a:ext uri="{FF2B5EF4-FFF2-40B4-BE49-F238E27FC236}">
                <a16:creationId xmlns:a16="http://schemas.microsoft.com/office/drawing/2014/main" id="{B69DC582-9FD6-303B-8CAF-7BDD349C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55" y="4199415"/>
            <a:ext cx="61312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>
            <a:extLst>
              <a:ext uri="{FF2B5EF4-FFF2-40B4-BE49-F238E27FC236}">
                <a16:creationId xmlns:a16="http://schemas.microsoft.com/office/drawing/2014/main" id="{3950E02E-1089-EABD-0640-EDCD301DF42B}"/>
              </a:ext>
            </a:extLst>
          </p:cNvPr>
          <p:cNvSpPr/>
          <p:nvPr/>
        </p:nvSpPr>
        <p:spPr>
          <a:xfrm rot="5400000">
            <a:off x="2112374" y="4291971"/>
            <a:ext cx="3011778" cy="1211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865AFEA7-B294-81B6-567F-1DA5EBA48FDA}"/>
              </a:ext>
            </a:extLst>
          </p:cNvPr>
          <p:cNvSpPr/>
          <p:nvPr/>
        </p:nvSpPr>
        <p:spPr>
          <a:xfrm>
            <a:off x="4181213" y="3412409"/>
            <a:ext cx="5803219" cy="80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28C34710-A384-C14B-C1EA-64AD2F50BA53}"/>
              </a:ext>
            </a:extLst>
          </p:cNvPr>
          <p:cNvSpPr/>
          <p:nvPr/>
        </p:nvSpPr>
        <p:spPr>
          <a:xfrm>
            <a:off x="4181213" y="4148519"/>
            <a:ext cx="5803219" cy="80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047CA1C-6163-BCC5-C83B-D405A2FC307A}"/>
              </a:ext>
            </a:extLst>
          </p:cNvPr>
          <p:cNvSpPr/>
          <p:nvPr/>
        </p:nvSpPr>
        <p:spPr>
          <a:xfrm>
            <a:off x="4168897" y="4885146"/>
            <a:ext cx="5803219" cy="80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C0FC2A3-1059-BCA3-F7C8-D9BCD905A952}"/>
              </a:ext>
            </a:extLst>
          </p:cNvPr>
          <p:cNvSpPr/>
          <p:nvPr/>
        </p:nvSpPr>
        <p:spPr>
          <a:xfrm>
            <a:off x="4181213" y="5650475"/>
            <a:ext cx="5803219" cy="80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xit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xit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/>
      <p:bldP spid="2070" grpId="0" animBg="1"/>
      <p:bldP spid="2072" grpId="0" animBg="1"/>
      <p:bldP spid="2078" grpId="0" animBg="1"/>
      <p:bldP spid="2079" grpId="0" animBg="1"/>
      <p:bldP spid="128" grpId="0" animBg="1"/>
      <p:bldP spid="1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Facial Hair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EEEBFF-9767-73B1-D9B2-B107CB84A6EE}"/>
              </a:ext>
            </a:extLst>
          </p:cNvPr>
          <p:cNvSpPr/>
          <p:nvPr/>
        </p:nvSpPr>
        <p:spPr>
          <a:xfrm>
            <a:off x="5197126" y="5877272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6EA28BF-532A-3D9C-7798-2A64AA80BDAB}"/>
              </a:ext>
            </a:extLst>
          </p:cNvPr>
          <p:cNvSpPr/>
          <p:nvPr/>
        </p:nvSpPr>
        <p:spPr>
          <a:xfrm>
            <a:off x="5203613" y="4761556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E8D144B6-958C-4ACB-AE18-C11C7856785B">
            <a:extLst>
              <a:ext uri="{FF2B5EF4-FFF2-40B4-BE49-F238E27FC236}">
                <a16:creationId xmlns:a16="http://schemas.microsoft.com/office/drawing/2014/main" id="{159137D4-36CD-7DBC-37E2-23978027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7803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Google Shape;248;p17">
            <a:extLst>
              <a:ext uri="{FF2B5EF4-FFF2-40B4-BE49-F238E27FC236}">
                <a16:creationId xmlns:a16="http://schemas.microsoft.com/office/drawing/2014/main" id="{2D97CC63-F4B9-93DB-4CE2-2FB944AB7656}"/>
              </a:ext>
            </a:extLst>
          </p:cNvPr>
          <p:cNvSpPr txBox="1">
            <a:spLocks/>
          </p:cNvSpPr>
          <p:nvPr/>
        </p:nvSpPr>
        <p:spPr>
          <a:xfrm>
            <a:off x="3562027" y="1807473"/>
            <a:ext cx="4982245" cy="7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How</a:t>
            </a:r>
            <a:r>
              <a:rPr kumimoji="0" lang="en-US" sz="2800" b="0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 Do We Comply?</a:t>
            </a:r>
            <a:endParaRPr kumimoji="0" lang="en-US" sz="28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C36908-C1FA-92D7-7E68-00E6D55F1122}"/>
              </a:ext>
            </a:extLst>
          </p:cNvPr>
          <p:cNvSpPr txBox="1">
            <a:spLocks/>
          </p:cNvSpPr>
          <p:nvPr/>
        </p:nvSpPr>
        <p:spPr>
          <a:xfrm>
            <a:off x="4583832" y="2809575"/>
            <a:ext cx="6711434" cy="31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No solution that works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 for every organization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.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Hazard evaluation - Hierarchy of Control</a:t>
            </a:r>
          </a:p>
          <a:p>
            <a:pPr marL="457200" marR="0" lvl="0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Devise an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 approach that works for you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63248"/>
              </a:solidFill>
              <a:effectLst/>
              <a:uLnTx/>
              <a:uFillTx/>
              <a:latin typeface="Roboto Condensed Light"/>
              <a:ea typeface="Roboto Condensed Light"/>
              <a:sym typeface="Roboto Condensed Light"/>
            </a:endParaRPr>
          </a:p>
          <a:p>
            <a:pPr marL="914400" marR="0" lvl="1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Requirement to be clean-shaven as a condition of employment,</a:t>
            </a:r>
          </a:p>
          <a:p>
            <a:pPr marL="914400" marR="0" lvl="1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Permit facial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 hair on days that won’t require use of respirator – with understanding they will shave on spot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,</a:t>
            </a:r>
          </a:p>
          <a:p>
            <a:pPr marL="914400" marR="0" lvl="1" indent="-38100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Roboto Condensed Light"/>
                <a:ea typeface="Roboto Condensed Light"/>
                <a:sym typeface="Roboto Condensed Light"/>
              </a:rPr>
              <a:t>Make accommodations. </a:t>
            </a:r>
          </a:p>
        </p:txBody>
      </p:sp>
      <p:pic>
        <p:nvPicPr>
          <p:cNvPr id="1030" name="Picture 6" descr="The Benefits of Shaving Your Face | Gillette UK">
            <a:extLst>
              <a:ext uri="{FF2B5EF4-FFF2-40B4-BE49-F238E27FC236}">
                <a16:creationId xmlns:a16="http://schemas.microsoft.com/office/drawing/2014/main" id="{78B562B9-6A69-C9AF-10ED-A97E061E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26647"/>
            <a:ext cx="3365814" cy="39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Facial Hair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EEEBFF-9767-73B1-D9B2-B107CB84A6EE}"/>
              </a:ext>
            </a:extLst>
          </p:cNvPr>
          <p:cNvSpPr/>
          <p:nvPr/>
        </p:nvSpPr>
        <p:spPr>
          <a:xfrm>
            <a:off x="5197126" y="5877272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6EA28BF-532A-3D9C-7798-2A64AA80BDAB}"/>
              </a:ext>
            </a:extLst>
          </p:cNvPr>
          <p:cNvSpPr/>
          <p:nvPr/>
        </p:nvSpPr>
        <p:spPr>
          <a:xfrm>
            <a:off x="5203613" y="4761556"/>
            <a:ext cx="1799068" cy="539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E8D144B6-958C-4ACB-AE18-C11C7856785B">
            <a:extLst>
              <a:ext uri="{FF2B5EF4-FFF2-40B4-BE49-F238E27FC236}">
                <a16:creationId xmlns:a16="http://schemas.microsoft.com/office/drawing/2014/main" id="{159137D4-36CD-7DBC-37E2-23978027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24" y="-178031"/>
            <a:ext cx="1399032" cy="13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Google Shape;248;p17">
            <a:extLst>
              <a:ext uri="{FF2B5EF4-FFF2-40B4-BE49-F238E27FC236}">
                <a16:creationId xmlns:a16="http://schemas.microsoft.com/office/drawing/2014/main" id="{2D97CC63-F4B9-93DB-4CE2-2FB944AB7656}"/>
              </a:ext>
            </a:extLst>
          </p:cNvPr>
          <p:cNvSpPr txBox="1">
            <a:spLocks/>
          </p:cNvSpPr>
          <p:nvPr/>
        </p:nvSpPr>
        <p:spPr>
          <a:xfrm>
            <a:off x="3778051" y="1807473"/>
            <a:ext cx="4982245" cy="7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Powered Air Purifying Respirator (PAPR)</a:t>
            </a:r>
          </a:p>
        </p:txBody>
      </p:sp>
      <p:pic>
        <p:nvPicPr>
          <p:cNvPr id="1026" name="Picture 2" descr="Draeger X-plore 8000 PAPR Kit - HAZMAT Resource">
            <a:extLst>
              <a:ext uri="{FF2B5EF4-FFF2-40B4-BE49-F238E27FC236}">
                <a16:creationId xmlns:a16="http://schemas.microsoft.com/office/drawing/2014/main" id="{96C8E40F-3869-7E9A-E69C-DF0D97C0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" y="2563102"/>
            <a:ext cx="3921845" cy="39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C36908-C1FA-92D7-7E68-00E6D55F1122}"/>
              </a:ext>
            </a:extLst>
          </p:cNvPr>
          <p:cNvSpPr txBox="1">
            <a:spLocks/>
          </p:cNvSpPr>
          <p:nvPr/>
        </p:nvSpPr>
        <p:spPr>
          <a:xfrm>
            <a:off x="4708352" y="2923007"/>
            <a:ext cx="6711434" cy="31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 PAPR system typically includes a motor/blower, filter/cartridge, battery, headgear, and a breathing tube.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Higher capital expenditure</a:t>
            </a:r>
          </a:p>
          <a:p>
            <a:r>
              <a:rPr lang="en-US" sz="2000" dirty="0"/>
              <a:t>Expense may be justified in the sense that PAPR’s: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Eliminate fit testing if used with loose-fitting facepieces, hoods or helmets,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Potentially increase comfort to the wearer,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Potentially integrate multiple types of PPE into one NIOSH-approved system (head, eye, face and respiratory protection). </a:t>
            </a:r>
          </a:p>
        </p:txBody>
      </p:sp>
    </p:spTree>
    <p:extLst>
      <p:ext uri="{BB962C8B-B14F-4D97-AF65-F5344CB8AC3E}">
        <p14:creationId xmlns:p14="http://schemas.microsoft.com/office/powerpoint/2010/main" val="38251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8"/>
            <a:ext cx="3830230" cy="318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6F022E-B85E-7228-9529-51EC0516531D}"/>
              </a:ext>
            </a:extLst>
          </p:cNvPr>
          <p:cNvSpPr/>
          <p:nvPr/>
        </p:nvSpPr>
        <p:spPr>
          <a:xfrm rot="18284561">
            <a:off x="7826653" y="2862919"/>
            <a:ext cx="295857" cy="8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1E7BA5CA-8A60-48BA-8016-4FC97E568AB4">
            <a:extLst>
              <a:ext uri="{FF2B5EF4-FFF2-40B4-BE49-F238E27FC236}">
                <a16:creationId xmlns:a16="http://schemas.microsoft.com/office/drawing/2014/main" id="{E21326A2-89B9-73CD-2C1B-C044B609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1497330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2A779C3-7C79-F0D8-6B86-3000AC0439A3}"/>
              </a:ext>
            </a:extLst>
          </p:cNvPr>
          <p:cNvSpPr/>
          <p:nvPr/>
        </p:nvSpPr>
        <p:spPr>
          <a:xfrm rot="1093508">
            <a:off x="7154329" y="2707554"/>
            <a:ext cx="847050" cy="27494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E8D144B6-958C-4ACB-AE18-C11C7856785B">
            <a:extLst>
              <a:ext uri="{FF2B5EF4-FFF2-40B4-BE49-F238E27FC236}">
                <a16:creationId xmlns:a16="http://schemas.microsoft.com/office/drawing/2014/main" id="{FB0F1882-130E-27ED-165B-D6D53125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46" y="357438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F18E9C-2BBB-89AF-AEBB-0F8A66125762}"/>
              </a:ext>
            </a:extLst>
          </p:cNvPr>
          <p:cNvSpPr txBox="1"/>
          <p:nvPr/>
        </p:nvSpPr>
        <p:spPr>
          <a:xfrm>
            <a:off x="10133902" y="1031167"/>
            <a:ext cx="1866754" cy="86177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Program Administrator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Hazards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Respirator Selection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Voluntary Use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Program 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CAA31-AEAF-A517-D496-A7A5E0B07E8D}"/>
              </a:ext>
            </a:extLst>
          </p:cNvPr>
          <p:cNvSpPr txBox="1"/>
          <p:nvPr/>
        </p:nvSpPr>
        <p:spPr>
          <a:xfrm>
            <a:off x="7910263" y="5364472"/>
            <a:ext cx="1766896" cy="86177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Use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Cartridge replacement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Inspection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Cleaning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A6551-E72B-4230-AE3D-E08FA3F52FEB}"/>
              </a:ext>
            </a:extLst>
          </p:cNvPr>
          <p:cNvSpPr txBox="1"/>
          <p:nvPr/>
        </p:nvSpPr>
        <p:spPr>
          <a:xfrm>
            <a:off x="10633923" y="3501008"/>
            <a:ext cx="1371600" cy="86177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Questionnaire or Medical Exam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Clearance / Certification</a:t>
            </a:r>
          </a:p>
          <a:p>
            <a:pPr marL="182880" indent="-182880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Frequency</a:t>
            </a:r>
          </a:p>
        </p:txBody>
      </p:sp>
      <p:sp>
        <p:nvSpPr>
          <p:cNvPr id="18" name="Callout: Line with No Border 17">
            <a:extLst>
              <a:ext uri="{FF2B5EF4-FFF2-40B4-BE49-F238E27FC236}">
                <a16:creationId xmlns:a16="http://schemas.microsoft.com/office/drawing/2014/main" id="{06EB7325-057D-6A59-2775-AC1D21236DE8}"/>
              </a:ext>
            </a:extLst>
          </p:cNvPr>
          <p:cNvSpPr/>
          <p:nvPr/>
        </p:nvSpPr>
        <p:spPr>
          <a:xfrm flipH="1">
            <a:off x="4872185" y="3664296"/>
            <a:ext cx="1553481" cy="684750"/>
          </a:xfrm>
          <a:prstGeom prst="callout1">
            <a:avLst>
              <a:gd name="adj1" fmla="val 34937"/>
              <a:gd name="adj2" fmla="val -21413"/>
              <a:gd name="adj3" fmla="val 20777"/>
              <a:gd name="adj4" fmla="val -38333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2E2DD-AC3C-E911-E77E-02990B13CE1C}"/>
              </a:ext>
            </a:extLst>
          </p:cNvPr>
          <p:cNvSpPr txBox="1"/>
          <p:nvPr/>
        </p:nvSpPr>
        <p:spPr>
          <a:xfrm>
            <a:off x="5015880" y="3540843"/>
            <a:ext cx="1696117" cy="7078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Initial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Annual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Changes in respirator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Physical changes</a:t>
            </a:r>
          </a:p>
        </p:txBody>
      </p:sp>
      <p:sp>
        <p:nvSpPr>
          <p:cNvPr id="21" name="Callout: Line with No Border 20">
            <a:extLst>
              <a:ext uri="{FF2B5EF4-FFF2-40B4-BE49-F238E27FC236}">
                <a16:creationId xmlns:a16="http://schemas.microsoft.com/office/drawing/2014/main" id="{A0302776-AFC6-0D3F-DC3F-15D267C50D3D}"/>
              </a:ext>
            </a:extLst>
          </p:cNvPr>
          <p:cNvSpPr/>
          <p:nvPr/>
        </p:nvSpPr>
        <p:spPr>
          <a:xfrm flipH="1">
            <a:off x="5317735" y="1377972"/>
            <a:ext cx="1553481" cy="684750"/>
          </a:xfrm>
          <a:prstGeom prst="callout1">
            <a:avLst>
              <a:gd name="adj1" fmla="val 47076"/>
              <a:gd name="adj2" fmla="val -34494"/>
              <a:gd name="adj3" fmla="val 69336"/>
              <a:gd name="adj4" fmla="val -49630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B875E0-FDFD-E50B-C701-723FD1A0E68A}"/>
              </a:ext>
            </a:extLst>
          </p:cNvPr>
          <p:cNvSpPr txBox="1"/>
          <p:nvPr/>
        </p:nvSpPr>
        <p:spPr>
          <a:xfrm>
            <a:off x="5663952" y="1196752"/>
            <a:ext cx="1696117" cy="7078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Medical Clearances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Fit Testing Results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Training Records</a:t>
            </a:r>
          </a:p>
          <a:p>
            <a:pPr marL="182880" indent="-182880" algn="just">
              <a:buFont typeface="Wingdings" panose="05000000000000000000" pitchFamily="2" charset="2"/>
              <a:buChar char="§"/>
            </a:pPr>
            <a:r>
              <a:rPr lang="en-US" sz="1000" dirty="0">
                <a:latin typeface="Avenir Next LT Pro" panose="020B0504020202020204" pitchFamily="34" charset="0"/>
              </a:rPr>
              <a:t>Air Sampling Records</a:t>
            </a:r>
          </a:p>
        </p:txBody>
      </p:sp>
      <p:sp>
        <p:nvSpPr>
          <p:cNvPr id="23" name="Callout: Line with No Border 22">
            <a:extLst>
              <a:ext uri="{FF2B5EF4-FFF2-40B4-BE49-F238E27FC236}">
                <a16:creationId xmlns:a16="http://schemas.microsoft.com/office/drawing/2014/main" id="{B5F725B7-8B9F-7C96-C5DA-775652866935}"/>
              </a:ext>
            </a:extLst>
          </p:cNvPr>
          <p:cNvSpPr/>
          <p:nvPr/>
        </p:nvSpPr>
        <p:spPr>
          <a:xfrm>
            <a:off x="10371258" y="1081207"/>
            <a:ext cx="1553481" cy="684750"/>
          </a:xfrm>
          <a:prstGeom prst="callout1">
            <a:avLst>
              <a:gd name="adj1" fmla="val 67310"/>
              <a:gd name="adj2" fmla="val -18441"/>
              <a:gd name="adj3" fmla="val 112500"/>
              <a:gd name="adj4" fmla="val -38333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allout: Line with No Border 23">
            <a:extLst>
              <a:ext uri="{FF2B5EF4-FFF2-40B4-BE49-F238E27FC236}">
                <a16:creationId xmlns:a16="http://schemas.microsoft.com/office/drawing/2014/main" id="{8B018934-1C3D-9FD6-585C-35AA9D92893B}"/>
              </a:ext>
            </a:extLst>
          </p:cNvPr>
          <p:cNvSpPr/>
          <p:nvPr/>
        </p:nvSpPr>
        <p:spPr>
          <a:xfrm>
            <a:off x="10649164" y="3581844"/>
            <a:ext cx="1296145" cy="684750"/>
          </a:xfrm>
          <a:prstGeom prst="callout1">
            <a:avLst>
              <a:gd name="adj1" fmla="val 34937"/>
              <a:gd name="adj2" fmla="val -4172"/>
              <a:gd name="adj3" fmla="val 34266"/>
              <a:gd name="adj4" fmla="val -16334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allout: Line with No Border 24">
            <a:extLst>
              <a:ext uri="{FF2B5EF4-FFF2-40B4-BE49-F238E27FC236}">
                <a16:creationId xmlns:a16="http://schemas.microsoft.com/office/drawing/2014/main" id="{D96B4F5D-7A69-F5E8-B79C-7B75C3FE6790}"/>
              </a:ext>
            </a:extLst>
          </p:cNvPr>
          <p:cNvSpPr/>
          <p:nvPr/>
        </p:nvSpPr>
        <p:spPr>
          <a:xfrm flipH="1">
            <a:off x="6591188" y="4933475"/>
            <a:ext cx="1553481" cy="684750"/>
          </a:xfrm>
          <a:prstGeom prst="callout1">
            <a:avLst>
              <a:gd name="adj1" fmla="val 60566"/>
              <a:gd name="adj2" fmla="val -38655"/>
              <a:gd name="adj3" fmla="val 20777"/>
              <a:gd name="adj4" fmla="val -38333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8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6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6F022E-B85E-7228-9529-51EC0516531D}"/>
              </a:ext>
            </a:extLst>
          </p:cNvPr>
          <p:cNvSpPr/>
          <p:nvPr/>
        </p:nvSpPr>
        <p:spPr>
          <a:xfrm rot="18284561">
            <a:off x="7826653" y="2862919"/>
            <a:ext cx="295857" cy="8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1E7BA5CA-8A60-48BA-8016-4FC97E568AB4">
            <a:extLst>
              <a:ext uri="{FF2B5EF4-FFF2-40B4-BE49-F238E27FC236}">
                <a16:creationId xmlns:a16="http://schemas.microsoft.com/office/drawing/2014/main" id="{E21326A2-89B9-73CD-2C1B-C044B609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14973300"/>
            <a:ext cx="5596128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2A779C3-7C79-F0D8-6B86-3000AC0439A3}"/>
              </a:ext>
            </a:extLst>
          </p:cNvPr>
          <p:cNvSpPr/>
          <p:nvPr/>
        </p:nvSpPr>
        <p:spPr>
          <a:xfrm rot="1093508">
            <a:off x="7154329" y="2707554"/>
            <a:ext cx="847050" cy="27494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F92BAF-66BA-1D82-425D-3B366A44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That's a Wrap Logo by ChloeDH1001 on DeviantArt">
            <a:extLst>
              <a:ext uri="{FF2B5EF4-FFF2-40B4-BE49-F238E27FC236}">
                <a16:creationId xmlns:a16="http://schemas.microsoft.com/office/drawing/2014/main" id="{6455C153-C19E-9E8F-88AD-F8EBFCD0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9" y="1069457"/>
            <a:ext cx="7777538" cy="42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eme Creator - Funny Lets Celebrate! Meme Generator at MemeCreator.org!">
            <a:extLst>
              <a:ext uri="{FF2B5EF4-FFF2-40B4-BE49-F238E27FC236}">
                <a16:creationId xmlns:a16="http://schemas.microsoft.com/office/drawing/2014/main" id="{7B583373-528C-8226-BC58-5B59C140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" y="1003942"/>
            <a:ext cx="3383280" cy="3957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8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926080" cy="292608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cap="small" dirty="0">
                <a:solidFill>
                  <a:srgbClr val="FFFFFF"/>
                </a:solidFill>
                <a:latin typeface="+mj-lt"/>
              </a:rPr>
              <a:t>Provide a Safe &amp; Healthful Place of Employment</a:t>
            </a:r>
          </a:p>
        </p:txBody>
      </p:sp>
      <p:sp>
        <p:nvSpPr>
          <p:cNvPr id="71" name="Content Placeholder 70">
            <a:extLst>
              <a:ext uri="{FF2B5EF4-FFF2-40B4-BE49-F238E27FC236}">
                <a16:creationId xmlns:a16="http://schemas.microsoft.com/office/drawing/2014/main" id="{412BC515-B65B-9F92-16B4-7689DE7E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6" y="136525"/>
            <a:ext cx="8354143" cy="908720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Why are we here?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4978" y="6356350"/>
            <a:ext cx="1468821" cy="365125"/>
          </a:xfrm>
        </p:spPr>
        <p:txBody>
          <a:bodyPr>
            <a:norm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C2247B-1FA7-BEF1-CB63-328847A2D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41" y="1480198"/>
            <a:ext cx="5130943" cy="4757114"/>
          </a:xfrm>
          <a:prstGeom prst="rect">
            <a:avLst/>
          </a:prstGeom>
        </p:spPr>
      </p:pic>
      <p:sp>
        <p:nvSpPr>
          <p:cNvPr id="5" name="Callout: Bent Line with No Border 4">
            <a:extLst>
              <a:ext uri="{FF2B5EF4-FFF2-40B4-BE49-F238E27FC236}">
                <a16:creationId xmlns:a16="http://schemas.microsoft.com/office/drawing/2014/main" id="{DEE22845-2453-6483-B1E2-EAE6D2749C88}"/>
              </a:ext>
            </a:extLst>
          </p:cNvPr>
          <p:cNvSpPr/>
          <p:nvPr/>
        </p:nvSpPr>
        <p:spPr>
          <a:xfrm>
            <a:off x="9480376" y="4653136"/>
            <a:ext cx="2464657" cy="102395"/>
          </a:xfrm>
          <a:prstGeom prst="callout2">
            <a:avLst>
              <a:gd name="adj1" fmla="val -1068396"/>
              <a:gd name="adj2" fmla="val -122883"/>
              <a:gd name="adj3" fmla="val -1194582"/>
              <a:gd name="adj4" fmla="val -119130"/>
              <a:gd name="adj5" fmla="val -1197899"/>
              <a:gd name="adj6" fmla="val -203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Top 5 Sections Cited</a:t>
            </a:r>
          </a:p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1910.134(e)(1) – Medical Evaluation</a:t>
            </a:r>
          </a:p>
          <a:p>
            <a:pPr marL="274320">
              <a:spcAft>
                <a:spcPts val="600"/>
              </a:spcAf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Violations Reported:  618</a:t>
            </a:r>
          </a:p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1910.134(f)(2) – Fit Testing</a:t>
            </a:r>
          </a:p>
          <a:p>
            <a:pPr marL="274320">
              <a:spcAft>
                <a:spcPts val="600"/>
              </a:spcAf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Violations Reported:  519</a:t>
            </a:r>
          </a:p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1910.134(c)(1) – Written Program</a:t>
            </a:r>
          </a:p>
          <a:p>
            <a:pPr marL="274320">
              <a:spcAft>
                <a:spcPts val="600"/>
              </a:spcAf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Violations Reported:  426</a:t>
            </a:r>
          </a:p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1910.134(k)(1) – Training</a:t>
            </a:r>
          </a:p>
          <a:p>
            <a:pPr marL="274320">
              <a:spcAft>
                <a:spcPts val="600"/>
              </a:spcAf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Violations Reported:  130</a:t>
            </a:r>
          </a:p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1910.134(d)(1) – General </a:t>
            </a:r>
          </a:p>
          <a:p>
            <a:pPr marL="274320"/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Violations Reported:  117</a:t>
            </a:r>
          </a:p>
          <a:p>
            <a:pPr marL="274320"/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74320" algn="r"/>
            <a:r>
              <a:rPr lang="en-US" sz="8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Safety Council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Requirements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05EF9C15-574D-4434-AF9D-4B61FB835235">
            <a:extLst>
              <a:ext uri="{FF2B5EF4-FFF2-40B4-BE49-F238E27FC236}">
                <a16:creationId xmlns:a16="http://schemas.microsoft.com/office/drawing/2014/main" id="{2E853095-3E32-C2DE-E3E5-E56DE0D3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72" y="-107515"/>
            <a:ext cx="6615897" cy="661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E78FB2-47E2-D361-C4C5-2230EABB7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128" y="1772816"/>
            <a:ext cx="3420424" cy="302707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A3749A81-0EF6-0C02-4829-240E0B2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3208" y="6492240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33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Written Program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D4FCEC3-1B10-43C7-1D44-46303240F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19809"/>
              </p:ext>
            </p:extLst>
          </p:nvPr>
        </p:nvGraphicFramePr>
        <p:xfrm>
          <a:off x="531162" y="3283828"/>
          <a:ext cx="10785191" cy="21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5B8278-F88C-0276-4B0E-F2AAABDA9D3F}"/>
              </a:ext>
            </a:extLst>
          </p:cNvPr>
          <p:cNvSpPr/>
          <p:nvPr/>
        </p:nvSpPr>
        <p:spPr>
          <a:xfrm>
            <a:off x="6434256" y="3742133"/>
            <a:ext cx="4846320" cy="128016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900"/>
              </a:lnSpc>
              <a:spcAft>
                <a:spcPts val="800"/>
              </a:spcAft>
            </a:pPr>
            <a:r>
              <a:rPr lang="en-US" dirty="0">
                <a:latin typeface="Avenir Next LT Pro Demi" panose="020B0704020202020204" pitchFamily="34" charset="0"/>
              </a:rPr>
              <a:t>It is required to be OSHA compliant</a:t>
            </a:r>
          </a:p>
          <a:p>
            <a:r>
              <a:rPr lang="en-US" dirty="0">
                <a:latin typeface="Avenir Next LT Pro Demi" panose="020B0704020202020204" pitchFamily="34" charset="0"/>
              </a:rPr>
              <a:t>Provides the structure to ensure consistent respiratory safety at your workplace</a:t>
            </a:r>
          </a:p>
        </p:txBody>
      </p:sp>
      <p:pic>
        <p:nvPicPr>
          <p:cNvPr id="15" name="22A840EB-D85A-4BCE-93E3-080187376160">
            <a:extLst>
              <a:ext uri="{FF2B5EF4-FFF2-40B4-BE49-F238E27FC236}">
                <a16:creationId xmlns:a16="http://schemas.microsoft.com/office/drawing/2014/main" id="{7203C0AB-BC7F-7BD8-024C-389FF541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3697159-7B15-EE54-11AF-5B7668F3FE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3" y="2526647"/>
            <a:ext cx="6909548" cy="3099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DF0E3E-E9CA-AE9D-F957-71656305485A}"/>
              </a:ext>
            </a:extLst>
          </p:cNvPr>
          <p:cNvSpPr txBox="1"/>
          <p:nvPr/>
        </p:nvSpPr>
        <p:spPr>
          <a:xfrm>
            <a:off x="1991544" y="4571996"/>
            <a:ext cx="35283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baseline="30000" dirty="0">
                <a:solidFill>
                  <a:schemeClr val="accent2"/>
                </a:solidFill>
              </a:rPr>
              <a:t>(#3)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400" b="1" dirty="0">
                <a:solidFill>
                  <a:schemeClr val="accent2"/>
                </a:solidFill>
              </a:rPr>
              <a:t>1910.134(c)(1) – Written Program</a:t>
            </a:r>
          </a:p>
          <a:p>
            <a:pPr marL="274320">
              <a:spcAft>
                <a:spcPts val="600"/>
              </a:spcAft>
            </a:pPr>
            <a:r>
              <a:rPr lang="en-US" sz="1400" b="1" dirty="0">
                <a:solidFill>
                  <a:schemeClr val="accent2"/>
                </a:solidFill>
              </a:rPr>
              <a:t>Violations Reported:  426</a:t>
            </a:r>
          </a:p>
        </p:txBody>
      </p:sp>
    </p:spTree>
    <p:extLst>
      <p:ext uri="{BB962C8B-B14F-4D97-AF65-F5344CB8AC3E}">
        <p14:creationId xmlns:p14="http://schemas.microsoft.com/office/powerpoint/2010/main" val="24001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/>
              <a:t>Program Administrator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3B3A9195-93B5-75A1-F023-FA42CA6E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1" r="27871"/>
          <a:stretch/>
        </p:blipFill>
        <p:spPr bwMode="auto">
          <a:xfrm>
            <a:off x="9192344" y="3077322"/>
            <a:ext cx="2676304" cy="28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45CDEF-13C9-9DC0-FA0B-FF34E6935523}"/>
              </a:ext>
            </a:extLst>
          </p:cNvPr>
          <p:cNvSpPr txBox="1">
            <a:spLocks/>
          </p:cNvSpPr>
          <p:nvPr/>
        </p:nvSpPr>
        <p:spPr>
          <a:xfrm>
            <a:off x="433113" y="2766467"/>
            <a:ext cx="7776576" cy="312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Is responsible for development and implementation of plan</a:t>
            </a:r>
          </a:p>
          <a:p>
            <a:r>
              <a:rPr lang="en-US" dirty="0"/>
              <a:t>Must be qualified by training or experience to:</a:t>
            </a:r>
          </a:p>
          <a:p>
            <a:pPr marL="1188720" lvl="1">
              <a:spcAft>
                <a:spcPts val="1200"/>
              </a:spcAft>
            </a:pPr>
            <a:r>
              <a:rPr lang="en-US" sz="2200" dirty="0"/>
              <a:t>Recognize, evaluate and control hazards in your workplace</a:t>
            </a:r>
          </a:p>
          <a:p>
            <a:r>
              <a:rPr lang="en-US" dirty="0"/>
              <a:t>Conducts the required evaluation of program effectiveness</a:t>
            </a:r>
          </a:p>
        </p:txBody>
      </p:sp>
      <p:pic>
        <p:nvPicPr>
          <p:cNvPr id="53" name="22A840EB-D85A-4BCE-93E3-080187376160">
            <a:extLst>
              <a:ext uri="{FF2B5EF4-FFF2-40B4-BE49-F238E27FC236}">
                <a16:creationId xmlns:a16="http://schemas.microsoft.com/office/drawing/2014/main" id="{054D5ABD-9368-84F9-A382-E5407A69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7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7742-FD09-4743-8CD2-99A27B7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66" y="564880"/>
            <a:ext cx="5266944" cy="149596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Hazard Evaluation</a:t>
            </a:r>
            <a:br>
              <a:rPr lang="en-US" sz="4200" dirty="0"/>
            </a:br>
            <a:r>
              <a:rPr lang="en-US" sz="3200" dirty="0"/>
              <a:t>(Hierarchy of Control)</a:t>
            </a:r>
            <a:endParaRPr lang="en-US" sz="4200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BCCBF24-A5FC-4809-8882-96D2EBD24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732636"/>
            <a:chExt cx="242107" cy="1340860"/>
          </a:xfrm>
        </p:grpSpPr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B1C919A5-9324-43B7-B584-C751124B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59">
              <a:extLst>
                <a:ext uri="{FF2B5EF4-FFF2-40B4-BE49-F238E27FC236}">
                  <a16:creationId xmlns:a16="http://schemas.microsoft.com/office/drawing/2014/main" id="{E0394F1E-9121-4BA3-A344-03CD863F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023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2E1CB3FD-451C-41DB-9A95-CFCBF3F7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3941BDF4-2C7B-4F7B-AADD-2E317E15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6028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A5F45902-1E0F-4C31-9BF2-0D547344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0581E84C-5FFB-4E46-A7F6-94C262FC8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1816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7476DA65-723A-4829-AADB-810425EE1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C73F0238-ADDE-4DA0-B936-2DC4B1AA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87605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2">
              <a:extLst>
                <a:ext uri="{FF2B5EF4-FFF2-40B4-BE49-F238E27FC236}">
                  <a16:creationId xmlns:a16="http://schemas.microsoft.com/office/drawing/2014/main" id="{D076D669-A494-45D5-AAFA-8E8746FD3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59">
              <a:extLst>
                <a:ext uri="{FF2B5EF4-FFF2-40B4-BE49-F238E27FC236}">
                  <a16:creationId xmlns:a16="http://schemas.microsoft.com/office/drawing/2014/main" id="{AB11E871-BEEB-4F16-8A37-92CE004A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73393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2">
              <a:extLst>
                <a:ext uri="{FF2B5EF4-FFF2-40B4-BE49-F238E27FC236}">
                  <a16:creationId xmlns:a16="http://schemas.microsoft.com/office/drawing/2014/main" id="{FA94A9EF-C8CE-4360-889A-5B96D848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59">
              <a:extLst>
                <a:ext uri="{FF2B5EF4-FFF2-40B4-BE49-F238E27FC236}">
                  <a16:creationId xmlns:a16="http://schemas.microsoft.com/office/drawing/2014/main" id="{38233E7C-6BA5-408D-B0AB-A5281EFF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129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2">
              <a:extLst>
                <a:ext uri="{FF2B5EF4-FFF2-40B4-BE49-F238E27FC236}">
                  <a16:creationId xmlns:a16="http://schemas.microsoft.com/office/drawing/2014/main" id="{C32AD6D9-AB92-4A94-901B-9C24EDFAE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59">
              <a:extLst>
                <a:ext uri="{FF2B5EF4-FFF2-40B4-BE49-F238E27FC236}">
                  <a16:creationId xmlns:a16="http://schemas.microsoft.com/office/drawing/2014/main" id="{F939E5E3-2983-4245-A15B-70E850489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70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4D105E1D-01E1-4781-8367-E3F1A36B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59">
              <a:extLst>
                <a:ext uri="{FF2B5EF4-FFF2-40B4-BE49-F238E27FC236}">
                  <a16:creationId xmlns:a16="http://schemas.microsoft.com/office/drawing/2014/main" id="{947FFAC3-25C6-41CC-A113-9AC8F028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287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1D90096B-EE58-4431-92ED-D7F585951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A7BF5857-E226-439D-991C-D2C53DE4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866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153CC321-EEA7-4B92-A167-FF10D6996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59">
              <a:extLst>
                <a:ext uri="{FF2B5EF4-FFF2-40B4-BE49-F238E27FC236}">
                  <a16:creationId xmlns:a16="http://schemas.microsoft.com/office/drawing/2014/main" id="{34EA3582-4879-4009-BAB1-53AD64BA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445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68E242-37CF-6488-034F-73D36A0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440" y="649287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15" descr="Chart, funnel chart&#10;&#10;Description automatically generated">
            <a:extLst>
              <a:ext uri="{FF2B5EF4-FFF2-40B4-BE49-F238E27FC236}">
                <a16:creationId xmlns:a16="http://schemas.microsoft.com/office/drawing/2014/main" id="{246009DC-1DD7-DCC8-00C2-57FF05C68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800778"/>
            <a:ext cx="8643136" cy="35805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4A9CC-0C20-C999-EC0F-66867794B78E}"/>
              </a:ext>
            </a:extLst>
          </p:cNvPr>
          <p:cNvSpPr txBox="1"/>
          <p:nvPr/>
        </p:nvSpPr>
        <p:spPr>
          <a:xfrm rot="3426592">
            <a:off x="2285273" y="4573739"/>
            <a:ext cx="2601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3554B"/>
                </a:solidFill>
              </a:rPr>
              <a:t>Do not simply chose a control method because it is easy and fast to implement</a:t>
            </a:r>
          </a:p>
        </p:txBody>
      </p:sp>
      <p:pic>
        <p:nvPicPr>
          <p:cNvPr id="8" name="22A840EB-D85A-4BCE-93E3-080187376160">
            <a:extLst>
              <a:ext uri="{FF2B5EF4-FFF2-40B4-BE49-F238E27FC236}">
                <a16:creationId xmlns:a16="http://schemas.microsoft.com/office/drawing/2014/main" id="{ECD13352-FAC6-9EDE-5DBD-23838C6B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867" y="-183244"/>
            <a:ext cx="1397248" cy="13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248;p17">
            <a:extLst>
              <a:ext uri="{FF2B5EF4-FFF2-40B4-BE49-F238E27FC236}">
                <a16:creationId xmlns:a16="http://schemas.microsoft.com/office/drawing/2014/main" id="{7E17390E-1489-9EED-D240-5F5EE4493626}"/>
              </a:ext>
            </a:extLst>
          </p:cNvPr>
          <p:cNvSpPr txBox="1">
            <a:spLocks/>
          </p:cNvSpPr>
          <p:nvPr/>
        </p:nvSpPr>
        <p:spPr>
          <a:xfrm>
            <a:off x="695400" y="2411427"/>
            <a:ext cx="10614208" cy="44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1600" b="0" cap="small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Our approach to controlling personal exposure to chemical, physical and biological agents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29803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5E0AE860-74ED-4FBA-84C2-8A2E1E51A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2" y="195460"/>
            <a:ext cx="4773522" cy="11994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Equipment Selection</a:t>
            </a:r>
          </a:p>
        </p:txBody>
      </p:sp>
      <p:sp>
        <p:nvSpPr>
          <p:cNvPr id="75812" name="Rectangle 75811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2A840EB-D85A-4BCE-93E3-080187376160">
            <a:extLst>
              <a:ext uri="{FF2B5EF4-FFF2-40B4-BE49-F238E27FC236}">
                <a16:creationId xmlns:a16="http://schemas.microsoft.com/office/drawing/2014/main" id="{8B14CA47-C973-5C7A-907C-58DFCE5D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3416" y="-18856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4" name="Right Triangle 75813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816" name="Rectangle 75815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18" name="Rectangle 75817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20" name="Freeform: Shape 75819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822" name="Rectangle 75821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849DCE01-D20E-4FAE-880D-8F8A63F70FB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7110" y="1589964"/>
            <a:ext cx="1176056" cy="11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824" name="Right Triangle 75823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D46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3m full face respirator">
            <a:extLst>
              <a:ext uri="{FF2B5EF4-FFF2-40B4-BE49-F238E27FC236}">
                <a16:creationId xmlns:a16="http://schemas.microsoft.com/office/drawing/2014/main" id="{CDC7545A-FFD8-46DB-9354-F56219B7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047" y="3529598"/>
            <a:ext cx="2032216" cy="203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26" name="Right Triangle 75825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828" name="Rectangle 75827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30" name="Right Triangle 75829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 for 3m P100 respirator">
            <a:extLst>
              <a:ext uri="{FF2B5EF4-FFF2-40B4-BE49-F238E27FC236}">
                <a16:creationId xmlns:a16="http://schemas.microsoft.com/office/drawing/2014/main" id="{53A427F0-415E-4E4E-AF9C-E0A54669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5678" y="798247"/>
            <a:ext cx="2644081" cy="18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3m P100 respirator">
            <a:extLst>
              <a:ext uri="{FF2B5EF4-FFF2-40B4-BE49-F238E27FC236}">
                <a16:creationId xmlns:a16="http://schemas.microsoft.com/office/drawing/2014/main" id="{70E2F341-CA2F-4C76-B962-3CEE449E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3393" y="2979485"/>
            <a:ext cx="1673068" cy="16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32" name="Right Triangle 75831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A721274-3F27-4278-9770-3FC9E583D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297" y="3153048"/>
            <a:ext cx="3706577" cy="30614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7675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3763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1438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87525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44725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01925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59125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16325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PPE section of the SDS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Worst chemical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Percentage of bad chemical(s) in a mixture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Location and task 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Length of task time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Humidity/temperature 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Other PPE requirements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No characterization = IDLH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BBB72EF-E54D-3235-F2E3-BCC709C4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122" y="6356350"/>
            <a:ext cx="97467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F02384-994A-4C3C-8656-0CE2B6A3B91B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Content Placeholder 9" descr="xplore_filters_niosh_lg.jpg">
            <a:extLst>
              <a:ext uri="{FF2B5EF4-FFF2-40B4-BE49-F238E27FC236}">
                <a16:creationId xmlns:a16="http://schemas.microsoft.com/office/drawing/2014/main" id="{C73EEF22-9857-EB5C-06C4-CBBFE810F8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375" y="593837"/>
            <a:ext cx="865100" cy="8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54A51-834C-F965-D2AE-E52008D513C0}"/>
              </a:ext>
            </a:extLst>
          </p:cNvPr>
          <p:cNvSpPr txBox="1"/>
          <p:nvPr/>
        </p:nvSpPr>
        <p:spPr>
          <a:xfrm>
            <a:off x="4261449" y="4774012"/>
            <a:ext cx="3439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1910.134(d)(1) – General</a:t>
            </a:r>
          </a:p>
          <a:p>
            <a:pPr marL="274320">
              <a:spcAft>
                <a:spcPts val="6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Violations Reported:  117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ustom Design - Showeet">
  <a:themeElements>
    <a:clrScheme name="Sho-CORPORATE">
      <a:dk1>
        <a:sysClr val="windowText" lastClr="000000"/>
      </a:dk1>
      <a:lt1>
        <a:sysClr val="window" lastClr="FFFFFF"/>
      </a:lt1>
      <a:dk2>
        <a:srgbClr val="31302B"/>
      </a:dk2>
      <a:lt2>
        <a:srgbClr val="E7E6E6"/>
      </a:lt2>
      <a:accent1>
        <a:srgbClr val="0D96C5"/>
      </a:accent1>
      <a:accent2>
        <a:srgbClr val="EE672F"/>
      </a:accent2>
      <a:accent3>
        <a:srgbClr val="63554F"/>
      </a:accent3>
      <a:accent4>
        <a:srgbClr val="C14800"/>
      </a:accent4>
      <a:accent5>
        <a:srgbClr val="026F94"/>
      </a:accent5>
      <a:accent6>
        <a:srgbClr val="56C2E6"/>
      </a:accent6>
      <a:hlink>
        <a:srgbClr val="F79E63"/>
      </a:hlink>
      <a:folHlink>
        <a:srgbClr val="F79E6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afety Consulting by Slidesgo">
  <a:themeElements>
    <a:clrScheme name="Simple Light">
      <a:dk1>
        <a:srgbClr val="0E2138"/>
      </a:dk1>
      <a:lt1>
        <a:srgbClr val="757F8C"/>
      </a:lt1>
      <a:dk2>
        <a:srgbClr val="C9D4DC"/>
      </a:dk2>
      <a:lt2>
        <a:srgbClr val="F3F3F3"/>
      </a:lt2>
      <a:accent1>
        <a:srgbClr val="F9C358"/>
      </a:accent1>
      <a:accent2>
        <a:srgbClr val="FFD966"/>
      </a:accent2>
      <a:accent3>
        <a:srgbClr val="FFE599"/>
      </a:accent3>
      <a:accent4>
        <a:srgbClr val="FFF2CC"/>
      </a:accent4>
      <a:accent5>
        <a:srgbClr val="0E2138"/>
      </a:accent5>
      <a:accent6>
        <a:srgbClr val="757F8C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70675</TotalTime>
  <Words>1747</Words>
  <Application>Microsoft Office PowerPoint</Application>
  <PresentationFormat>Widescreen</PresentationFormat>
  <Paragraphs>386</Paragraphs>
  <Slides>38</Slides>
  <Notes>37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Anton</vt:lpstr>
      <vt:lpstr>Arial</vt:lpstr>
      <vt:lpstr>Arial Black</vt:lpstr>
      <vt:lpstr>Avenir Next LT Pro</vt:lpstr>
      <vt:lpstr>Avenir Next LT Pro Demi</vt:lpstr>
      <vt:lpstr>Calibri</vt:lpstr>
      <vt:lpstr>Calibri Light</vt:lpstr>
      <vt:lpstr>Cavolini</vt:lpstr>
      <vt:lpstr>Noto Sans</vt:lpstr>
      <vt:lpstr>Open Sans</vt:lpstr>
      <vt:lpstr>Roboto</vt:lpstr>
      <vt:lpstr>Roboto Condensed</vt:lpstr>
      <vt:lpstr>Roboto Condensed Light</vt:lpstr>
      <vt:lpstr>Roboto Condensed Medium</vt:lpstr>
      <vt:lpstr>Wingdings</vt:lpstr>
      <vt:lpstr>Custom Design - Showeet</vt:lpstr>
      <vt:lpstr>Showeet theme</vt:lpstr>
      <vt:lpstr>showeet</vt:lpstr>
      <vt:lpstr>Office Theme</vt:lpstr>
      <vt:lpstr>Safety Consulting by Slidesgo</vt:lpstr>
      <vt:lpstr>Safety and Loss Prevention Meeting</vt:lpstr>
      <vt:lpstr>PowerPoint Presentation</vt:lpstr>
      <vt:lpstr>Elements of a sound Respirator Program</vt:lpstr>
      <vt:lpstr>Provide a Safe &amp; Healthful Place of Employment</vt:lpstr>
      <vt:lpstr>Key Requirements</vt:lpstr>
      <vt:lpstr>Written Program</vt:lpstr>
      <vt:lpstr>Program Administrator</vt:lpstr>
      <vt:lpstr>Hazard Evaluation (Hierarchy of Control)</vt:lpstr>
      <vt:lpstr>Equipment Selection</vt:lpstr>
      <vt:lpstr>Voluntary Use</vt:lpstr>
      <vt:lpstr>Appendix D</vt:lpstr>
      <vt:lpstr>Program Evaluation</vt:lpstr>
      <vt:lpstr>Medical Evaluation</vt:lpstr>
      <vt:lpstr>Medical Evaluation</vt:lpstr>
      <vt:lpstr>Medical Evaluation</vt:lpstr>
      <vt:lpstr>Medical Certification</vt:lpstr>
      <vt:lpstr>Training</vt:lpstr>
      <vt:lpstr>Training</vt:lpstr>
      <vt:lpstr>Training</vt:lpstr>
      <vt:lpstr>Training</vt:lpstr>
      <vt:lpstr>Training</vt:lpstr>
      <vt:lpstr>Record of Training</vt:lpstr>
      <vt:lpstr>Fit Testing</vt:lpstr>
      <vt:lpstr>Fit Testing Methods</vt:lpstr>
      <vt:lpstr>Fit Testing</vt:lpstr>
      <vt:lpstr>Fit Testing</vt:lpstr>
      <vt:lpstr>Fit Testing</vt:lpstr>
      <vt:lpstr>Fit Testing</vt:lpstr>
      <vt:lpstr>Record of Fit Testing</vt:lpstr>
      <vt:lpstr>Recordkeeping</vt:lpstr>
      <vt:lpstr>Recordkeeping</vt:lpstr>
      <vt:lpstr>To Beard or  Not To Beard</vt:lpstr>
      <vt:lpstr>Training</vt:lpstr>
      <vt:lpstr>Facial Hair</vt:lpstr>
      <vt:lpstr>Facial Hair</vt:lpstr>
      <vt:lpstr>Facial Hair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- Business PowerPoint Template</dc:title>
  <dc:creator>showeet.com</dc:creator>
  <dc:description>© Copyright Showeet.com</dc:description>
  <cp:lastModifiedBy>Clay Williams</cp:lastModifiedBy>
  <cp:revision>38</cp:revision>
  <cp:lastPrinted>2022-10-17T21:17:19Z</cp:lastPrinted>
  <dcterms:created xsi:type="dcterms:W3CDTF">2011-05-09T14:18:21Z</dcterms:created>
  <dcterms:modified xsi:type="dcterms:W3CDTF">2022-10-25T00:15:45Z</dcterms:modified>
  <cp:category>Templates</cp:category>
</cp:coreProperties>
</file>