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2624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637" y="5669975"/>
            <a:ext cx="2105912" cy="4314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816" y="155447"/>
            <a:ext cx="10600182" cy="12291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5260" y="300050"/>
            <a:ext cx="990147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B7129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B7129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168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5607" y="5490971"/>
            <a:ext cx="2298192" cy="7848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7311" y="51815"/>
            <a:ext cx="6473190" cy="13647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4598" y="167132"/>
            <a:ext cx="8702802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2577" y="3058795"/>
            <a:ext cx="497713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B7129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jpg"/><Relationship Id="rId11" Type="http://schemas.openxmlformats.org/officeDocument/2006/relationships/image" Target="../media/image72.png"/><Relationship Id="rId12" Type="http://schemas.openxmlformats.org/officeDocument/2006/relationships/image" Target="../media/image73.jpg"/><Relationship Id="rId13" Type="http://schemas.openxmlformats.org/officeDocument/2006/relationships/image" Target="../media/image74.jpg"/><Relationship Id="rId14" Type="http://schemas.openxmlformats.org/officeDocument/2006/relationships/image" Target="../media/image7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jpg"/><Relationship Id="rId8" Type="http://schemas.openxmlformats.org/officeDocument/2006/relationships/image" Target="../media/image99.png"/><Relationship Id="rId9" Type="http://schemas.openxmlformats.org/officeDocument/2006/relationships/image" Target="../media/image100.jpg"/><Relationship Id="rId10" Type="http://schemas.openxmlformats.org/officeDocument/2006/relationships/image" Target="../media/image10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02.png"/><Relationship Id="rId5" Type="http://schemas.openxmlformats.org/officeDocument/2006/relationships/image" Target="../media/image103.jpg"/><Relationship Id="rId6" Type="http://schemas.openxmlformats.org/officeDocument/2006/relationships/image" Target="../media/image104.png"/><Relationship Id="rId7" Type="http://schemas.openxmlformats.org/officeDocument/2006/relationships/hyperlink" Target="https://youtu.be/SaCx4cmnhUo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105.png"/><Relationship Id="rId5" Type="http://schemas.openxmlformats.org/officeDocument/2006/relationships/image" Target="../media/image106.jpg"/><Relationship Id="rId6" Type="http://schemas.openxmlformats.org/officeDocument/2006/relationships/image" Target="../media/image10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jpg"/><Relationship Id="rId14" Type="http://schemas.openxmlformats.org/officeDocument/2006/relationships/image" Target="../media/image3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5767705"/>
            <a:chOff x="0" y="0"/>
            <a:chExt cx="12192000" cy="57677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76716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2951" y="2118360"/>
              <a:ext cx="7668006" cy="1668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39898" y="2320874"/>
            <a:ext cx="671068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</a:t>
            </a:r>
            <a:r>
              <a:rPr dirty="0" spc="-45"/>
              <a:t> </a:t>
            </a:r>
            <a:r>
              <a:rPr dirty="0" spc="-10"/>
              <a:t>Overview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35800" y="5062147"/>
            <a:ext cx="3009900" cy="7480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300"/>
              </a:spcBef>
            </a:pPr>
            <a:r>
              <a:rPr dirty="0" sz="2200" spc="-20">
                <a:solidFill>
                  <a:srgbClr val="521A60"/>
                </a:solidFill>
                <a:latin typeface="Ebrima"/>
                <a:cs typeface="Ebrima"/>
              </a:rPr>
              <a:t>Return-to-</a:t>
            </a:r>
            <a:r>
              <a:rPr dirty="0" sz="2200">
                <a:solidFill>
                  <a:srgbClr val="521A60"/>
                </a:solidFill>
                <a:latin typeface="Ebrima"/>
                <a:cs typeface="Ebrima"/>
              </a:rPr>
              <a:t>Work</a:t>
            </a:r>
            <a:r>
              <a:rPr dirty="0" sz="2200" spc="5">
                <a:solidFill>
                  <a:srgbClr val="521A60"/>
                </a:solidFill>
                <a:latin typeface="Ebrima"/>
                <a:cs typeface="Ebrima"/>
              </a:rPr>
              <a:t> </a:t>
            </a:r>
            <a:r>
              <a:rPr dirty="0" sz="2200" spc="-20">
                <a:solidFill>
                  <a:srgbClr val="521A60"/>
                </a:solidFill>
                <a:latin typeface="Ebrima"/>
                <a:cs typeface="Ebrima"/>
              </a:rPr>
              <a:t>that</a:t>
            </a:r>
            <a:endParaRPr sz="220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2200">
                <a:solidFill>
                  <a:srgbClr val="521A60"/>
                </a:solidFill>
                <a:latin typeface="Ebrima"/>
                <a:cs typeface="Ebrima"/>
              </a:rPr>
              <a:t>Connects</a:t>
            </a:r>
            <a:r>
              <a:rPr dirty="0" sz="2200" spc="-55">
                <a:solidFill>
                  <a:srgbClr val="521A60"/>
                </a:solidFill>
                <a:latin typeface="Ebrima"/>
                <a:cs typeface="Ebrima"/>
              </a:rPr>
              <a:t> </a:t>
            </a:r>
            <a:r>
              <a:rPr dirty="0" sz="2200">
                <a:solidFill>
                  <a:srgbClr val="521A60"/>
                </a:solidFill>
                <a:latin typeface="Ebrima"/>
                <a:cs typeface="Ebrima"/>
              </a:rPr>
              <a:t>to</a:t>
            </a:r>
            <a:r>
              <a:rPr dirty="0" sz="2200" spc="-65">
                <a:solidFill>
                  <a:srgbClr val="521A60"/>
                </a:solidFill>
                <a:latin typeface="Ebrima"/>
                <a:cs typeface="Ebrima"/>
              </a:rPr>
              <a:t> </a:t>
            </a:r>
            <a:r>
              <a:rPr dirty="0" sz="2200" spc="-10">
                <a:solidFill>
                  <a:srgbClr val="521A60"/>
                </a:solidFill>
                <a:latin typeface="Ebrima"/>
                <a:cs typeface="Ebrima"/>
              </a:rPr>
              <a:t>Community</a:t>
            </a:r>
            <a:endParaRPr sz="22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Growing</a:t>
            </a:r>
            <a:r>
              <a:rPr dirty="0" sz="4400" spc="-55"/>
              <a:t> </a:t>
            </a:r>
            <a:r>
              <a:rPr dirty="0" sz="4400"/>
              <a:t>National</a:t>
            </a:r>
            <a:r>
              <a:rPr dirty="0" sz="4400" spc="-50"/>
              <a:t> </a:t>
            </a:r>
            <a:r>
              <a:rPr dirty="0" sz="4400"/>
              <a:t>Nonprofit</a:t>
            </a:r>
            <a:r>
              <a:rPr dirty="0" sz="4400" spc="-55"/>
              <a:t> </a:t>
            </a:r>
            <a:r>
              <a:rPr dirty="0" sz="4400" spc="-10"/>
              <a:t>Network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483854" y="3764026"/>
            <a:ext cx="1026160" cy="492759"/>
            <a:chOff x="8483854" y="3764026"/>
            <a:chExt cx="1026160" cy="4927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8304" y="3808476"/>
              <a:ext cx="937259" cy="40386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506079" y="3786251"/>
              <a:ext cx="981710" cy="448309"/>
            </a:xfrm>
            <a:custGeom>
              <a:avLst/>
              <a:gdLst/>
              <a:ahLst/>
              <a:cxnLst/>
              <a:rect l="l" t="t" r="r" b="b"/>
              <a:pathLst>
                <a:path w="981709" h="448310">
                  <a:moveTo>
                    <a:pt x="0" y="448310"/>
                  </a:moveTo>
                  <a:lnTo>
                    <a:pt x="981709" y="448310"/>
                  </a:lnTo>
                  <a:lnTo>
                    <a:pt x="981709" y="0"/>
                  </a:lnTo>
                  <a:lnTo>
                    <a:pt x="0" y="0"/>
                  </a:lnTo>
                  <a:lnTo>
                    <a:pt x="0" y="448310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9468357" y="4743958"/>
            <a:ext cx="1066165" cy="415290"/>
            <a:chOff x="9468357" y="4743958"/>
            <a:chExt cx="1066165" cy="4152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2807" y="4788408"/>
              <a:ext cx="976883" cy="32613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9490582" y="4766183"/>
              <a:ext cx="1021715" cy="370840"/>
            </a:xfrm>
            <a:custGeom>
              <a:avLst/>
              <a:gdLst/>
              <a:ahLst/>
              <a:cxnLst/>
              <a:rect l="l" t="t" r="r" b="b"/>
              <a:pathLst>
                <a:path w="1021715" h="370839">
                  <a:moveTo>
                    <a:pt x="0" y="370586"/>
                  </a:moveTo>
                  <a:lnTo>
                    <a:pt x="1021333" y="370586"/>
                  </a:lnTo>
                  <a:lnTo>
                    <a:pt x="1021333" y="0"/>
                  </a:lnTo>
                  <a:lnTo>
                    <a:pt x="0" y="0"/>
                  </a:lnTo>
                  <a:lnTo>
                    <a:pt x="0" y="370586"/>
                  </a:lnTo>
                  <a:close/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5500" y="3700271"/>
            <a:ext cx="585216" cy="58064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2111" y="3808476"/>
            <a:ext cx="771144" cy="510540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106167" y="1786127"/>
            <a:ext cx="8223250" cy="902969"/>
            <a:chOff x="2106167" y="1786127"/>
            <a:chExt cx="8223250" cy="902969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6167" y="1789175"/>
              <a:ext cx="2739389" cy="89992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11395" y="1789175"/>
              <a:ext cx="698753" cy="89992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5988" y="1789175"/>
              <a:ext cx="1921002" cy="89992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2827" y="1786127"/>
              <a:ext cx="4466082" cy="899922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347341" y="1894458"/>
            <a:ext cx="771588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4F772B"/>
                </a:solidFill>
                <a:latin typeface="Ebrima"/>
                <a:cs typeface="Ebrima"/>
              </a:rPr>
              <a:t>40,000</a:t>
            </a:r>
            <a:r>
              <a:rPr dirty="0" sz="3200" spc="-4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3200" spc="-10" b="1">
                <a:solidFill>
                  <a:srgbClr val="4F772B"/>
                </a:solidFill>
                <a:latin typeface="Ebrima"/>
                <a:cs typeface="Ebrima"/>
              </a:rPr>
              <a:t>Non-</a:t>
            </a:r>
            <a:r>
              <a:rPr dirty="0" sz="3200" b="1">
                <a:solidFill>
                  <a:srgbClr val="4F772B"/>
                </a:solidFill>
                <a:latin typeface="Ebrima"/>
                <a:cs typeface="Ebrima"/>
              </a:rPr>
              <a:t>profits</a:t>
            </a:r>
            <a:r>
              <a:rPr dirty="0" sz="3200" spc="1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3200">
                <a:solidFill>
                  <a:srgbClr val="4F772B"/>
                </a:solidFill>
                <a:latin typeface="Ebrima"/>
                <a:cs typeface="Ebrima"/>
              </a:rPr>
              <a:t>and</a:t>
            </a:r>
            <a:r>
              <a:rPr dirty="0" sz="3200" spc="-15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3200">
                <a:solidFill>
                  <a:srgbClr val="4F772B"/>
                </a:solidFill>
                <a:latin typeface="Ebrima"/>
                <a:cs typeface="Ebrima"/>
              </a:rPr>
              <a:t>more added </a:t>
            </a:r>
            <a:r>
              <a:rPr dirty="0" sz="3200" spc="-10">
                <a:solidFill>
                  <a:srgbClr val="4F772B"/>
                </a:solidFill>
                <a:latin typeface="Ebrima"/>
                <a:cs typeface="Ebrima"/>
              </a:rPr>
              <a:t>daily</a:t>
            </a:r>
            <a:endParaRPr sz="3200">
              <a:latin typeface="Ebrima"/>
              <a:cs typeface="Ebrima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71559" y="4636008"/>
            <a:ext cx="615696" cy="68286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47368" y="4637610"/>
            <a:ext cx="498107" cy="68874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76055" y="2984018"/>
            <a:ext cx="516478" cy="51810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10395" y="2987102"/>
            <a:ext cx="1302761" cy="39454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5567" y="2461260"/>
            <a:ext cx="6688835" cy="42184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8363" y="1459991"/>
              <a:ext cx="9638538" cy="136626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8363" y="2132076"/>
              <a:ext cx="9320022" cy="136626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9966" y="1625346"/>
            <a:ext cx="8684895" cy="1443990"/>
          </a:xfrm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760"/>
              </a:spcBef>
            </a:pPr>
            <a:r>
              <a:rPr dirty="0" sz="4900"/>
              <a:t>Bringing</a:t>
            </a:r>
            <a:r>
              <a:rPr dirty="0" sz="4900" spc="-225"/>
              <a:t> </a:t>
            </a:r>
            <a:r>
              <a:rPr dirty="0" sz="4900"/>
              <a:t>together</a:t>
            </a:r>
            <a:r>
              <a:rPr dirty="0" sz="4900" spc="-220"/>
              <a:t> </a:t>
            </a:r>
            <a:r>
              <a:rPr dirty="0" sz="4900" spc="-10"/>
              <a:t>businesses, </a:t>
            </a:r>
            <a:r>
              <a:rPr dirty="0" sz="4900"/>
              <a:t>employees,</a:t>
            </a:r>
            <a:r>
              <a:rPr dirty="0" sz="4900" spc="-210"/>
              <a:t> </a:t>
            </a:r>
            <a:r>
              <a:rPr dirty="0" sz="4900"/>
              <a:t>and</a:t>
            </a:r>
            <a:r>
              <a:rPr dirty="0" sz="4900" spc="-204"/>
              <a:t> </a:t>
            </a:r>
            <a:r>
              <a:rPr dirty="0" sz="4900" spc="-10"/>
              <a:t>communities</a:t>
            </a:r>
            <a:endParaRPr sz="4900"/>
          </a:p>
        </p:txBody>
      </p:sp>
      <p:grpSp>
        <p:nvGrpSpPr>
          <p:cNvPr id="7" name="object 7" descr=""/>
          <p:cNvGrpSpPr/>
          <p:nvPr/>
        </p:nvGrpSpPr>
        <p:grpSpPr>
          <a:xfrm>
            <a:off x="1339596" y="3360420"/>
            <a:ext cx="9635490" cy="2190750"/>
            <a:chOff x="1339596" y="3360420"/>
            <a:chExt cx="9635490" cy="219075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3896" y="3360420"/>
              <a:ext cx="9405366" cy="78714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9596" y="3787140"/>
              <a:ext cx="9635490" cy="78714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9008" y="4760976"/>
              <a:ext cx="2202942" cy="7871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4844" y="4764024"/>
              <a:ext cx="2228850" cy="78714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1743" y="4760976"/>
              <a:ext cx="4770882" cy="78714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547875" y="3453206"/>
            <a:ext cx="9097010" cy="1852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Thousands</a:t>
            </a:r>
            <a:r>
              <a:rPr dirty="0" sz="2800" spc="-9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of</a:t>
            </a:r>
            <a:r>
              <a:rPr dirty="0" sz="2800" spc="-10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local</a:t>
            </a:r>
            <a:r>
              <a:rPr dirty="0" sz="2800" spc="-10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and</a:t>
            </a:r>
            <a:r>
              <a:rPr dirty="0" sz="2800" spc="-9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national</a:t>
            </a:r>
            <a:r>
              <a:rPr dirty="0" sz="2800" spc="-8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nonprofit</a:t>
            </a:r>
            <a:r>
              <a:rPr dirty="0" sz="2800" spc="-8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agencies</a:t>
            </a:r>
            <a:r>
              <a:rPr dirty="0" sz="2800" spc="-8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Ebrima"/>
                <a:cs typeface="Ebrima"/>
              </a:rPr>
              <a:t>have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benefited</a:t>
            </a:r>
            <a:r>
              <a:rPr dirty="0" sz="2800" spc="-8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by</a:t>
            </a:r>
            <a:r>
              <a:rPr dirty="0" sz="2800" spc="-10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hosting</a:t>
            </a:r>
            <a:r>
              <a:rPr dirty="0" sz="2800" spc="-9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employees</a:t>
            </a:r>
            <a:r>
              <a:rPr dirty="0" sz="2800" spc="-10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through</a:t>
            </a:r>
            <a:r>
              <a:rPr dirty="0" sz="2800" spc="-9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Ebrima"/>
                <a:cs typeface="Ebrima"/>
              </a:rPr>
              <a:t>Transition2Work</a:t>
            </a:r>
            <a:endParaRPr sz="28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</a:pP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More</a:t>
            </a:r>
            <a:r>
              <a:rPr dirty="0" sz="2800" spc="-10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than</a:t>
            </a:r>
            <a:r>
              <a:rPr dirty="0" sz="2800" spc="-6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F9F9F9"/>
                </a:solidFill>
                <a:latin typeface="Ebrima"/>
                <a:cs typeface="Ebrima"/>
              </a:rPr>
              <a:t>1.4</a:t>
            </a:r>
            <a:r>
              <a:rPr dirty="0" sz="2800" spc="-90" b="1">
                <a:solidFill>
                  <a:srgbClr val="F9F9F9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F9F9F9"/>
                </a:solidFill>
                <a:latin typeface="Ebrima"/>
                <a:cs typeface="Ebrima"/>
              </a:rPr>
              <a:t>million</a:t>
            </a:r>
            <a:r>
              <a:rPr dirty="0" sz="2800" spc="-30" b="1">
                <a:solidFill>
                  <a:srgbClr val="F9F9F9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hours</a:t>
            </a:r>
            <a:r>
              <a:rPr dirty="0" sz="2800" spc="-8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contributed</a:t>
            </a:r>
            <a:r>
              <a:rPr dirty="0" sz="2800" spc="-7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FFFFFF"/>
                </a:solidFill>
                <a:latin typeface="Ebrima"/>
                <a:cs typeface="Ebrima"/>
              </a:rPr>
              <a:t>last</a:t>
            </a:r>
            <a:r>
              <a:rPr dirty="0" sz="2800" spc="-8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Ebrima"/>
                <a:cs typeface="Ebrima"/>
              </a:rPr>
              <a:t>year</a:t>
            </a:r>
            <a:endParaRPr sz="28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17359"/>
            <a:chOff x="0" y="0"/>
            <a:chExt cx="12192000" cy="68173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168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07" y="5490971"/>
              <a:ext cx="2298192" cy="7848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731" y="2017776"/>
              <a:ext cx="6647688" cy="435254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52271" y="2124455"/>
              <a:ext cx="6393180" cy="4144010"/>
            </a:xfrm>
            <a:custGeom>
              <a:avLst/>
              <a:gdLst/>
              <a:ahLst/>
              <a:cxnLst/>
              <a:rect l="l" t="t" r="r" b="b"/>
              <a:pathLst>
                <a:path w="6393180" h="4144010">
                  <a:moveTo>
                    <a:pt x="6393180" y="0"/>
                  </a:moveTo>
                  <a:lnTo>
                    <a:pt x="0" y="0"/>
                  </a:lnTo>
                  <a:lnTo>
                    <a:pt x="0" y="4143755"/>
                  </a:lnTo>
                  <a:lnTo>
                    <a:pt x="6393180" y="4143755"/>
                  </a:lnTo>
                  <a:lnTo>
                    <a:pt x="6393180" y="0"/>
                  </a:lnTo>
                  <a:close/>
                </a:path>
              </a:pathLst>
            </a:custGeom>
            <a:solidFill>
              <a:srgbClr val="9F3E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4668" y="62484"/>
              <a:ext cx="9294114" cy="89992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2404" y="501395"/>
              <a:ext cx="5787390" cy="89992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115">
              <a:lnSpc>
                <a:spcPts val="3650"/>
              </a:lnSpc>
              <a:spcBef>
                <a:spcPts val="100"/>
              </a:spcBef>
            </a:pPr>
            <a:r>
              <a:rPr dirty="0" sz="3200"/>
              <a:t>Transition2Work</a:t>
            </a:r>
            <a:r>
              <a:rPr dirty="0" sz="3200" spc="-30"/>
              <a:t> </a:t>
            </a:r>
            <a:r>
              <a:rPr dirty="0" sz="3200"/>
              <a:t>Transitional</a:t>
            </a:r>
            <a:r>
              <a:rPr dirty="0" sz="3200" spc="10"/>
              <a:t> </a:t>
            </a:r>
            <a:r>
              <a:rPr dirty="0" sz="3200"/>
              <a:t>Duty </a:t>
            </a:r>
            <a:r>
              <a:rPr dirty="0" sz="3200" spc="-10"/>
              <a:t>Examples:</a:t>
            </a:r>
            <a:endParaRPr sz="3200"/>
          </a:p>
          <a:p>
            <a:pPr algn="ctr" marL="32384">
              <a:lnSpc>
                <a:spcPts val="3650"/>
              </a:lnSpc>
            </a:pPr>
            <a:r>
              <a:rPr dirty="0" sz="3200"/>
              <a:t>At</a:t>
            </a:r>
            <a:r>
              <a:rPr dirty="0" sz="3200" spc="-15"/>
              <a:t> </a:t>
            </a:r>
            <a:r>
              <a:rPr dirty="0" sz="3200"/>
              <a:t>the</a:t>
            </a:r>
            <a:r>
              <a:rPr dirty="0" sz="3200" spc="-15"/>
              <a:t> </a:t>
            </a:r>
            <a:r>
              <a:rPr dirty="0" sz="3200"/>
              <a:t>Nonprofit’s</a:t>
            </a:r>
            <a:r>
              <a:rPr dirty="0" sz="3200" spc="-15"/>
              <a:t> </a:t>
            </a:r>
            <a:r>
              <a:rPr dirty="0" sz="3200" spc="-10"/>
              <a:t>Location</a:t>
            </a:r>
            <a:endParaRPr sz="3200"/>
          </a:p>
        </p:txBody>
      </p:sp>
      <p:sp>
        <p:nvSpPr>
          <p:cNvPr id="10" name="object 10" descr=""/>
          <p:cNvSpPr txBox="1"/>
          <p:nvPr/>
        </p:nvSpPr>
        <p:spPr>
          <a:xfrm>
            <a:off x="1386966" y="2396693"/>
            <a:ext cx="4770120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Ebrima"/>
                <a:cs typeface="Ebrima"/>
              </a:rPr>
              <a:t>Examples</a:t>
            </a:r>
            <a:r>
              <a:rPr dirty="0" sz="2400" spc="-30" b="1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Ebrima"/>
                <a:cs typeface="Ebrima"/>
              </a:rPr>
              <a:t>of</a:t>
            </a:r>
            <a:r>
              <a:rPr dirty="0" sz="2400" spc="-20" b="1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Ebrima"/>
                <a:cs typeface="Ebrima"/>
              </a:rPr>
              <a:t>Typical</a:t>
            </a:r>
            <a:r>
              <a:rPr dirty="0" sz="2400" spc="-15" b="1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Ebrima"/>
                <a:cs typeface="Ebrima"/>
              </a:rPr>
              <a:t>Assignments</a:t>
            </a:r>
            <a:endParaRPr sz="240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FFFFFF"/>
                </a:solidFill>
                <a:latin typeface="Ebrima"/>
                <a:cs typeface="Ebrima"/>
              </a:rPr>
              <a:t>at</a:t>
            </a:r>
            <a:r>
              <a:rPr dirty="0" sz="2400" spc="-10" b="1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Ebrima"/>
                <a:cs typeface="Ebrima"/>
              </a:rPr>
              <a:t>the</a:t>
            </a:r>
            <a:r>
              <a:rPr dirty="0" sz="2400" spc="-10" b="1">
                <a:solidFill>
                  <a:srgbClr val="FFFFFF"/>
                </a:solidFill>
                <a:latin typeface="Ebrima"/>
                <a:cs typeface="Ebrima"/>
              </a:rPr>
              <a:t> Nonprofit:</a:t>
            </a:r>
            <a:endParaRPr sz="2400">
              <a:latin typeface="Ebrima"/>
              <a:cs typeface="Ebri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04722" y="3155950"/>
            <a:ext cx="2280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Greeting</a:t>
            </a:r>
            <a:r>
              <a:rPr dirty="0" sz="1800" spc="-3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customers</a:t>
            </a:r>
            <a:endParaRPr sz="1800">
              <a:latin typeface="Ebrima"/>
              <a:cs typeface="Ebri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04722" y="3430270"/>
            <a:ext cx="255714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Handing</a:t>
            </a:r>
            <a:r>
              <a:rPr dirty="0" sz="1800" spc="-3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out</a:t>
            </a:r>
            <a:r>
              <a:rPr dirty="0" sz="1800" spc="-2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flyers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Sorting</a:t>
            </a:r>
            <a:r>
              <a:rPr dirty="0" sz="1800" spc="-3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donated</a:t>
            </a:r>
            <a:r>
              <a:rPr dirty="0" sz="1800" spc="-2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Ebrima"/>
                <a:cs typeface="Ebrima"/>
              </a:rPr>
              <a:t>items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Placing</a:t>
            </a:r>
            <a:r>
              <a:rPr dirty="0" sz="1800" spc="-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&amp;</a:t>
            </a:r>
            <a:r>
              <a:rPr dirty="0" sz="1800" spc="-3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Answering</a:t>
            </a:r>
            <a:endParaRPr sz="1800">
              <a:latin typeface="Ebrima"/>
              <a:cs typeface="Ebrima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phones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Stuffing</a:t>
            </a:r>
            <a:r>
              <a:rPr dirty="0" sz="1800" spc="-2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Envelopes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Light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cleaning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Clerical</a:t>
            </a:r>
            <a:r>
              <a:rPr dirty="0" sz="1800" spc="-2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assistance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Testing</a:t>
            </a:r>
            <a:r>
              <a:rPr dirty="0" sz="1800" spc="-3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electronics</a:t>
            </a:r>
            <a:endParaRPr sz="1800">
              <a:latin typeface="Ebrima"/>
              <a:cs typeface="Ebri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255389" y="3155950"/>
            <a:ext cx="2478405" cy="2056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Stocking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shelves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Data</a:t>
            </a:r>
            <a:r>
              <a:rPr dirty="0" sz="1800" spc="-1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entry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Front</a:t>
            </a:r>
            <a:r>
              <a:rPr dirty="0" sz="1800" spc="-4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desk</a:t>
            </a:r>
            <a:r>
              <a:rPr dirty="0" sz="1800" spc="-2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attendant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Reading</a:t>
            </a:r>
            <a:r>
              <a:rPr dirty="0" sz="1800" spc="-4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for</a:t>
            </a:r>
            <a:r>
              <a:rPr dirty="0" sz="1800" spc="-3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literacy</a:t>
            </a:r>
            <a:endParaRPr sz="1800">
              <a:latin typeface="Ebrima"/>
              <a:cs typeface="Ebrima"/>
            </a:endParaRPr>
          </a:p>
          <a:p>
            <a:pPr marL="299085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programs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Tagging</a:t>
            </a:r>
            <a:r>
              <a:rPr dirty="0" sz="1800" spc="-3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merchandise</a:t>
            </a:r>
            <a:endParaRPr sz="1800">
              <a:latin typeface="Ebrima"/>
              <a:cs typeface="Ebrima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FFFFFF"/>
                </a:solidFill>
                <a:latin typeface="Ebrima"/>
                <a:cs typeface="Ebrima"/>
              </a:rPr>
              <a:t>Assisting</a:t>
            </a:r>
            <a:r>
              <a:rPr dirty="0" sz="1800" spc="-25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Ebrima"/>
                <a:cs typeface="Ebrima"/>
              </a:rPr>
              <a:t>customers</a:t>
            </a:r>
            <a:endParaRPr sz="1800">
              <a:latin typeface="Ebrima"/>
              <a:cs typeface="Ebri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8097393" y="1326261"/>
            <a:ext cx="3759200" cy="3759200"/>
            <a:chOff x="8097393" y="1326261"/>
            <a:chExt cx="3759200" cy="3759200"/>
          </a:xfrm>
        </p:grpSpPr>
        <p:sp>
          <p:nvSpPr>
            <p:cNvPr id="15" name="object 15" descr=""/>
            <p:cNvSpPr/>
            <p:nvPr/>
          </p:nvSpPr>
          <p:spPr>
            <a:xfrm>
              <a:off x="8106918" y="1335786"/>
              <a:ext cx="3740150" cy="3740150"/>
            </a:xfrm>
            <a:custGeom>
              <a:avLst/>
              <a:gdLst/>
              <a:ahLst/>
              <a:cxnLst/>
              <a:rect l="l" t="t" r="r" b="b"/>
              <a:pathLst>
                <a:path w="3740150" h="3740150">
                  <a:moveTo>
                    <a:pt x="0" y="1869948"/>
                  </a:moveTo>
                  <a:lnTo>
                    <a:pt x="610" y="1821682"/>
                  </a:lnTo>
                  <a:lnTo>
                    <a:pt x="2433" y="1773718"/>
                  </a:lnTo>
                  <a:lnTo>
                    <a:pt x="5452" y="1726070"/>
                  </a:lnTo>
                  <a:lnTo>
                    <a:pt x="9654" y="1678753"/>
                  </a:lnTo>
                  <a:lnTo>
                    <a:pt x="15023" y="1631781"/>
                  </a:lnTo>
                  <a:lnTo>
                    <a:pt x="21545" y="1585168"/>
                  </a:lnTo>
                  <a:lnTo>
                    <a:pt x="29205" y="1538930"/>
                  </a:lnTo>
                  <a:lnTo>
                    <a:pt x="37989" y="1493082"/>
                  </a:lnTo>
                  <a:lnTo>
                    <a:pt x="47882" y="1447637"/>
                  </a:lnTo>
                  <a:lnTo>
                    <a:pt x="58869" y="1402612"/>
                  </a:lnTo>
                  <a:lnTo>
                    <a:pt x="70936" y="1358019"/>
                  </a:lnTo>
                  <a:lnTo>
                    <a:pt x="84067" y="1313875"/>
                  </a:lnTo>
                  <a:lnTo>
                    <a:pt x="98248" y="1270193"/>
                  </a:lnTo>
                  <a:lnTo>
                    <a:pt x="113465" y="1226989"/>
                  </a:lnTo>
                  <a:lnTo>
                    <a:pt x="129703" y="1184276"/>
                  </a:lnTo>
                  <a:lnTo>
                    <a:pt x="146946" y="1142071"/>
                  </a:lnTo>
                  <a:lnTo>
                    <a:pt x="165181" y="1100387"/>
                  </a:lnTo>
                  <a:lnTo>
                    <a:pt x="184393" y="1059239"/>
                  </a:lnTo>
                  <a:lnTo>
                    <a:pt x="204567" y="1018642"/>
                  </a:lnTo>
                  <a:lnTo>
                    <a:pt x="225688" y="978610"/>
                  </a:lnTo>
                  <a:lnTo>
                    <a:pt x="247742" y="939159"/>
                  </a:lnTo>
                  <a:lnTo>
                    <a:pt x="270713" y="900302"/>
                  </a:lnTo>
                  <a:lnTo>
                    <a:pt x="294588" y="862056"/>
                  </a:lnTo>
                  <a:lnTo>
                    <a:pt x="319352" y="824433"/>
                  </a:lnTo>
                  <a:lnTo>
                    <a:pt x="344989" y="787449"/>
                  </a:lnTo>
                  <a:lnTo>
                    <a:pt x="371486" y="751119"/>
                  </a:lnTo>
                  <a:lnTo>
                    <a:pt x="398827" y="715457"/>
                  </a:lnTo>
                  <a:lnTo>
                    <a:pt x="426998" y="680479"/>
                  </a:lnTo>
                  <a:lnTo>
                    <a:pt x="455984" y="646197"/>
                  </a:lnTo>
                  <a:lnTo>
                    <a:pt x="485771" y="612629"/>
                  </a:lnTo>
                  <a:lnTo>
                    <a:pt x="516343" y="579787"/>
                  </a:lnTo>
                  <a:lnTo>
                    <a:pt x="547687" y="547687"/>
                  </a:lnTo>
                  <a:lnTo>
                    <a:pt x="579787" y="516343"/>
                  </a:lnTo>
                  <a:lnTo>
                    <a:pt x="612629" y="485771"/>
                  </a:lnTo>
                  <a:lnTo>
                    <a:pt x="646197" y="455984"/>
                  </a:lnTo>
                  <a:lnTo>
                    <a:pt x="680479" y="426998"/>
                  </a:lnTo>
                  <a:lnTo>
                    <a:pt x="715457" y="398827"/>
                  </a:lnTo>
                  <a:lnTo>
                    <a:pt x="751119" y="371486"/>
                  </a:lnTo>
                  <a:lnTo>
                    <a:pt x="787449" y="344989"/>
                  </a:lnTo>
                  <a:lnTo>
                    <a:pt x="824433" y="319352"/>
                  </a:lnTo>
                  <a:lnTo>
                    <a:pt x="862056" y="294588"/>
                  </a:lnTo>
                  <a:lnTo>
                    <a:pt x="900302" y="270713"/>
                  </a:lnTo>
                  <a:lnTo>
                    <a:pt x="939159" y="247742"/>
                  </a:lnTo>
                  <a:lnTo>
                    <a:pt x="978610" y="225688"/>
                  </a:lnTo>
                  <a:lnTo>
                    <a:pt x="1018642" y="204567"/>
                  </a:lnTo>
                  <a:lnTo>
                    <a:pt x="1059239" y="184393"/>
                  </a:lnTo>
                  <a:lnTo>
                    <a:pt x="1100387" y="165181"/>
                  </a:lnTo>
                  <a:lnTo>
                    <a:pt x="1142071" y="146946"/>
                  </a:lnTo>
                  <a:lnTo>
                    <a:pt x="1184276" y="129703"/>
                  </a:lnTo>
                  <a:lnTo>
                    <a:pt x="1226989" y="113465"/>
                  </a:lnTo>
                  <a:lnTo>
                    <a:pt x="1270193" y="98248"/>
                  </a:lnTo>
                  <a:lnTo>
                    <a:pt x="1313875" y="84067"/>
                  </a:lnTo>
                  <a:lnTo>
                    <a:pt x="1358019" y="70936"/>
                  </a:lnTo>
                  <a:lnTo>
                    <a:pt x="1402612" y="58869"/>
                  </a:lnTo>
                  <a:lnTo>
                    <a:pt x="1447637" y="47882"/>
                  </a:lnTo>
                  <a:lnTo>
                    <a:pt x="1493082" y="37989"/>
                  </a:lnTo>
                  <a:lnTo>
                    <a:pt x="1538930" y="29205"/>
                  </a:lnTo>
                  <a:lnTo>
                    <a:pt x="1585168" y="21545"/>
                  </a:lnTo>
                  <a:lnTo>
                    <a:pt x="1631781" y="15023"/>
                  </a:lnTo>
                  <a:lnTo>
                    <a:pt x="1678753" y="9654"/>
                  </a:lnTo>
                  <a:lnTo>
                    <a:pt x="1726070" y="5452"/>
                  </a:lnTo>
                  <a:lnTo>
                    <a:pt x="1773718" y="2433"/>
                  </a:lnTo>
                  <a:lnTo>
                    <a:pt x="1821682" y="610"/>
                  </a:lnTo>
                  <a:lnTo>
                    <a:pt x="1869948" y="0"/>
                  </a:lnTo>
                  <a:lnTo>
                    <a:pt x="1918213" y="610"/>
                  </a:lnTo>
                  <a:lnTo>
                    <a:pt x="1966177" y="2433"/>
                  </a:lnTo>
                  <a:lnTo>
                    <a:pt x="2013825" y="5452"/>
                  </a:lnTo>
                  <a:lnTo>
                    <a:pt x="2061142" y="9654"/>
                  </a:lnTo>
                  <a:lnTo>
                    <a:pt x="2108114" y="15023"/>
                  </a:lnTo>
                  <a:lnTo>
                    <a:pt x="2154727" y="21545"/>
                  </a:lnTo>
                  <a:lnTo>
                    <a:pt x="2200965" y="29205"/>
                  </a:lnTo>
                  <a:lnTo>
                    <a:pt x="2246813" y="37989"/>
                  </a:lnTo>
                  <a:lnTo>
                    <a:pt x="2292258" y="47882"/>
                  </a:lnTo>
                  <a:lnTo>
                    <a:pt x="2337283" y="58869"/>
                  </a:lnTo>
                  <a:lnTo>
                    <a:pt x="2381876" y="70936"/>
                  </a:lnTo>
                  <a:lnTo>
                    <a:pt x="2426020" y="84067"/>
                  </a:lnTo>
                  <a:lnTo>
                    <a:pt x="2469702" y="98248"/>
                  </a:lnTo>
                  <a:lnTo>
                    <a:pt x="2512906" y="113465"/>
                  </a:lnTo>
                  <a:lnTo>
                    <a:pt x="2555619" y="129703"/>
                  </a:lnTo>
                  <a:lnTo>
                    <a:pt x="2597824" y="146946"/>
                  </a:lnTo>
                  <a:lnTo>
                    <a:pt x="2639508" y="165181"/>
                  </a:lnTo>
                  <a:lnTo>
                    <a:pt x="2680656" y="184393"/>
                  </a:lnTo>
                  <a:lnTo>
                    <a:pt x="2721253" y="204567"/>
                  </a:lnTo>
                  <a:lnTo>
                    <a:pt x="2761285" y="225688"/>
                  </a:lnTo>
                  <a:lnTo>
                    <a:pt x="2800736" y="247742"/>
                  </a:lnTo>
                  <a:lnTo>
                    <a:pt x="2839593" y="270713"/>
                  </a:lnTo>
                  <a:lnTo>
                    <a:pt x="2877839" y="294588"/>
                  </a:lnTo>
                  <a:lnTo>
                    <a:pt x="2915462" y="319352"/>
                  </a:lnTo>
                  <a:lnTo>
                    <a:pt x="2952446" y="344989"/>
                  </a:lnTo>
                  <a:lnTo>
                    <a:pt x="2988776" y="371486"/>
                  </a:lnTo>
                  <a:lnTo>
                    <a:pt x="3024438" y="398827"/>
                  </a:lnTo>
                  <a:lnTo>
                    <a:pt x="3059416" y="426998"/>
                  </a:lnTo>
                  <a:lnTo>
                    <a:pt x="3093698" y="455984"/>
                  </a:lnTo>
                  <a:lnTo>
                    <a:pt x="3127266" y="485771"/>
                  </a:lnTo>
                  <a:lnTo>
                    <a:pt x="3160108" y="516343"/>
                  </a:lnTo>
                  <a:lnTo>
                    <a:pt x="3192208" y="547687"/>
                  </a:lnTo>
                  <a:lnTo>
                    <a:pt x="3223552" y="579787"/>
                  </a:lnTo>
                  <a:lnTo>
                    <a:pt x="3254124" y="612629"/>
                  </a:lnTo>
                  <a:lnTo>
                    <a:pt x="3283911" y="646197"/>
                  </a:lnTo>
                  <a:lnTo>
                    <a:pt x="3312897" y="680479"/>
                  </a:lnTo>
                  <a:lnTo>
                    <a:pt x="3341068" y="715457"/>
                  </a:lnTo>
                  <a:lnTo>
                    <a:pt x="3368409" y="751119"/>
                  </a:lnTo>
                  <a:lnTo>
                    <a:pt x="3394906" y="787449"/>
                  </a:lnTo>
                  <a:lnTo>
                    <a:pt x="3420543" y="824433"/>
                  </a:lnTo>
                  <a:lnTo>
                    <a:pt x="3445307" y="862056"/>
                  </a:lnTo>
                  <a:lnTo>
                    <a:pt x="3469182" y="900302"/>
                  </a:lnTo>
                  <a:lnTo>
                    <a:pt x="3492153" y="939159"/>
                  </a:lnTo>
                  <a:lnTo>
                    <a:pt x="3514207" y="978610"/>
                  </a:lnTo>
                  <a:lnTo>
                    <a:pt x="3535328" y="1018642"/>
                  </a:lnTo>
                  <a:lnTo>
                    <a:pt x="3555502" y="1059239"/>
                  </a:lnTo>
                  <a:lnTo>
                    <a:pt x="3574714" y="1100387"/>
                  </a:lnTo>
                  <a:lnTo>
                    <a:pt x="3592949" y="1142071"/>
                  </a:lnTo>
                  <a:lnTo>
                    <a:pt x="3610192" y="1184276"/>
                  </a:lnTo>
                  <a:lnTo>
                    <a:pt x="3626430" y="1226989"/>
                  </a:lnTo>
                  <a:lnTo>
                    <a:pt x="3641647" y="1270193"/>
                  </a:lnTo>
                  <a:lnTo>
                    <a:pt x="3655828" y="1313875"/>
                  </a:lnTo>
                  <a:lnTo>
                    <a:pt x="3668959" y="1358019"/>
                  </a:lnTo>
                  <a:lnTo>
                    <a:pt x="3681026" y="1402612"/>
                  </a:lnTo>
                  <a:lnTo>
                    <a:pt x="3692013" y="1447637"/>
                  </a:lnTo>
                  <a:lnTo>
                    <a:pt x="3701906" y="1493082"/>
                  </a:lnTo>
                  <a:lnTo>
                    <a:pt x="3710690" y="1538930"/>
                  </a:lnTo>
                  <a:lnTo>
                    <a:pt x="3718350" y="1585168"/>
                  </a:lnTo>
                  <a:lnTo>
                    <a:pt x="3724872" y="1631781"/>
                  </a:lnTo>
                  <a:lnTo>
                    <a:pt x="3730241" y="1678753"/>
                  </a:lnTo>
                  <a:lnTo>
                    <a:pt x="3734443" y="1726070"/>
                  </a:lnTo>
                  <a:lnTo>
                    <a:pt x="3737462" y="1773718"/>
                  </a:lnTo>
                  <a:lnTo>
                    <a:pt x="3739285" y="1821682"/>
                  </a:lnTo>
                  <a:lnTo>
                    <a:pt x="3739896" y="1869948"/>
                  </a:lnTo>
                  <a:lnTo>
                    <a:pt x="3739285" y="1918213"/>
                  </a:lnTo>
                  <a:lnTo>
                    <a:pt x="3737462" y="1966177"/>
                  </a:lnTo>
                  <a:lnTo>
                    <a:pt x="3734443" y="2013825"/>
                  </a:lnTo>
                  <a:lnTo>
                    <a:pt x="3730241" y="2061142"/>
                  </a:lnTo>
                  <a:lnTo>
                    <a:pt x="3724872" y="2108114"/>
                  </a:lnTo>
                  <a:lnTo>
                    <a:pt x="3718350" y="2154727"/>
                  </a:lnTo>
                  <a:lnTo>
                    <a:pt x="3710690" y="2200965"/>
                  </a:lnTo>
                  <a:lnTo>
                    <a:pt x="3701906" y="2246813"/>
                  </a:lnTo>
                  <a:lnTo>
                    <a:pt x="3692013" y="2292258"/>
                  </a:lnTo>
                  <a:lnTo>
                    <a:pt x="3681026" y="2337283"/>
                  </a:lnTo>
                  <a:lnTo>
                    <a:pt x="3668959" y="2381876"/>
                  </a:lnTo>
                  <a:lnTo>
                    <a:pt x="3655828" y="2426020"/>
                  </a:lnTo>
                  <a:lnTo>
                    <a:pt x="3641647" y="2469702"/>
                  </a:lnTo>
                  <a:lnTo>
                    <a:pt x="3626430" y="2512906"/>
                  </a:lnTo>
                  <a:lnTo>
                    <a:pt x="3610192" y="2555619"/>
                  </a:lnTo>
                  <a:lnTo>
                    <a:pt x="3592949" y="2597824"/>
                  </a:lnTo>
                  <a:lnTo>
                    <a:pt x="3574714" y="2639508"/>
                  </a:lnTo>
                  <a:lnTo>
                    <a:pt x="3555502" y="2680656"/>
                  </a:lnTo>
                  <a:lnTo>
                    <a:pt x="3535328" y="2721253"/>
                  </a:lnTo>
                  <a:lnTo>
                    <a:pt x="3514207" y="2761285"/>
                  </a:lnTo>
                  <a:lnTo>
                    <a:pt x="3492153" y="2800736"/>
                  </a:lnTo>
                  <a:lnTo>
                    <a:pt x="3469182" y="2839593"/>
                  </a:lnTo>
                  <a:lnTo>
                    <a:pt x="3445307" y="2877839"/>
                  </a:lnTo>
                  <a:lnTo>
                    <a:pt x="3420543" y="2915462"/>
                  </a:lnTo>
                  <a:lnTo>
                    <a:pt x="3394906" y="2952446"/>
                  </a:lnTo>
                  <a:lnTo>
                    <a:pt x="3368409" y="2988776"/>
                  </a:lnTo>
                  <a:lnTo>
                    <a:pt x="3341068" y="3024438"/>
                  </a:lnTo>
                  <a:lnTo>
                    <a:pt x="3312897" y="3059416"/>
                  </a:lnTo>
                  <a:lnTo>
                    <a:pt x="3283911" y="3093698"/>
                  </a:lnTo>
                  <a:lnTo>
                    <a:pt x="3254124" y="3127266"/>
                  </a:lnTo>
                  <a:lnTo>
                    <a:pt x="3223552" y="3160108"/>
                  </a:lnTo>
                  <a:lnTo>
                    <a:pt x="3192208" y="3192208"/>
                  </a:lnTo>
                  <a:lnTo>
                    <a:pt x="3160108" y="3223552"/>
                  </a:lnTo>
                  <a:lnTo>
                    <a:pt x="3127266" y="3254124"/>
                  </a:lnTo>
                  <a:lnTo>
                    <a:pt x="3093698" y="3283911"/>
                  </a:lnTo>
                  <a:lnTo>
                    <a:pt x="3059416" y="3312897"/>
                  </a:lnTo>
                  <a:lnTo>
                    <a:pt x="3024438" y="3341068"/>
                  </a:lnTo>
                  <a:lnTo>
                    <a:pt x="2988776" y="3368409"/>
                  </a:lnTo>
                  <a:lnTo>
                    <a:pt x="2952446" y="3394906"/>
                  </a:lnTo>
                  <a:lnTo>
                    <a:pt x="2915462" y="3420543"/>
                  </a:lnTo>
                  <a:lnTo>
                    <a:pt x="2877839" y="3445307"/>
                  </a:lnTo>
                  <a:lnTo>
                    <a:pt x="2839593" y="3469182"/>
                  </a:lnTo>
                  <a:lnTo>
                    <a:pt x="2800736" y="3492153"/>
                  </a:lnTo>
                  <a:lnTo>
                    <a:pt x="2761285" y="3514207"/>
                  </a:lnTo>
                  <a:lnTo>
                    <a:pt x="2721253" y="3535328"/>
                  </a:lnTo>
                  <a:lnTo>
                    <a:pt x="2680656" y="3555502"/>
                  </a:lnTo>
                  <a:lnTo>
                    <a:pt x="2639508" y="3574714"/>
                  </a:lnTo>
                  <a:lnTo>
                    <a:pt x="2597824" y="3592949"/>
                  </a:lnTo>
                  <a:lnTo>
                    <a:pt x="2555619" y="3610192"/>
                  </a:lnTo>
                  <a:lnTo>
                    <a:pt x="2512906" y="3626430"/>
                  </a:lnTo>
                  <a:lnTo>
                    <a:pt x="2469702" y="3641647"/>
                  </a:lnTo>
                  <a:lnTo>
                    <a:pt x="2426020" y="3655828"/>
                  </a:lnTo>
                  <a:lnTo>
                    <a:pt x="2381876" y="3668959"/>
                  </a:lnTo>
                  <a:lnTo>
                    <a:pt x="2337283" y="3681026"/>
                  </a:lnTo>
                  <a:lnTo>
                    <a:pt x="2292258" y="3692013"/>
                  </a:lnTo>
                  <a:lnTo>
                    <a:pt x="2246813" y="3701906"/>
                  </a:lnTo>
                  <a:lnTo>
                    <a:pt x="2200965" y="3710690"/>
                  </a:lnTo>
                  <a:lnTo>
                    <a:pt x="2154727" y="3718350"/>
                  </a:lnTo>
                  <a:lnTo>
                    <a:pt x="2108114" y="3724872"/>
                  </a:lnTo>
                  <a:lnTo>
                    <a:pt x="2061142" y="3730241"/>
                  </a:lnTo>
                  <a:lnTo>
                    <a:pt x="2013825" y="3734443"/>
                  </a:lnTo>
                  <a:lnTo>
                    <a:pt x="1966177" y="3737462"/>
                  </a:lnTo>
                  <a:lnTo>
                    <a:pt x="1918213" y="3739285"/>
                  </a:lnTo>
                  <a:lnTo>
                    <a:pt x="1869948" y="3739896"/>
                  </a:lnTo>
                  <a:lnTo>
                    <a:pt x="1821682" y="3739285"/>
                  </a:lnTo>
                  <a:lnTo>
                    <a:pt x="1773718" y="3737462"/>
                  </a:lnTo>
                  <a:lnTo>
                    <a:pt x="1726070" y="3734443"/>
                  </a:lnTo>
                  <a:lnTo>
                    <a:pt x="1678753" y="3730241"/>
                  </a:lnTo>
                  <a:lnTo>
                    <a:pt x="1631781" y="3724872"/>
                  </a:lnTo>
                  <a:lnTo>
                    <a:pt x="1585168" y="3718350"/>
                  </a:lnTo>
                  <a:lnTo>
                    <a:pt x="1538930" y="3710690"/>
                  </a:lnTo>
                  <a:lnTo>
                    <a:pt x="1493082" y="3701906"/>
                  </a:lnTo>
                  <a:lnTo>
                    <a:pt x="1447637" y="3692013"/>
                  </a:lnTo>
                  <a:lnTo>
                    <a:pt x="1402612" y="3681026"/>
                  </a:lnTo>
                  <a:lnTo>
                    <a:pt x="1358019" y="3668959"/>
                  </a:lnTo>
                  <a:lnTo>
                    <a:pt x="1313875" y="3655828"/>
                  </a:lnTo>
                  <a:lnTo>
                    <a:pt x="1270193" y="3641647"/>
                  </a:lnTo>
                  <a:lnTo>
                    <a:pt x="1226989" y="3626430"/>
                  </a:lnTo>
                  <a:lnTo>
                    <a:pt x="1184276" y="3610192"/>
                  </a:lnTo>
                  <a:lnTo>
                    <a:pt x="1142071" y="3592949"/>
                  </a:lnTo>
                  <a:lnTo>
                    <a:pt x="1100387" y="3574714"/>
                  </a:lnTo>
                  <a:lnTo>
                    <a:pt x="1059239" y="3555502"/>
                  </a:lnTo>
                  <a:lnTo>
                    <a:pt x="1018642" y="3535328"/>
                  </a:lnTo>
                  <a:lnTo>
                    <a:pt x="978610" y="3514207"/>
                  </a:lnTo>
                  <a:lnTo>
                    <a:pt x="939159" y="3492153"/>
                  </a:lnTo>
                  <a:lnTo>
                    <a:pt x="900302" y="3469182"/>
                  </a:lnTo>
                  <a:lnTo>
                    <a:pt x="862056" y="3445307"/>
                  </a:lnTo>
                  <a:lnTo>
                    <a:pt x="824433" y="3420543"/>
                  </a:lnTo>
                  <a:lnTo>
                    <a:pt x="787449" y="3394906"/>
                  </a:lnTo>
                  <a:lnTo>
                    <a:pt x="751119" y="3368409"/>
                  </a:lnTo>
                  <a:lnTo>
                    <a:pt x="715457" y="3341068"/>
                  </a:lnTo>
                  <a:lnTo>
                    <a:pt x="680479" y="3312897"/>
                  </a:lnTo>
                  <a:lnTo>
                    <a:pt x="646197" y="3283911"/>
                  </a:lnTo>
                  <a:lnTo>
                    <a:pt x="612629" y="3254124"/>
                  </a:lnTo>
                  <a:lnTo>
                    <a:pt x="579787" y="3223552"/>
                  </a:lnTo>
                  <a:lnTo>
                    <a:pt x="547687" y="3192208"/>
                  </a:lnTo>
                  <a:lnTo>
                    <a:pt x="516343" y="3160108"/>
                  </a:lnTo>
                  <a:lnTo>
                    <a:pt x="485771" y="3127266"/>
                  </a:lnTo>
                  <a:lnTo>
                    <a:pt x="455984" y="3093698"/>
                  </a:lnTo>
                  <a:lnTo>
                    <a:pt x="426998" y="3059416"/>
                  </a:lnTo>
                  <a:lnTo>
                    <a:pt x="398827" y="3024438"/>
                  </a:lnTo>
                  <a:lnTo>
                    <a:pt x="371486" y="2988776"/>
                  </a:lnTo>
                  <a:lnTo>
                    <a:pt x="344989" y="2952446"/>
                  </a:lnTo>
                  <a:lnTo>
                    <a:pt x="319352" y="2915462"/>
                  </a:lnTo>
                  <a:lnTo>
                    <a:pt x="294588" y="2877839"/>
                  </a:lnTo>
                  <a:lnTo>
                    <a:pt x="270713" y="2839593"/>
                  </a:lnTo>
                  <a:lnTo>
                    <a:pt x="247742" y="2800736"/>
                  </a:lnTo>
                  <a:lnTo>
                    <a:pt x="225688" y="2761285"/>
                  </a:lnTo>
                  <a:lnTo>
                    <a:pt x="204567" y="2721253"/>
                  </a:lnTo>
                  <a:lnTo>
                    <a:pt x="184393" y="2680656"/>
                  </a:lnTo>
                  <a:lnTo>
                    <a:pt x="165181" y="2639508"/>
                  </a:lnTo>
                  <a:lnTo>
                    <a:pt x="146946" y="2597824"/>
                  </a:lnTo>
                  <a:lnTo>
                    <a:pt x="129703" y="2555619"/>
                  </a:lnTo>
                  <a:lnTo>
                    <a:pt x="113465" y="2512906"/>
                  </a:lnTo>
                  <a:lnTo>
                    <a:pt x="98248" y="2469702"/>
                  </a:lnTo>
                  <a:lnTo>
                    <a:pt x="84067" y="2426020"/>
                  </a:lnTo>
                  <a:lnTo>
                    <a:pt x="70936" y="2381876"/>
                  </a:lnTo>
                  <a:lnTo>
                    <a:pt x="58869" y="2337283"/>
                  </a:lnTo>
                  <a:lnTo>
                    <a:pt x="47882" y="2292258"/>
                  </a:lnTo>
                  <a:lnTo>
                    <a:pt x="37989" y="2246813"/>
                  </a:lnTo>
                  <a:lnTo>
                    <a:pt x="29205" y="2200965"/>
                  </a:lnTo>
                  <a:lnTo>
                    <a:pt x="21545" y="2154727"/>
                  </a:lnTo>
                  <a:lnTo>
                    <a:pt x="15023" y="2108114"/>
                  </a:lnTo>
                  <a:lnTo>
                    <a:pt x="9654" y="2061142"/>
                  </a:lnTo>
                  <a:lnTo>
                    <a:pt x="5452" y="2013825"/>
                  </a:lnTo>
                  <a:lnTo>
                    <a:pt x="2433" y="1966177"/>
                  </a:lnTo>
                  <a:lnTo>
                    <a:pt x="610" y="1918213"/>
                  </a:lnTo>
                  <a:lnTo>
                    <a:pt x="0" y="1869948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5696" y="1452372"/>
              <a:ext cx="3505200" cy="350520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8226171" y="1442847"/>
              <a:ext cx="3524250" cy="3524250"/>
            </a:xfrm>
            <a:custGeom>
              <a:avLst/>
              <a:gdLst/>
              <a:ahLst/>
              <a:cxnLst/>
              <a:rect l="l" t="t" r="r" b="b"/>
              <a:pathLst>
                <a:path w="3524250" h="3524250">
                  <a:moveTo>
                    <a:pt x="1762125" y="0"/>
                  </a:moveTo>
                  <a:lnTo>
                    <a:pt x="1852676" y="2412"/>
                  </a:lnTo>
                  <a:lnTo>
                    <a:pt x="1942464" y="9143"/>
                  </a:lnTo>
                  <a:lnTo>
                    <a:pt x="2030602" y="20319"/>
                  </a:lnTo>
                  <a:lnTo>
                    <a:pt x="2117217" y="35940"/>
                  </a:lnTo>
                  <a:lnTo>
                    <a:pt x="2202687" y="55499"/>
                  </a:lnTo>
                  <a:lnTo>
                    <a:pt x="2286000" y="79375"/>
                  </a:lnTo>
                  <a:lnTo>
                    <a:pt x="2367787" y="106933"/>
                  </a:lnTo>
                  <a:lnTo>
                    <a:pt x="2448052" y="138429"/>
                  </a:lnTo>
                  <a:lnTo>
                    <a:pt x="2526283" y="173989"/>
                  </a:lnTo>
                  <a:lnTo>
                    <a:pt x="2602103" y="212725"/>
                  </a:lnTo>
                  <a:lnTo>
                    <a:pt x="2675889" y="255397"/>
                  </a:lnTo>
                  <a:lnTo>
                    <a:pt x="2747390" y="300863"/>
                  </a:lnTo>
                  <a:lnTo>
                    <a:pt x="2816352" y="350392"/>
                  </a:lnTo>
                  <a:lnTo>
                    <a:pt x="2883027" y="402589"/>
                  </a:lnTo>
                  <a:lnTo>
                    <a:pt x="2946907" y="458088"/>
                  </a:lnTo>
                  <a:lnTo>
                    <a:pt x="3008249" y="516381"/>
                  </a:lnTo>
                  <a:lnTo>
                    <a:pt x="3066542" y="577341"/>
                  </a:lnTo>
                  <a:lnTo>
                    <a:pt x="3122040" y="641223"/>
                  </a:lnTo>
                  <a:lnTo>
                    <a:pt x="3174237" y="707898"/>
                  </a:lnTo>
                  <a:lnTo>
                    <a:pt x="3223386" y="776858"/>
                  </a:lnTo>
                  <a:lnTo>
                    <a:pt x="3269233" y="848740"/>
                  </a:lnTo>
                  <a:lnTo>
                    <a:pt x="3311525" y="922147"/>
                  </a:lnTo>
                  <a:lnTo>
                    <a:pt x="3350259" y="998347"/>
                  </a:lnTo>
                  <a:lnTo>
                    <a:pt x="3385820" y="1076198"/>
                  </a:lnTo>
                  <a:lnTo>
                    <a:pt x="3417315" y="1156462"/>
                  </a:lnTo>
                  <a:lnTo>
                    <a:pt x="3444875" y="1238250"/>
                  </a:lnTo>
                  <a:lnTo>
                    <a:pt x="3468751" y="1321942"/>
                  </a:lnTo>
                  <a:lnTo>
                    <a:pt x="3488308" y="1407032"/>
                  </a:lnTo>
                  <a:lnTo>
                    <a:pt x="3503929" y="1494027"/>
                  </a:lnTo>
                  <a:lnTo>
                    <a:pt x="3515105" y="1582165"/>
                  </a:lnTo>
                  <a:lnTo>
                    <a:pt x="3521836" y="1671574"/>
                  </a:lnTo>
                  <a:lnTo>
                    <a:pt x="3524250" y="1762125"/>
                  </a:lnTo>
                  <a:lnTo>
                    <a:pt x="3521836" y="1852676"/>
                  </a:lnTo>
                  <a:lnTo>
                    <a:pt x="3515105" y="1942464"/>
                  </a:lnTo>
                  <a:lnTo>
                    <a:pt x="3503929" y="2030602"/>
                  </a:lnTo>
                  <a:lnTo>
                    <a:pt x="3488308" y="2117216"/>
                  </a:lnTo>
                  <a:lnTo>
                    <a:pt x="3468751" y="2202688"/>
                  </a:lnTo>
                  <a:lnTo>
                    <a:pt x="3444875" y="2286000"/>
                  </a:lnTo>
                  <a:lnTo>
                    <a:pt x="3417315" y="2367788"/>
                  </a:lnTo>
                  <a:lnTo>
                    <a:pt x="3385820" y="2448052"/>
                  </a:lnTo>
                  <a:lnTo>
                    <a:pt x="3350640" y="2526284"/>
                  </a:lnTo>
                  <a:lnTo>
                    <a:pt x="3311525" y="2602103"/>
                  </a:lnTo>
                  <a:lnTo>
                    <a:pt x="3269233" y="2675890"/>
                  </a:lnTo>
                  <a:lnTo>
                    <a:pt x="3223386" y="2747391"/>
                  </a:lnTo>
                  <a:lnTo>
                    <a:pt x="3174237" y="2816352"/>
                  </a:lnTo>
                  <a:lnTo>
                    <a:pt x="3122040" y="2883027"/>
                  </a:lnTo>
                  <a:lnTo>
                    <a:pt x="3066542" y="2946908"/>
                  </a:lnTo>
                  <a:lnTo>
                    <a:pt x="3008249" y="3008248"/>
                  </a:lnTo>
                  <a:lnTo>
                    <a:pt x="2946907" y="3066541"/>
                  </a:lnTo>
                  <a:lnTo>
                    <a:pt x="2883027" y="3122041"/>
                  </a:lnTo>
                  <a:lnTo>
                    <a:pt x="2816352" y="3174238"/>
                  </a:lnTo>
                  <a:lnTo>
                    <a:pt x="2747390" y="3223386"/>
                  </a:lnTo>
                  <a:lnTo>
                    <a:pt x="2675889" y="3269233"/>
                  </a:lnTo>
                  <a:lnTo>
                    <a:pt x="2602103" y="3311525"/>
                  </a:lnTo>
                  <a:lnTo>
                    <a:pt x="2525903" y="3350259"/>
                  </a:lnTo>
                  <a:lnTo>
                    <a:pt x="2448052" y="3385820"/>
                  </a:lnTo>
                  <a:lnTo>
                    <a:pt x="2367787" y="3417316"/>
                  </a:lnTo>
                  <a:lnTo>
                    <a:pt x="2286000" y="3444875"/>
                  </a:lnTo>
                  <a:lnTo>
                    <a:pt x="2202306" y="3468751"/>
                  </a:lnTo>
                  <a:lnTo>
                    <a:pt x="2117217" y="3488308"/>
                  </a:lnTo>
                  <a:lnTo>
                    <a:pt x="2030222" y="3503929"/>
                  </a:lnTo>
                  <a:lnTo>
                    <a:pt x="1942083" y="3515105"/>
                  </a:lnTo>
                  <a:lnTo>
                    <a:pt x="1852676" y="3521836"/>
                  </a:lnTo>
                  <a:lnTo>
                    <a:pt x="1762125" y="3524250"/>
                  </a:lnTo>
                  <a:lnTo>
                    <a:pt x="1671574" y="3521836"/>
                  </a:lnTo>
                  <a:lnTo>
                    <a:pt x="1582165" y="3515105"/>
                  </a:lnTo>
                  <a:lnTo>
                    <a:pt x="1494027" y="3503929"/>
                  </a:lnTo>
                  <a:lnTo>
                    <a:pt x="1407032" y="3488308"/>
                  </a:lnTo>
                  <a:lnTo>
                    <a:pt x="1321943" y="3468751"/>
                  </a:lnTo>
                  <a:lnTo>
                    <a:pt x="1238250" y="3444875"/>
                  </a:lnTo>
                  <a:lnTo>
                    <a:pt x="1156461" y="3417316"/>
                  </a:lnTo>
                  <a:lnTo>
                    <a:pt x="1076198" y="3385820"/>
                  </a:lnTo>
                  <a:lnTo>
                    <a:pt x="998347" y="3350641"/>
                  </a:lnTo>
                  <a:lnTo>
                    <a:pt x="922147" y="3311525"/>
                  </a:lnTo>
                  <a:lnTo>
                    <a:pt x="848740" y="3269233"/>
                  </a:lnTo>
                  <a:lnTo>
                    <a:pt x="776858" y="3223386"/>
                  </a:lnTo>
                  <a:lnTo>
                    <a:pt x="707898" y="3174238"/>
                  </a:lnTo>
                  <a:lnTo>
                    <a:pt x="641223" y="3122041"/>
                  </a:lnTo>
                  <a:lnTo>
                    <a:pt x="577342" y="3066541"/>
                  </a:lnTo>
                  <a:lnTo>
                    <a:pt x="516381" y="3008248"/>
                  </a:lnTo>
                  <a:lnTo>
                    <a:pt x="458088" y="2946908"/>
                  </a:lnTo>
                  <a:lnTo>
                    <a:pt x="402589" y="2883027"/>
                  </a:lnTo>
                  <a:lnTo>
                    <a:pt x="350393" y="2816352"/>
                  </a:lnTo>
                  <a:lnTo>
                    <a:pt x="300862" y="2747391"/>
                  </a:lnTo>
                  <a:lnTo>
                    <a:pt x="255397" y="2675890"/>
                  </a:lnTo>
                  <a:lnTo>
                    <a:pt x="212725" y="2602103"/>
                  </a:lnTo>
                  <a:lnTo>
                    <a:pt x="173989" y="2525903"/>
                  </a:lnTo>
                  <a:lnTo>
                    <a:pt x="138429" y="2448052"/>
                  </a:lnTo>
                  <a:lnTo>
                    <a:pt x="106933" y="2367788"/>
                  </a:lnTo>
                  <a:lnTo>
                    <a:pt x="79375" y="2286000"/>
                  </a:lnTo>
                  <a:lnTo>
                    <a:pt x="55499" y="2202307"/>
                  </a:lnTo>
                  <a:lnTo>
                    <a:pt x="35940" y="2117216"/>
                  </a:lnTo>
                  <a:lnTo>
                    <a:pt x="20320" y="2030222"/>
                  </a:lnTo>
                  <a:lnTo>
                    <a:pt x="9144" y="1942083"/>
                  </a:lnTo>
                  <a:lnTo>
                    <a:pt x="2412" y="1852676"/>
                  </a:lnTo>
                  <a:lnTo>
                    <a:pt x="0" y="1762125"/>
                  </a:lnTo>
                  <a:lnTo>
                    <a:pt x="2412" y="1671574"/>
                  </a:lnTo>
                  <a:lnTo>
                    <a:pt x="9144" y="1582165"/>
                  </a:lnTo>
                  <a:lnTo>
                    <a:pt x="20320" y="1494027"/>
                  </a:lnTo>
                  <a:lnTo>
                    <a:pt x="35940" y="1407032"/>
                  </a:lnTo>
                  <a:lnTo>
                    <a:pt x="55499" y="1321942"/>
                  </a:lnTo>
                  <a:lnTo>
                    <a:pt x="79375" y="1238250"/>
                  </a:lnTo>
                  <a:lnTo>
                    <a:pt x="106933" y="1156462"/>
                  </a:lnTo>
                  <a:lnTo>
                    <a:pt x="138429" y="1076198"/>
                  </a:lnTo>
                  <a:lnTo>
                    <a:pt x="173989" y="998347"/>
                  </a:lnTo>
                  <a:lnTo>
                    <a:pt x="212725" y="922147"/>
                  </a:lnTo>
                  <a:lnTo>
                    <a:pt x="255397" y="848740"/>
                  </a:lnTo>
                  <a:lnTo>
                    <a:pt x="300862" y="776858"/>
                  </a:lnTo>
                  <a:lnTo>
                    <a:pt x="350393" y="707898"/>
                  </a:lnTo>
                  <a:lnTo>
                    <a:pt x="402589" y="641223"/>
                  </a:lnTo>
                  <a:lnTo>
                    <a:pt x="458088" y="577341"/>
                  </a:lnTo>
                  <a:lnTo>
                    <a:pt x="516381" y="516381"/>
                  </a:lnTo>
                  <a:lnTo>
                    <a:pt x="577342" y="458088"/>
                  </a:lnTo>
                  <a:lnTo>
                    <a:pt x="641223" y="402589"/>
                  </a:lnTo>
                  <a:lnTo>
                    <a:pt x="707898" y="350392"/>
                  </a:lnTo>
                  <a:lnTo>
                    <a:pt x="776858" y="300863"/>
                  </a:lnTo>
                  <a:lnTo>
                    <a:pt x="848740" y="255397"/>
                  </a:lnTo>
                  <a:lnTo>
                    <a:pt x="922147" y="212725"/>
                  </a:lnTo>
                  <a:lnTo>
                    <a:pt x="998347" y="173989"/>
                  </a:lnTo>
                  <a:lnTo>
                    <a:pt x="1076198" y="138429"/>
                  </a:lnTo>
                  <a:lnTo>
                    <a:pt x="1156461" y="106933"/>
                  </a:lnTo>
                  <a:lnTo>
                    <a:pt x="1238250" y="79375"/>
                  </a:lnTo>
                  <a:lnTo>
                    <a:pt x="1321943" y="55499"/>
                  </a:lnTo>
                  <a:lnTo>
                    <a:pt x="1407032" y="35940"/>
                  </a:lnTo>
                  <a:lnTo>
                    <a:pt x="1494027" y="20319"/>
                  </a:lnTo>
                  <a:lnTo>
                    <a:pt x="1582165" y="9143"/>
                  </a:lnTo>
                  <a:lnTo>
                    <a:pt x="1671574" y="2412"/>
                  </a:lnTo>
                  <a:lnTo>
                    <a:pt x="1762125" y="0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086" rIns="0" bIns="0" rtlCol="0" vert="horz">
            <a:spAutoFit/>
          </a:bodyPr>
          <a:lstStyle/>
          <a:p>
            <a:pPr algn="ctr" marL="1905">
              <a:lnSpc>
                <a:spcPts val="5880"/>
              </a:lnSpc>
              <a:spcBef>
                <a:spcPts val="95"/>
              </a:spcBef>
            </a:pPr>
            <a:r>
              <a:rPr dirty="0" sz="4900"/>
              <a:t>Program</a:t>
            </a:r>
            <a:r>
              <a:rPr dirty="0" sz="4900" spc="-195"/>
              <a:t> </a:t>
            </a:r>
            <a:r>
              <a:rPr dirty="0" sz="4900" spc="-10"/>
              <a:t>Outcomes</a:t>
            </a:r>
            <a:endParaRPr sz="4900"/>
          </a:p>
          <a:p>
            <a:pPr algn="ctr" marL="1905">
              <a:lnSpc>
                <a:spcPts val="1320"/>
              </a:lnSpc>
            </a:pPr>
            <a:r>
              <a:rPr dirty="0" sz="1100"/>
              <a:t>Actual</a:t>
            </a:r>
            <a:r>
              <a:rPr dirty="0" sz="1100" spc="-70"/>
              <a:t> </a:t>
            </a:r>
            <a:r>
              <a:rPr dirty="0" sz="1100"/>
              <a:t>outcomes</a:t>
            </a:r>
            <a:r>
              <a:rPr dirty="0" sz="1100" spc="-30"/>
              <a:t> </a:t>
            </a:r>
            <a:r>
              <a:rPr dirty="0" sz="1100"/>
              <a:t>on</a:t>
            </a:r>
            <a:r>
              <a:rPr dirty="0" sz="1100" spc="-40"/>
              <a:t> </a:t>
            </a:r>
            <a:r>
              <a:rPr dirty="0" sz="1100"/>
              <a:t>Workers’</a:t>
            </a:r>
            <a:r>
              <a:rPr dirty="0" sz="1100" spc="-30"/>
              <a:t> </a:t>
            </a:r>
            <a:r>
              <a:rPr dirty="0" sz="1100"/>
              <a:t>Compensation</a:t>
            </a:r>
            <a:r>
              <a:rPr dirty="0" sz="1100" spc="-35"/>
              <a:t> </a:t>
            </a:r>
            <a:r>
              <a:rPr dirty="0" sz="1100"/>
              <a:t>through</a:t>
            </a:r>
            <a:r>
              <a:rPr dirty="0" sz="1100" spc="-55"/>
              <a:t> </a:t>
            </a:r>
            <a:r>
              <a:rPr dirty="0" sz="1100" spc="-10"/>
              <a:t>12/31/2021</a:t>
            </a:r>
            <a:endParaRPr sz="1100"/>
          </a:p>
        </p:txBody>
      </p:sp>
      <p:grpSp>
        <p:nvGrpSpPr>
          <p:cNvPr id="3" name="object 3" descr=""/>
          <p:cNvGrpSpPr/>
          <p:nvPr/>
        </p:nvGrpSpPr>
        <p:grpSpPr>
          <a:xfrm>
            <a:off x="6391655" y="1850135"/>
            <a:ext cx="4157979" cy="3781425"/>
            <a:chOff x="6391655" y="1850135"/>
            <a:chExt cx="4157979" cy="3781425"/>
          </a:xfrm>
        </p:grpSpPr>
        <p:sp>
          <p:nvSpPr>
            <p:cNvPr id="4" name="object 4" descr=""/>
            <p:cNvSpPr/>
            <p:nvPr/>
          </p:nvSpPr>
          <p:spPr>
            <a:xfrm>
              <a:off x="6391655" y="1850135"/>
              <a:ext cx="4157979" cy="1926589"/>
            </a:xfrm>
            <a:custGeom>
              <a:avLst/>
              <a:gdLst/>
              <a:ahLst/>
              <a:cxnLst/>
              <a:rect l="l" t="t" r="r" b="b"/>
              <a:pathLst>
                <a:path w="4157979" h="1926589">
                  <a:moveTo>
                    <a:pt x="4157472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4157472" y="1926336"/>
                  </a:lnTo>
                  <a:lnTo>
                    <a:pt x="4157472" y="0"/>
                  </a:lnTo>
                  <a:close/>
                </a:path>
              </a:pathLst>
            </a:custGeom>
            <a:solidFill>
              <a:srgbClr val="F1F1F1">
                <a:alpha val="8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391655" y="3799331"/>
              <a:ext cx="4157979" cy="452755"/>
            </a:xfrm>
            <a:custGeom>
              <a:avLst/>
              <a:gdLst/>
              <a:ahLst/>
              <a:cxnLst/>
              <a:rect l="l" t="t" r="r" b="b"/>
              <a:pathLst>
                <a:path w="4157979" h="452754">
                  <a:moveTo>
                    <a:pt x="4157472" y="0"/>
                  </a:moveTo>
                  <a:lnTo>
                    <a:pt x="3118104" y="0"/>
                  </a:lnTo>
                  <a:lnTo>
                    <a:pt x="0" y="0"/>
                  </a:lnTo>
                  <a:lnTo>
                    <a:pt x="2078736" y="452628"/>
                  </a:lnTo>
                  <a:lnTo>
                    <a:pt x="415747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93179" y="4319015"/>
              <a:ext cx="4156075" cy="1312545"/>
            </a:xfrm>
            <a:custGeom>
              <a:avLst/>
              <a:gdLst/>
              <a:ahLst/>
              <a:cxnLst/>
              <a:rect l="l" t="t" r="r" b="b"/>
              <a:pathLst>
                <a:path w="4156075" h="1312545">
                  <a:moveTo>
                    <a:pt x="4155948" y="0"/>
                  </a:moveTo>
                  <a:lnTo>
                    <a:pt x="0" y="0"/>
                  </a:lnTo>
                  <a:lnTo>
                    <a:pt x="0" y="1312163"/>
                  </a:lnTo>
                  <a:lnTo>
                    <a:pt x="4155948" y="1312163"/>
                  </a:lnTo>
                  <a:lnTo>
                    <a:pt x="4155948" y="0"/>
                  </a:lnTo>
                  <a:close/>
                </a:path>
              </a:pathLst>
            </a:custGeom>
            <a:solidFill>
              <a:srgbClr val="F1F1F1">
                <a:alpha val="8195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22363" y="2125979"/>
              <a:ext cx="681990" cy="45491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0200" y="2125979"/>
              <a:ext cx="1157477" cy="45491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9900" y="2369819"/>
              <a:ext cx="3403854" cy="45491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9336" y="2857499"/>
              <a:ext cx="924305" cy="45491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6391655" y="1850135"/>
            <a:ext cx="4157979" cy="19265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algn="ctr" marL="458470" marR="363220">
              <a:lnSpc>
                <a:spcPct val="100000"/>
              </a:lnSpc>
            </a:pP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59%</a:t>
            </a:r>
            <a:r>
              <a:rPr dirty="0" sz="1600" spc="-5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>
                <a:solidFill>
                  <a:srgbClr val="0D0D0D"/>
                </a:solidFill>
                <a:latin typeface="Ebrima"/>
                <a:cs typeface="Ebrima"/>
              </a:rPr>
              <a:t>of</a:t>
            </a:r>
            <a:r>
              <a:rPr dirty="0" sz="1600" spc="-4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600">
                <a:solidFill>
                  <a:srgbClr val="0D0D0D"/>
                </a:solidFill>
                <a:latin typeface="Ebrima"/>
                <a:cs typeface="Ebrima"/>
              </a:rPr>
              <a:t>employees</a:t>
            </a:r>
            <a:r>
              <a:rPr dirty="0" sz="1600" spc="-5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600">
                <a:solidFill>
                  <a:srgbClr val="0D0D0D"/>
                </a:solidFill>
                <a:latin typeface="Ebrima"/>
                <a:cs typeface="Ebrima"/>
              </a:rPr>
              <a:t>referred</a:t>
            </a:r>
            <a:r>
              <a:rPr dirty="0" sz="1600" spc="-1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50185D"/>
                </a:solidFill>
                <a:latin typeface="Ebrima"/>
                <a:cs typeface="Ebrima"/>
              </a:rPr>
              <a:t>returned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to</a:t>
            </a:r>
            <a:r>
              <a:rPr dirty="0" sz="1600" spc="-5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work,</a:t>
            </a:r>
            <a:r>
              <a:rPr dirty="0" sz="1600" spc="-4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settled,</a:t>
            </a:r>
            <a:r>
              <a:rPr dirty="0" sz="1600" spc="-6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or</a:t>
            </a:r>
            <a:r>
              <a:rPr dirty="0" sz="1600" spc="-5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reached</a:t>
            </a:r>
            <a:r>
              <a:rPr dirty="0" sz="1600" spc="-6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spc="-25" b="1">
                <a:solidFill>
                  <a:srgbClr val="50185D"/>
                </a:solidFill>
                <a:latin typeface="Ebrima"/>
                <a:cs typeface="Ebrima"/>
              </a:rPr>
              <a:t>MMI</a:t>
            </a:r>
            <a:endParaRPr sz="16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Ebrima"/>
              <a:cs typeface="Ebrima"/>
            </a:endParaRPr>
          </a:p>
          <a:p>
            <a:pPr algn="ctr" marL="615315" marR="518795">
              <a:lnSpc>
                <a:spcPct val="100600"/>
              </a:lnSpc>
            </a:pP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…25%</a:t>
            </a:r>
            <a:r>
              <a:rPr dirty="0" sz="1600" spc="-3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>
                <a:latin typeface="Ebrima"/>
                <a:cs typeface="Ebrima"/>
              </a:rPr>
              <a:t>do</a:t>
            </a:r>
            <a:r>
              <a:rPr dirty="0" sz="1600" spc="-40">
                <a:latin typeface="Ebrima"/>
                <a:cs typeface="Ebrima"/>
              </a:rPr>
              <a:t> </a:t>
            </a:r>
            <a:r>
              <a:rPr dirty="0" sz="1600">
                <a:latin typeface="Ebrima"/>
                <a:cs typeface="Ebrima"/>
              </a:rPr>
              <a:t>so</a:t>
            </a:r>
            <a:r>
              <a:rPr dirty="0" sz="1600" spc="-30">
                <a:latin typeface="Ebrima"/>
                <a:cs typeface="Ebrima"/>
              </a:rPr>
              <a:t> </a:t>
            </a:r>
            <a:r>
              <a:rPr dirty="0" sz="1600" b="1">
                <a:latin typeface="Ebrima"/>
                <a:cs typeface="Ebrima"/>
              </a:rPr>
              <a:t>before</a:t>
            </a:r>
            <a:r>
              <a:rPr dirty="0" sz="1600" spc="-40" b="1">
                <a:latin typeface="Ebrima"/>
                <a:cs typeface="Ebrima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Ebrima"/>
                <a:cs typeface="Ebrima"/>
              </a:rPr>
              <a:t>participating </a:t>
            </a:r>
            <a:r>
              <a:rPr dirty="0" sz="1600">
                <a:solidFill>
                  <a:srgbClr val="0D0D0D"/>
                </a:solidFill>
                <a:latin typeface="Ebrima"/>
                <a:cs typeface="Ebrima"/>
              </a:rPr>
              <a:t>in</a:t>
            </a:r>
            <a:r>
              <a:rPr dirty="0" sz="1600" spc="-2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600">
                <a:solidFill>
                  <a:srgbClr val="0D0D0D"/>
                </a:solidFill>
                <a:latin typeface="Ebrima"/>
                <a:cs typeface="Ebrima"/>
              </a:rPr>
              <a:t>an</a:t>
            </a:r>
            <a:r>
              <a:rPr dirty="0" sz="1600" spc="-3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Ebrima"/>
                <a:cs typeface="Ebrima"/>
              </a:rPr>
              <a:t>assignment</a:t>
            </a:r>
            <a:endParaRPr sz="1600">
              <a:latin typeface="Ebrima"/>
              <a:cs typeface="Ebri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579107" y="4404359"/>
            <a:ext cx="3858260" cy="1186815"/>
            <a:chOff x="6579107" y="4404359"/>
            <a:chExt cx="3858260" cy="1186815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5071" y="4404359"/>
              <a:ext cx="1050798" cy="45491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79107" y="4892039"/>
              <a:ext cx="3858005" cy="45491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5991" y="5135879"/>
              <a:ext cx="1029461" cy="45491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6393179" y="4319015"/>
            <a:ext cx="4156075" cy="1312545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150"/>
              </a:spcBef>
            </a:pPr>
            <a:r>
              <a:rPr dirty="0" sz="1600">
                <a:solidFill>
                  <a:srgbClr val="0D0D0D"/>
                </a:solidFill>
                <a:latin typeface="Ebrima"/>
                <a:cs typeface="Ebrima"/>
              </a:rPr>
              <a:t>Average</a:t>
            </a:r>
            <a:r>
              <a:rPr dirty="0" sz="1600" spc="-2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600">
                <a:solidFill>
                  <a:srgbClr val="0D0D0D"/>
                </a:solidFill>
                <a:latin typeface="Ebrima"/>
                <a:cs typeface="Ebrima"/>
              </a:rPr>
              <a:t>of</a:t>
            </a:r>
            <a:r>
              <a:rPr dirty="0" sz="1600" spc="-3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58</a:t>
            </a:r>
            <a:r>
              <a:rPr dirty="0" sz="1600" spc="-3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days</a:t>
            </a:r>
            <a:r>
              <a:rPr dirty="0" sz="1600" spc="-4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>
                <a:latin typeface="Ebrima"/>
                <a:cs typeface="Ebrima"/>
              </a:rPr>
              <a:t>per</a:t>
            </a:r>
            <a:r>
              <a:rPr dirty="0" sz="1600" spc="-20">
                <a:latin typeface="Ebrima"/>
                <a:cs typeface="Ebrima"/>
              </a:rPr>
              <a:t> </a:t>
            </a:r>
            <a:r>
              <a:rPr dirty="0" sz="1600" spc="-10">
                <a:latin typeface="Ebrima"/>
                <a:cs typeface="Ebrima"/>
              </a:rPr>
              <a:t>participant</a:t>
            </a:r>
            <a:endParaRPr sz="16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Ebrima"/>
              <a:cs typeface="Ebrima"/>
            </a:endParaRPr>
          </a:p>
          <a:p>
            <a:pPr algn="ctr" marL="313690" marR="305435">
              <a:lnSpc>
                <a:spcPct val="100000"/>
              </a:lnSpc>
            </a:pP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More</a:t>
            </a:r>
            <a:r>
              <a:rPr dirty="0" sz="1600" spc="-4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than</a:t>
            </a:r>
            <a:r>
              <a:rPr dirty="0" sz="1600" spc="-5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$4,100</a:t>
            </a:r>
            <a:r>
              <a:rPr dirty="0" sz="1600" spc="-5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average</a:t>
            </a:r>
            <a:r>
              <a:rPr dirty="0" sz="1600" spc="-6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50185D"/>
                </a:solidFill>
                <a:latin typeface="Ebrima"/>
                <a:cs typeface="Ebrima"/>
              </a:rPr>
              <a:t>indemnity </a:t>
            </a:r>
            <a:r>
              <a:rPr dirty="0" sz="1600" b="1">
                <a:solidFill>
                  <a:srgbClr val="50185D"/>
                </a:solidFill>
                <a:latin typeface="Ebrima"/>
                <a:cs typeface="Ebrima"/>
              </a:rPr>
              <a:t>savings</a:t>
            </a:r>
            <a:r>
              <a:rPr dirty="0" sz="1600" spc="-6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600">
                <a:solidFill>
                  <a:srgbClr val="0D0D0D"/>
                </a:solidFill>
                <a:latin typeface="Ebrima"/>
                <a:cs typeface="Ebrima"/>
              </a:rPr>
              <a:t>per</a:t>
            </a:r>
            <a:r>
              <a:rPr dirty="0" sz="1600" spc="-4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600" spc="-10">
                <a:solidFill>
                  <a:srgbClr val="0D0D0D"/>
                </a:solidFill>
                <a:latin typeface="Ebrima"/>
                <a:cs typeface="Ebrima"/>
              </a:rPr>
              <a:t>claim</a:t>
            </a:r>
            <a:endParaRPr sz="1600">
              <a:latin typeface="Ebrima"/>
              <a:cs typeface="Ebrima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07376" y="2915792"/>
            <a:ext cx="2941955" cy="2941955"/>
            <a:chOff x="707376" y="2915792"/>
            <a:chExt cx="2941955" cy="2941955"/>
          </a:xfrm>
        </p:grpSpPr>
        <p:sp>
          <p:nvSpPr>
            <p:cNvPr id="18" name="object 18" descr=""/>
            <p:cNvSpPr/>
            <p:nvPr/>
          </p:nvSpPr>
          <p:spPr>
            <a:xfrm>
              <a:off x="1358773" y="2915792"/>
              <a:ext cx="2290445" cy="2941955"/>
            </a:xfrm>
            <a:custGeom>
              <a:avLst/>
              <a:gdLst/>
              <a:ahLst/>
              <a:cxnLst/>
              <a:rect l="l" t="t" r="r" b="b"/>
              <a:pathLst>
                <a:path w="2290445" h="2941954">
                  <a:moveTo>
                    <a:pt x="819531" y="0"/>
                  </a:moveTo>
                  <a:lnTo>
                    <a:pt x="819531" y="1470914"/>
                  </a:lnTo>
                  <a:lnTo>
                    <a:pt x="0" y="2692323"/>
                  </a:lnTo>
                  <a:lnTo>
                    <a:pt x="43220" y="2720233"/>
                  </a:lnTo>
                  <a:lnTo>
                    <a:pt x="87286" y="2746556"/>
                  </a:lnTo>
                  <a:lnTo>
                    <a:pt x="132151" y="2771278"/>
                  </a:lnTo>
                  <a:lnTo>
                    <a:pt x="177773" y="2794388"/>
                  </a:lnTo>
                  <a:lnTo>
                    <a:pt x="224106" y="2815870"/>
                  </a:lnTo>
                  <a:lnTo>
                    <a:pt x="271107" y="2835711"/>
                  </a:lnTo>
                  <a:lnTo>
                    <a:pt x="318731" y="2853898"/>
                  </a:lnTo>
                  <a:lnTo>
                    <a:pt x="366934" y="2870417"/>
                  </a:lnTo>
                  <a:lnTo>
                    <a:pt x="415672" y="2885254"/>
                  </a:lnTo>
                  <a:lnTo>
                    <a:pt x="464901" y="2898397"/>
                  </a:lnTo>
                  <a:lnTo>
                    <a:pt x="514576" y="2909832"/>
                  </a:lnTo>
                  <a:lnTo>
                    <a:pt x="564654" y="2919544"/>
                  </a:lnTo>
                  <a:lnTo>
                    <a:pt x="615090" y="2927521"/>
                  </a:lnTo>
                  <a:lnTo>
                    <a:pt x="665840" y="2933749"/>
                  </a:lnTo>
                  <a:lnTo>
                    <a:pt x="716859" y="2938214"/>
                  </a:lnTo>
                  <a:lnTo>
                    <a:pt x="768104" y="2940903"/>
                  </a:lnTo>
                  <a:lnTo>
                    <a:pt x="819531" y="2941802"/>
                  </a:lnTo>
                  <a:lnTo>
                    <a:pt x="868087" y="2941016"/>
                  </a:lnTo>
                  <a:lnTo>
                    <a:pt x="916250" y="2938673"/>
                  </a:lnTo>
                  <a:lnTo>
                    <a:pt x="963995" y="2934798"/>
                  </a:lnTo>
                  <a:lnTo>
                    <a:pt x="1011297" y="2929416"/>
                  </a:lnTo>
                  <a:lnTo>
                    <a:pt x="1058134" y="2922549"/>
                  </a:lnTo>
                  <a:lnTo>
                    <a:pt x="1104480" y="2914223"/>
                  </a:lnTo>
                  <a:lnTo>
                    <a:pt x="1150311" y="2904462"/>
                  </a:lnTo>
                  <a:lnTo>
                    <a:pt x="1195604" y="2893290"/>
                  </a:lnTo>
                  <a:lnTo>
                    <a:pt x="1240333" y="2880731"/>
                  </a:lnTo>
                  <a:lnTo>
                    <a:pt x="1284474" y="2866810"/>
                  </a:lnTo>
                  <a:lnTo>
                    <a:pt x="1328005" y="2851550"/>
                  </a:lnTo>
                  <a:lnTo>
                    <a:pt x="1370899" y="2834976"/>
                  </a:lnTo>
                  <a:lnTo>
                    <a:pt x="1413133" y="2817113"/>
                  </a:lnTo>
                  <a:lnTo>
                    <a:pt x="1454683" y="2797984"/>
                  </a:lnTo>
                  <a:lnTo>
                    <a:pt x="1495525" y="2777613"/>
                  </a:lnTo>
                  <a:lnTo>
                    <a:pt x="1535634" y="2756026"/>
                  </a:lnTo>
                  <a:lnTo>
                    <a:pt x="1574985" y="2733245"/>
                  </a:lnTo>
                  <a:lnTo>
                    <a:pt x="1613556" y="2709296"/>
                  </a:lnTo>
                  <a:lnTo>
                    <a:pt x="1651321" y="2684203"/>
                  </a:lnTo>
                  <a:lnTo>
                    <a:pt x="1688257" y="2657989"/>
                  </a:lnTo>
                  <a:lnTo>
                    <a:pt x="1724339" y="2630680"/>
                  </a:lnTo>
                  <a:lnTo>
                    <a:pt x="1759543" y="2602299"/>
                  </a:lnTo>
                  <a:lnTo>
                    <a:pt x="1793845" y="2572870"/>
                  </a:lnTo>
                  <a:lnTo>
                    <a:pt x="1827220" y="2542418"/>
                  </a:lnTo>
                  <a:lnTo>
                    <a:pt x="1859645" y="2510967"/>
                  </a:lnTo>
                  <a:lnTo>
                    <a:pt x="1891094" y="2478542"/>
                  </a:lnTo>
                  <a:lnTo>
                    <a:pt x="1921545" y="2445166"/>
                  </a:lnTo>
                  <a:lnTo>
                    <a:pt x="1950972" y="2410863"/>
                  </a:lnTo>
                  <a:lnTo>
                    <a:pt x="1979352" y="2375659"/>
                  </a:lnTo>
                  <a:lnTo>
                    <a:pt x="2006659" y="2339576"/>
                  </a:lnTo>
                  <a:lnTo>
                    <a:pt x="2032871" y="2302641"/>
                  </a:lnTo>
                  <a:lnTo>
                    <a:pt x="2057963" y="2264875"/>
                  </a:lnTo>
                  <a:lnTo>
                    <a:pt x="2081910" y="2226305"/>
                  </a:lnTo>
                  <a:lnTo>
                    <a:pt x="2104689" y="2186954"/>
                  </a:lnTo>
                  <a:lnTo>
                    <a:pt x="2126274" y="2146846"/>
                  </a:lnTo>
                  <a:lnTo>
                    <a:pt x="2146643" y="2106006"/>
                  </a:lnTo>
                  <a:lnTo>
                    <a:pt x="2165770" y="2064458"/>
                  </a:lnTo>
                  <a:lnTo>
                    <a:pt x="2183632" y="2022225"/>
                  </a:lnTo>
                  <a:lnTo>
                    <a:pt x="2200204" y="1979333"/>
                  </a:lnTo>
                  <a:lnTo>
                    <a:pt x="2215462" y="1935806"/>
                  </a:lnTo>
                  <a:lnTo>
                    <a:pt x="2229381" y="1891667"/>
                  </a:lnTo>
                  <a:lnTo>
                    <a:pt x="2241939" y="1846942"/>
                  </a:lnTo>
                  <a:lnTo>
                    <a:pt x="2253110" y="1801653"/>
                  </a:lnTo>
                  <a:lnTo>
                    <a:pt x="2262869" y="1755827"/>
                  </a:lnTo>
                  <a:lnTo>
                    <a:pt x="2271194" y="1709485"/>
                  </a:lnTo>
                  <a:lnTo>
                    <a:pt x="2278060" y="1662654"/>
                  </a:lnTo>
                  <a:lnTo>
                    <a:pt x="2283442" y="1615357"/>
                  </a:lnTo>
                  <a:lnTo>
                    <a:pt x="2287316" y="1567618"/>
                  </a:lnTo>
                  <a:lnTo>
                    <a:pt x="2289658" y="1519463"/>
                  </a:lnTo>
                  <a:lnTo>
                    <a:pt x="2290444" y="1470914"/>
                  </a:lnTo>
                  <a:lnTo>
                    <a:pt x="2289658" y="1422364"/>
                  </a:lnTo>
                  <a:lnTo>
                    <a:pt x="2287316" y="1374208"/>
                  </a:lnTo>
                  <a:lnTo>
                    <a:pt x="2283442" y="1326470"/>
                  </a:lnTo>
                  <a:lnTo>
                    <a:pt x="2278060" y="1279172"/>
                  </a:lnTo>
                  <a:lnTo>
                    <a:pt x="2271194" y="1232341"/>
                  </a:lnTo>
                  <a:lnTo>
                    <a:pt x="2262869" y="1185999"/>
                  </a:lnTo>
                  <a:lnTo>
                    <a:pt x="2253110" y="1140172"/>
                  </a:lnTo>
                  <a:lnTo>
                    <a:pt x="2241939" y="1094883"/>
                  </a:lnTo>
                  <a:lnTo>
                    <a:pt x="2229381" y="1050157"/>
                  </a:lnTo>
                  <a:lnTo>
                    <a:pt x="2215462" y="1006018"/>
                  </a:lnTo>
                  <a:lnTo>
                    <a:pt x="2200204" y="962490"/>
                  </a:lnTo>
                  <a:lnTo>
                    <a:pt x="2183632" y="919598"/>
                  </a:lnTo>
                  <a:lnTo>
                    <a:pt x="2165770" y="877365"/>
                  </a:lnTo>
                  <a:lnTo>
                    <a:pt x="2146643" y="835816"/>
                  </a:lnTo>
                  <a:lnTo>
                    <a:pt x="2126274" y="794975"/>
                  </a:lnTo>
                  <a:lnTo>
                    <a:pt x="2104689" y="754867"/>
                  </a:lnTo>
                  <a:lnTo>
                    <a:pt x="2081910" y="715515"/>
                  </a:lnTo>
                  <a:lnTo>
                    <a:pt x="2057963" y="676944"/>
                  </a:lnTo>
                  <a:lnTo>
                    <a:pt x="2032871" y="639178"/>
                  </a:lnTo>
                  <a:lnTo>
                    <a:pt x="2006659" y="602242"/>
                  </a:lnTo>
                  <a:lnTo>
                    <a:pt x="1979352" y="566159"/>
                  </a:lnTo>
                  <a:lnTo>
                    <a:pt x="1950972" y="530953"/>
                  </a:lnTo>
                  <a:lnTo>
                    <a:pt x="1921545" y="496650"/>
                  </a:lnTo>
                  <a:lnTo>
                    <a:pt x="1891094" y="463273"/>
                  </a:lnTo>
                  <a:lnTo>
                    <a:pt x="1859645" y="430847"/>
                  </a:lnTo>
                  <a:lnTo>
                    <a:pt x="1827220" y="399395"/>
                  </a:lnTo>
                  <a:lnTo>
                    <a:pt x="1793845" y="368943"/>
                  </a:lnTo>
                  <a:lnTo>
                    <a:pt x="1759543" y="339513"/>
                  </a:lnTo>
                  <a:lnTo>
                    <a:pt x="1724339" y="311131"/>
                  </a:lnTo>
                  <a:lnTo>
                    <a:pt x="1688257" y="283821"/>
                  </a:lnTo>
                  <a:lnTo>
                    <a:pt x="1651321" y="257607"/>
                  </a:lnTo>
                  <a:lnTo>
                    <a:pt x="1613556" y="232513"/>
                  </a:lnTo>
                  <a:lnTo>
                    <a:pt x="1574985" y="208563"/>
                  </a:lnTo>
                  <a:lnTo>
                    <a:pt x="1535634" y="185782"/>
                  </a:lnTo>
                  <a:lnTo>
                    <a:pt x="1495525" y="164194"/>
                  </a:lnTo>
                  <a:lnTo>
                    <a:pt x="1454683" y="143823"/>
                  </a:lnTo>
                  <a:lnTo>
                    <a:pt x="1413133" y="124693"/>
                  </a:lnTo>
                  <a:lnTo>
                    <a:pt x="1370899" y="106829"/>
                  </a:lnTo>
                  <a:lnTo>
                    <a:pt x="1328005" y="90255"/>
                  </a:lnTo>
                  <a:lnTo>
                    <a:pt x="1284474" y="74995"/>
                  </a:lnTo>
                  <a:lnTo>
                    <a:pt x="1240333" y="61073"/>
                  </a:lnTo>
                  <a:lnTo>
                    <a:pt x="1195604" y="48513"/>
                  </a:lnTo>
                  <a:lnTo>
                    <a:pt x="1150311" y="37341"/>
                  </a:lnTo>
                  <a:lnTo>
                    <a:pt x="1104480" y="27579"/>
                  </a:lnTo>
                  <a:lnTo>
                    <a:pt x="1058134" y="19253"/>
                  </a:lnTo>
                  <a:lnTo>
                    <a:pt x="1011297" y="12387"/>
                  </a:lnTo>
                  <a:lnTo>
                    <a:pt x="963995" y="7004"/>
                  </a:lnTo>
                  <a:lnTo>
                    <a:pt x="916250" y="3129"/>
                  </a:lnTo>
                  <a:lnTo>
                    <a:pt x="868087" y="786"/>
                  </a:lnTo>
                  <a:lnTo>
                    <a:pt x="819531" y="0"/>
                  </a:lnTo>
                  <a:close/>
                </a:path>
              </a:pathLst>
            </a:custGeom>
            <a:solidFill>
              <a:srgbClr val="6B9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7376" y="4002277"/>
              <a:ext cx="1471295" cy="1605915"/>
            </a:xfrm>
            <a:custGeom>
              <a:avLst/>
              <a:gdLst/>
              <a:ahLst/>
              <a:cxnLst/>
              <a:rect l="l" t="t" r="r" b="b"/>
              <a:pathLst>
                <a:path w="1471295" h="1605914">
                  <a:moveTo>
                    <a:pt x="51207" y="0"/>
                  </a:moveTo>
                  <a:lnTo>
                    <a:pt x="39041" y="48117"/>
                  </a:lnTo>
                  <a:lnTo>
                    <a:pt x="28550" y="96354"/>
                  </a:lnTo>
                  <a:lnTo>
                    <a:pt x="19719" y="144673"/>
                  </a:lnTo>
                  <a:lnTo>
                    <a:pt x="12535" y="193038"/>
                  </a:lnTo>
                  <a:lnTo>
                    <a:pt x="6985" y="241413"/>
                  </a:lnTo>
                  <a:lnTo>
                    <a:pt x="3055" y="289762"/>
                  </a:lnTo>
                  <a:lnTo>
                    <a:pt x="731" y="338048"/>
                  </a:lnTo>
                  <a:lnTo>
                    <a:pt x="0" y="386236"/>
                  </a:lnTo>
                  <a:lnTo>
                    <a:pt x="847" y="434288"/>
                  </a:lnTo>
                  <a:lnTo>
                    <a:pt x="3261" y="482168"/>
                  </a:lnTo>
                  <a:lnTo>
                    <a:pt x="7227" y="529841"/>
                  </a:lnTo>
                  <a:lnTo>
                    <a:pt x="12731" y="577270"/>
                  </a:lnTo>
                  <a:lnTo>
                    <a:pt x="19760" y="624418"/>
                  </a:lnTo>
                  <a:lnTo>
                    <a:pt x="28300" y="671250"/>
                  </a:lnTo>
                  <a:lnTo>
                    <a:pt x="38338" y="717728"/>
                  </a:lnTo>
                  <a:lnTo>
                    <a:pt x="49861" y="763817"/>
                  </a:lnTo>
                  <a:lnTo>
                    <a:pt x="62854" y="809481"/>
                  </a:lnTo>
                  <a:lnTo>
                    <a:pt x="77304" y="854683"/>
                  </a:lnTo>
                  <a:lnTo>
                    <a:pt x="93198" y="899387"/>
                  </a:lnTo>
                  <a:lnTo>
                    <a:pt x="110521" y="943556"/>
                  </a:lnTo>
                  <a:lnTo>
                    <a:pt x="129261" y="987154"/>
                  </a:lnTo>
                  <a:lnTo>
                    <a:pt x="149404" y="1030145"/>
                  </a:lnTo>
                  <a:lnTo>
                    <a:pt x="170936" y="1072493"/>
                  </a:lnTo>
                  <a:lnTo>
                    <a:pt x="193843" y="1114161"/>
                  </a:lnTo>
                  <a:lnTo>
                    <a:pt x="218113" y="1155114"/>
                  </a:lnTo>
                  <a:lnTo>
                    <a:pt x="243731" y="1195314"/>
                  </a:lnTo>
                  <a:lnTo>
                    <a:pt x="270684" y="1234725"/>
                  </a:lnTo>
                  <a:lnTo>
                    <a:pt x="298959" y="1273312"/>
                  </a:lnTo>
                  <a:lnTo>
                    <a:pt x="328541" y="1311037"/>
                  </a:lnTo>
                  <a:lnTo>
                    <a:pt x="359418" y="1347865"/>
                  </a:lnTo>
                  <a:lnTo>
                    <a:pt x="391575" y="1383759"/>
                  </a:lnTo>
                  <a:lnTo>
                    <a:pt x="425000" y="1418684"/>
                  </a:lnTo>
                  <a:lnTo>
                    <a:pt x="459678" y="1452601"/>
                  </a:lnTo>
                  <a:lnTo>
                    <a:pt x="495596" y="1485477"/>
                  </a:lnTo>
                  <a:lnTo>
                    <a:pt x="532740" y="1517273"/>
                  </a:lnTo>
                  <a:lnTo>
                    <a:pt x="571097" y="1547954"/>
                  </a:lnTo>
                  <a:lnTo>
                    <a:pt x="610654" y="1577484"/>
                  </a:lnTo>
                  <a:lnTo>
                    <a:pt x="651396" y="1605826"/>
                  </a:lnTo>
                  <a:lnTo>
                    <a:pt x="1470927" y="384429"/>
                  </a:lnTo>
                  <a:lnTo>
                    <a:pt x="51207" y="0"/>
                  </a:lnTo>
                  <a:close/>
                </a:path>
              </a:pathLst>
            </a:custGeom>
            <a:solidFill>
              <a:srgbClr val="4F7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58583" y="3306952"/>
              <a:ext cx="1419860" cy="1080135"/>
            </a:xfrm>
            <a:custGeom>
              <a:avLst/>
              <a:gdLst/>
              <a:ahLst/>
              <a:cxnLst/>
              <a:rect l="l" t="t" r="r" b="b"/>
              <a:pathLst>
                <a:path w="1419860" h="1080135">
                  <a:moveTo>
                    <a:pt x="420916" y="0"/>
                  </a:moveTo>
                  <a:lnTo>
                    <a:pt x="383556" y="35811"/>
                  </a:lnTo>
                  <a:lnTo>
                    <a:pt x="347556" y="72830"/>
                  </a:lnTo>
                  <a:lnTo>
                    <a:pt x="312940" y="111016"/>
                  </a:lnTo>
                  <a:lnTo>
                    <a:pt x="279733" y="150328"/>
                  </a:lnTo>
                  <a:lnTo>
                    <a:pt x="247958" y="190726"/>
                  </a:lnTo>
                  <a:lnTo>
                    <a:pt x="217640" y="232171"/>
                  </a:lnTo>
                  <a:lnTo>
                    <a:pt x="188805" y="274622"/>
                  </a:lnTo>
                  <a:lnTo>
                    <a:pt x="161475" y="318039"/>
                  </a:lnTo>
                  <a:lnTo>
                    <a:pt x="135676" y="362382"/>
                  </a:lnTo>
                  <a:lnTo>
                    <a:pt x="111433" y="407610"/>
                  </a:lnTo>
                  <a:lnTo>
                    <a:pt x="88769" y="453683"/>
                  </a:lnTo>
                  <a:lnTo>
                    <a:pt x="67709" y="500562"/>
                  </a:lnTo>
                  <a:lnTo>
                    <a:pt x="48278" y="548206"/>
                  </a:lnTo>
                  <a:lnTo>
                    <a:pt x="30499" y="596574"/>
                  </a:lnTo>
                  <a:lnTo>
                    <a:pt x="14398" y="645627"/>
                  </a:lnTo>
                  <a:lnTo>
                    <a:pt x="0" y="695325"/>
                  </a:lnTo>
                  <a:lnTo>
                    <a:pt x="1419720" y="1079754"/>
                  </a:lnTo>
                  <a:lnTo>
                    <a:pt x="420916" y="0"/>
                  </a:lnTo>
                  <a:close/>
                </a:path>
              </a:pathLst>
            </a:custGeom>
            <a:solidFill>
              <a:srgbClr val="DCCE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79499" y="2918713"/>
              <a:ext cx="998855" cy="1468120"/>
            </a:xfrm>
            <a:custGeom>
              <a:avLst/>
              <a:gdLst/>
              <a:ahLst/>
              <a:cxnLst/>
              <a:rect l="l" t="t" r="r" b="b"/>
              <a:pathLst>
                <a:path w="998855" h="1468120">
                  <a:moveTo>
                    <a:pt x="907364" y="0"/>
                  </a:moveTo>
                  <a:lnTo>
                    <a:pt x="856791" y="4029"/>
                  </a:lnTo>
                  <a:lnTo>
                    <a:pt x="806522" y="9783"/>
                  </a:lnTo>
                  <a:lnTo>
                    <a:pt x="756597" y="17243"/>
                  </a:lnTo>
                  <a:lnTo>
                    <a:pt x="707057" y="26392"/>
                  </a:lnTo>
                  <a:lnTo>
                    <a:pt x="657942" y="37212"/>
                  </a:lnTo>
                  <a:lnTo>
                    <a:pt x="609295" y="49687"/>
                  </a:lnTo>
                  <a:lnTo>
                    <a:pt x="561154" y="63798"/>
                  </a:lnTo>
                  <a:lnTo>
                    <a:pt x="513561" y="79528"/>
                  </a:lnTo>
                  <a:lnTo>
                    <a:pt x="466557" y="96860"/>
                  </a:lnTo>
                  <a:lnTo>
                    <a:pt x="420182" y="115776"/>
                  </a:lnTo>
                  <a:lnTo>
                    <a:pt x="374477" y="136259"/>
                  </a:lnTo>
                  <a:lnTo>
                    <a:pt x="329483" y="158291"/>
                  </a:lnTo>
                  <a:lnTo>
                    <a:pt x="285240" y="181856"/>
                  </a:lnTo>
                  <a:lnTo>
                    <a:pt x="241789" y="206935"/>
                  </a:lnTo>
                  <a:lnTo>
                    <a:pt x="199172" y="233511"/>
                  </a:lnTo>
                  <a:lnTo>
                    <a:pt x="157427" y="261567"/>
                  </a:lnTo>
                  <a:lnTo>
                    <a:pt x="116597" y="291085"/>
                  </a:lnTo>
                  <a:lnTo>
                    <a:pt x="76722" y="322048"/>
                  </a:lnTo>
                  <a:lnTo>
                    <a:pt x="37843" y="354438"/>
                  </a:lnTo>
                  <a:lnTo>
                    <a:pt x="0" y="388238"/>
                  </a:lnTo>
                  <a:lnTo>
                    <a:pt x="998804" y="1467993"/>
                  </a:lnTo>
                  <a:lnTo>
                    <a:pt x="907364" y="0"/>
                  </a:lnTo>
                  <a:close/>
                </a:path>
              </a:pathLst>
            </a:custGeom>
            <a:solidFill>
              <a:srgbClr val="A18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86863" y="2915792"/>
              <a:ext cx="91440" cy="1471295"/>
            </a:xfrm>
            <a:custGeom>
              <a:avLst/>
              <a:gdLst/>
              <a:ahLst/>
              <a:cxnLst/>
              <a:rect l="l" t="t" r="r" b="b"/>
              <a:pathLst>
                <a:path w="91439" h="1471295">
                  <a:moveTo>
                    <a:pt x="91440" y="0"/>
                  </a:moveTo>
                  <a:lnTo>
                    <a:pt x="68580" y="188"/>
                  </a:lnTo>
                  <a:lnTo>
                    <a:pt x="45720" y="746"/>
                  </a:lnTo>
                  <a:lnTo>
                    <a:pt x="22860" y="1660"/>
                  </a:lnTo>
                  <a:lnTo>
                    <a:pt x="0" y="2921"/>
                  </a:lnTo>
                  <a:lnTo>
                    <a:pt x="91440" y="147091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82648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868929" y="4303522"/>
            <a:ext cx="436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latin typeface="Ebrima"/>
                <a:cs typeface="Ebrima"/>
              </a:rPr>
              <a:t>59%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28852" y="4635500"/>
            <a:ext cx="436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latin typeface="Ebrima"/>
                <a:cs typeface="Ebrima"/>
              </a:rPr>
              <a:t>20%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51991" y="3635121"/>
            <a:ext cx="3200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latin typeface="Ebrima"/>
                <a:cs typeface="Ebrima"/>
              </a:rPr>
              <a:t>9%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486280" y="3139820"/>
            <a:ext cx="4368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latin typeface="Ebrima"/>
                <a:cs typeface="Ebrima"/>
              </a:rPr>
              <a:t>11%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884426" y="2622930"/>
            <a:ext cx="3194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latin typeface="Ebrima"/>
                <a:cs typeface="Ebrima"/>
              </a:rPr>
              <a:t>1%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833498" y="2025141"/>
            <a:ext cx="2952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0185D"/>
                </a:solidFill>
                <a:latin typeface="Ebrima"/>
                <a:cs typeface="Ebrima"/>
              </a:rPr>
              <a:t>Outcomes</a:t>
            </a:r>
            <a:r>
              <a:rPr dirty="0" sz="1800" spc="-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50185D"/>
                </a:solidFill>
                <a:latin typeface="Ebrima"/>
                <a:cs typeface="Ebrima"/>
              </a:rPr>
              <a:t>–</a:t>
            </a:r>
            <a:r>
              <a:rPr dirty="0" sz="1800" spc="-1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50185D"/>
                </a:solidFill>
                <a:latin typeface="Ebrima"/>
                <a:cs typeface="Ebrima"/>
              </a:rPr>
              <a:t>All</a:t>
            </a:r>
            <a:r>
              <a:rPr dirty="0" sz="1800" spc="-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50185D"/>
                </a:solidFill>
                <a:latin typeface="Ebrima"/>
                <a:cs typeface="Ebrima"/>
              </a:rPr>
              <a:t>Closed</a:t>
            </a:r>
            <a:r>
              <a:rPr dirty="0" sz="1800" spc="-3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1800" spc="-20" b="1">
                <a:solidFill>
                  <a:srgbClr val="50185D"/>
                </a:solidFill>
                <a:latin typeface="Ebrima"/>
                <a:cs typeface="Ebrima"/>
              </a:rPr>
              <a:t>Files</a:t>
            </a:r>
            <a:endParaRPr sz="1800">
              <a:latin typeface="Ebrima"/>
              <a:cs typeface="Ebrima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4058411" y="3154679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19">
                <a:moveTo>
                  <a:pt x="82296" y="0"/>
                </a:moveTo>
                <a:lnTo>
                  <a:pt x="0" y="0"/>
                </a:lnTo>
                <a:lnTo>
                  <a:pt x="0" y="83820"/>
                </a:lnTo>
                <a:lnTo>
                  <a:pt x="82296" y="83820"/>
                </a:lnTo>
                <a:lnTo>
                  <a:pt x="82296" y="0"/>
                </a:lnTo>
                <a:close/>
              </a:path>
            </a:pathLst>
          </a:custGeom>
          <a:solidFill>
            <a:srgbClr val="6B9F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4166108" y="3068548"/>
            <a:ext cx="1724025" cy="405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95"/>
              </a:spcBef>
            </a:pP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Returned</a:t>
            </a:r>
            <a:r>
              <a:rPr dirty="0" sz="11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to</a:t>
            </a:r>
            <a:r>
              <a:rPr dirty="0" sz="1100" spc="-3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Work,</a:t>
            </a:r>
            <a:r>
              <a:rPr dirty="0" sz="11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 spc="-10">
                <a:solidFill>
                  <a:srgbClr val="404040"/>
                </a:solidFill>
                <a:latin typeface="Ebrima"/>
                <a:cs typeface="Ebrima"/>
              </a:rPr>
              <a:t>Reached </a:t>
            </a: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MMI,</a:t>
            </a:r>
            <a:r>
              <a:rPr dirty="0" sz="11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or</a:t>
            </a:r>
            <a:r>
              <a:rPr dirty="0" sz="1100" spc="-10">
                <a:solidFill>
                  <a:srgbClr val="404040"/>
                </a:solidFill>
                <a:latin typeface="Ebrima"/>
                <a:cs typeface="Ebrima"/>
              </a:rPr>
              <a:t> Settled</a:t>
            </a:r>
            <a:endParaRPr sz="1100">
              <a:latin typeface="Ebrima"/>
              <a:cs typeface="Ebrima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4058411" y="3692652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20"/>
                </a:lnTo>
                <a:lnTo>
                  <a:pt x="82296" y="83820"/>
                </a:lnTo>
                <a:lnTo>
                  <a:pt x="82296" y="0"/>
                </a:lnTo>
                <a:close/>
              </a:path>
            </a:pathLst>
          </a:custGeom>
          <a:solidFill>
            <a:srgbClr val="4F77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4166108" y="3628390"/>
            <a:ext cx="99504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404040"/>
                </a:solidFill>
                <a:latin typeface="Ebrima"/>
                <a:cs typeface="Ebrima"/>
              </a:rPr>
              <a:t>Noncompliance</a:t>
            </a:r>
            <a:endParaRPr sz="1100">
              <a:latin typeface="Ebrima"/>
              <a:cs typeface="Ebrima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4058411" y="4230623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19"/>
                </a:lnTo>
                <a:lnTo>
                  <a:pt x="82296" y="83819"/>
                </a:lnTo>
                <a:lnTo>
                  <a:pt x="82296" y="0"/>
                </a:lnTo>
                <a:close/>
              </a:path>
            </a:pathLst>
          </a:custGeom>
          <a:solidFill>
            <a:srgbClr val="DCCE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4166108" y="4166742"/>
            <a:ext cx="12998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Participation</a:t>
            </a:r>
            <a:r>
              <a:rPr dirty="0" sz="1100" spc="-4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 spc="-10">
                <a:solidFill>
                  <a:srgbClr val="404040"/>
                </a:solidFill>
                <a:latin typeface="Ebrima"/>
                <a:cs typeface="Ebrima"/>
              </a:rPr>
              <a:t>Barriers</a:t>
            </a:r>
            <a:endParaRPr sz="1100">
              <a:latin typeface="Ebrima"/>
              <a:cs typeface="Ebrima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4058411" y="4768596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19"/>
                </a:lnTo>
                <a:lnTo>
                  <a:pt x="82296" y="83819"/>
                </a:lnTo>
                <a:lnTo>
                  <a:pt x="82296" y="0"/>
                </a:lnTo>
                <a:close/>
              </a:path>
            </a:pathLst>
          </a:custGeom>
          <a:solidFill>
            <a:srgbClr val="A18BA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4166108" y="4704715"/>
            <a:ext cx="14357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Medical</a:t>
            </a:r>
            <a:r>
              <a:rPr dirty="0" sz="1100" spc="-2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Status</a:t>
            </a:r>
            <a:r>
              <a:rPr dirty="0" sz="1100" spc="-3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 spc="-10">
                <a:solidFill>
                  <a:srgbClr val="404040"/>
                </a:solidFill>
                <a:latin typeface="Ebrima"/>
                <a:cs typeface="Ebrima"/>
              </a:rPr>
              <a:t>Change</a:t>
            </a:r>
            <a:endParaRPr sz="1100">
              <a:latin typeface="Ebrima"/>
              <a:cs typeface="Ebrima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4058411" y="5306567"/>
            <a:ext cx="82550" cy="83820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82296" y="0"/>
                </a:moveTo>
                <a:lnTo>
                  <a:pt x="0" y="0"/>
                </a:lnTo>
                <a:lnTo>
                  <a:pt x="0" y="83819"/>
                </a:lnTo>
                <a:lnTo>
                  <a:pt x="82296" y="83819"/>
                </a:lnTo>
                <a:lnTo>
                  <a:pt x="82296" y="0"/>
                </a:lnTo>
                <a:close/>
              </a:path>
            </a:pathLst>
          </a:custGeom>
          <a:solidFill>
            <a:srgbClr val="826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4166108" y="5242941"/>
            <a:ext cx="18415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Unable</a:t>
            </a:r>
            <a:r>
              <a:rPr dirty="0" sz="11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to</a:t>
            </a:r>
            <a:r>
              <a:rPr dirty="0" sz="11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404040"/>
                </a:solidFill>
                <a:latin typeface="Ebrima"/>
                <a:cs typeface="Ebrima"/>
              </a:rPr>
              <a:t>Secure</a:t>
            </a:r>
            <a:r>
              <a:rPr dirty="0" sz="11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100" spc="-10">
                <a:solidFill>
                  <a:srgbClr val="404040"/>
                </a:solidFill>
                <a:latin typeface="Ebrima"/>
                <a:cs typeface="Ebrima"/>
              </a:rPr>
              <a:t>Assignment</a:t>
            </a:r>
            <a:endParaRPr sz="11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2624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637" y="5669975"/>
            <a:ext cx="2105912" cy="4314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495" y="124968"/>
            <a:ext cx="11153394" cy="15049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9858" y="307035"/>
            <a:ext cx="1030033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The</a:t>
            </a:r>
            <a:r>
              <a:rPr dirty="0" sz="5400" spc="-25"/>
              <a:t> </a:t>
            </a:r>
            <a:r>
              <a:rPr dirty="0" sz="5400"/>
              <a:t>ReEmployAbility</a:t>
            </a:r>
            <a:r>
              <a:rPr dirty="0" sz="5400" spc="-10"/>
              <a:t> Difference</a:t>
            </a:r>
            <a:endParaRPr sz="5400"/>
          </a:p>
        </p:txBody>
      </p:sp>
      <p:sp>
        <p:nvSpPr>
          <p:cNvPr id="6" name="object 6" descr=""/>
          <p:cNvSpPr txBox="1"/>
          <p:nvPr/>
        </p:nvSpPr>
        <p:spPr>
          <a:xfrm>
            <a:off x="1703323" y="1830323"/>
            <a:ext cx="8727440" cy="322072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0D0D0D"/>
                </a:solidFill>
                <a:latin typeface="Ebrima"/>
                <a:cs typeface="Ebrima"/>
              </a:rPr>
              <a:t>Return to work</a:t>
            </a:r>
            <a:r>
              <a:rPr dirty="0" sz="2400" spc="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>
                <a:solidFill>
                  <a:srgbClr val="0D0D0D"/>
                </a:solidFill>
                <a:latin typeface="Ebrima"/>
                <a:cs typeface="Ebrima"/>
              </a:rPr>
              <a:t>is</a:t>
            </a:r>
            <a:r>
              <a:rPr dirty="0" sz="2400" spc="-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>
                <a:solidFill>
                  <a:srgbClr val="0D0D0D"/>
                </a:solidFill>
                <a:latin typeface="Ebrima"/>
                <a:cs typeface="Ebrima"/>
              </a:rPr>
              <a:t>our</a:t>
            </a:r>
            <a:r>
              <a:rPr dirty="0" sz="2400" spc="4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spc="-10" b="1">
                <a:solidFill>
                  <a:srgbClr val="0D0D0D"/>
                </a:solidFill>
                <a:latin typeface="Ebrima"/>
                <a:cs typeface="Ebrima"/>
              </a:rPr>
              <a:t>specialty</a:t>
            </a:r>
            <a:endParaRPr sz="2400">
              <a:latin typeface="Ebrima"/>
              <a:cs typeface="Ebrima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0D0D0D"/>
                </a:solidFill>
                <a:latin typeface="Ebrima"/>
                <a:cs typeface="Ebrima"/>
              </a:rPr>
              <a:t>A</a:t>
            </a:r>
            <a:r>
              <a:rPr dirty="0" sz="2400" spc="-1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0D0D0D"/>
                </a:solidFill>
                <a:latin typeface="Ebrima"/>
                <a:cs typeface="Ebrima"/>
              </a:rPr>
              <a:t>comprehensive</a:t>
            </a:r>
            <a:r>
              <a:rPr dirty="0" sz="2400" spc="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>
                <a:solidFill>
                  <a:srgbClr val="0D0D0D"/>
                </a:solidFill>
                <a:latin typeface="Ebrima"/>
                <a:cs typeface="Ebrima"/>
              </a:rPr>
              <a:t>understanding</a:t>
            </a:r>
            <a:r>
              <a:rPr dirty="0" sz="2400" spc="-1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>
                <a:solidFill>
                  <a:srgbClr val="0D0D0D"/>
                </a:solidFill>
                <a:latin typeface="Ebrima"/>
                <a:cs typeface="Ebrima"/>
              </a:rPr>
              <a:t>of</a:t>
            </a:r>
            <a:r>
              <a:rPr dirty="0" sz="2400" spc="1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0D0D0D"/>
                </a:solidFill>
                <a:latin typeface="Ebrima"/>
                <a:cs typeface="Ebrima"/>
              </a:rPr>
              <a:t>Jurisdictional</a:t>
            </a:r>
            <a:r>
              <a:rPr dirty="0" sz="2400" spc="-2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spc="-10" b="1">
                <a:solidFill>
                  <a:srgbClr val="0D0D0D"/>
                </a:solidFill>
                <a:latin typeface="Ebrima"/>
                <a:cs typeface="Ebrima"/>
              </a:rPr>
              <a:t>Guidelines</a:t>
            </a:r>
            <a:endParaRPr sz="2400">
              <a:latin typeface="Ebrima"/>
              <a:cs typeface="Ebrima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latin typeface="Ebrima"/>
                <a:cs typeface="Ebrima"/>
              </a:rPr>
              <a:t>Nationwide</a:t>
            </a:r>
            <a:r>
              <a:rPr dirty="0" sz="2400" spc="-25" b="1">
                <a:latin typeface="Ebrima"/>
                <a:cs typeface="Ebrima"/>
              </a:rPr>
              <a:t> </a:t>
            </a:r>
            <a:r>
              <a:rPr dirty="0" sz="2400" spc="-10">
                <a:latin typeface="Ebrima"/>
                <a:cs typeface="Ebrima"/>
              </a:rPr>
              <a:t>coverage</a:t>
            </a:r>
            <a:endParaRPr sz="2400">
              <a:latin typeface="Ebrima"/>
              <a:cs typeface="Ebrima"/>
            </a:endParaRPr>
          </a:p>
          <a:p>
            <a:pPr marL="241300" marR="5080" indent="-22860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Ebrima"/>
                <a:cs typeface="Ebrima"/>
              </a:rPr>
              <a:t>Leveraging</a:t>
            </a:r>
            <a:r>
              <a:rPr dirty="0" sz="2400" spc="-30">
                <a:latin typeface="Ebrima"/>
                <a:cs typeface="Ebrima"/>
              </a:rPr>
              <a:t> </a:t>
            </a:r>
            <a:r>
              <a:rPr dirty="0" sz="2400" b="1">
                <a:latin typeface="Ebrima"/>
                <a:cs typeface="Ebrima"/>
              </a:rPr>
              <a:t>technology</a:t>
            </a:r>
            <a:r>
              <a:rPr dirty="0" sz="2400" spc="-25" b="1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for</a:t>
            </a:r>
            <a:r>
              <a:rPr dirty="0" sz="2400" spc="1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an</a:t>
            </a:r>
            <a:r>
              <a:rPr dirty="0" sz="2400" spc="-1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exceptional</a:t>
            </a:r>
            <a:r>
              <a:rPr dirty="0" sz="2400" spc="1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client</a:t>
            </a:r>
            <a:r>
              <a:rPr dirty="0" sz="2400" spc="1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and</a:t>
            </a:r>
            <a:r>
              <a:rPr dirty="0" sz="2400" spc="10">
                <a:latin typeface="Ebrima"/>
                <a:cs typeface="Ebrima"/>
              </a:rPr>
              <a:t> </a:t>
            </a:r>
            <a:r>
              <a:rPr dirty="0" sz="2400" spc="-10">
                <a:latin typeface="Ebrima"/>
                <a:cs typeface="Ebrima"/>
              </a:rPr>
              <a:t>employee experience</a:t>
            </a:r>
            <a:endParaRPr sz="2400">
              <a:latin typeface="Ebrima"/>
              <a:cs typeface="Ebrima"/>
            </a:endParaRPr>
          </a:p>
          <a:p>
            <a:pPr marL="241300" marR="459740" indent="-2286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latin typeface="Ebrima"/>
                <a:cs typeface="Ebrima"/>
              </a:rPr>
              <a:t>Measurable</a:t>
            </a:r>
            <a:r>
              <a:rPr dirty="0" sz="2400" spc="-30" b="1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Outcomes</a:t>
            </a:r>
            <a:r>
              <a:rPr dirty="0" sz="2400" spc="-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with</a:t>
            </a:r>
            <a:r>
              <a:rPr dirty="0" sz="2400" spc="-5">
                <a:latin typeface="Ebrima"/>
                <a:cs typeface="Ebrima"/>
              </a:rPr>
              <a:t> </a:t>
            </a:r>
            <a:r>
              <a:rPr dirty="0" sz="2400" b="1">
                <a:latin typeface="Ebrima"/>
                <a:cs typeface="Ebrima"/>
              </a:rPr>
              <a:t>o</a:t>
            </a:r>
            <a:r>
              <a:rPr dirty="0" sz="2400" b="1">
                <a:solidFill>
                  <a:srgbClr val="0D0D0D"/>
                </a:solidFill>
                <a:latin typeface="Ebrima"/>
                <a:cs typeface="Ebrima"/>
              </a:rPr>
              <a:t>ver</a:t>
            </a:r>
            <a:r>
              <a:rPr dirty="0" sz="2400" spc="-1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0D0D0D"/>
                </a:solidFill>
                <a:latin typeface="Ebrima"/>
                <a:cs typeface="Ebrima"/>
              </a:rPr>
              <a:t>a</a:t>
            </a:r>
            <a:r>
              <a:rPr dirty="0" sz="2400" spc="-1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0D0D0D"/>
                </a:solidFill>
                <a:latin typeface="Ebrima"/>
                <a:cs typeface="Ebrima"/>
              </a:rPr>
              <a:t>decade</a:t>
            </a:r>
            <a:r>
              <a:rPr dirty="0" sz="2400" spc="-1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0D0D0D"/>
                </a:solidFill>
                <a:latin typeface="Ebrima"/>
                <a:cs typeface="Ebrima"/>
              </a:rPr>
              <a:t>of</a:t>
            </a:r>
            <a:r>
              <a:rPr dirty="0" sz="2400" spc="-1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0D0D0D"/>
                </a:solidFill>
                <a:latin typeface="Ebrima"/>
                <a:cs typeface="Ebrima"/>
              </a:rPr>
              <a:t>success</a:t>
            </a:r>
            <a:r>
              <a:rPr dirty="0" sz="2400" spc="-3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spc="-20">
                <a:solidFill>
                  <a:srgbClr val="0D0D0D"/>
                </a:solidFill>
                <a:latin typeface="Ebrima"/>
                <a:cs typeface="Ebrima"/>
              </a:rPr>
              <a:t>with </a:t>
            </a:r>
            <a:r>
              <a:rPr dirty="0" sz="2400">
                <a:solidFill>
                  <a:srgbClr val="0D0D0D"/>
                </a:solidFill>
                <a:latin typeface="Ebrima"/>
                <a:cs typeface="Ebrima"/>
              </a:rPr>
              <a:t>proven</a:t>
            </a:r>
            <a:r>
              <a:rPr dirty="0" sz="2400" spc="1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400" spc="-10" b="1">
                <a:solidFill>
                  <a:srgbClr val="0D0D0D"/>
                </a:solidFill>
                <a:latin typeface="Ebrima"/>
                <a:cs typeface="Ebrima"/>
              </a:rPr>
              <a:t>results</a:t>
            </a:r>
            <a:endParaRPr sz="2400">
              <a:latin typeface="Ebrima"/>
              <a:cs typeface="Ebri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853" y="5399595"/>
            <a:ext cx="816447" cy="8601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3744" y="5401055"/>
            <a:ext cx="1219200" cy="75742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60919" y="5370576"/>
            <a:ext cx="1452481" cy="8163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22704" y="5398008"/>
            <a:ext cx="399288" cy="7376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71971" y="5387256"/>
            <a:ext cx="1237487" cy="79262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43171" y="5382767"/>
            <a:ext cx="1404216" cy="8107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2624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637" y="5669975"/>
            <a:ext cx="2105912" cy="4314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2195" y="0"/>
            <a:ext cx="5695950" cy="16466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16100">
              <a:lnSpc>
                <a:spcPct val="100000"/>
              </a:lnSpc>
              <a:spcBef>
                <a:spcPts val="100"/>
              </a:spcBef>
            </a:pPr>
            <a:r>
              <a:rPr dirty="0"/>
              <a:t>Online</a:t>
            </a:r>
            <a:r>
              <a:rPr dirty="0" spc="-35"/>
              <a:t> </a:t>
            </a:r>
            <a:r>
              <a:rPr dirty="0" spc="-10"/>
              <a:t>Portal</a:t>
            </a: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023" y="2535935"/>
            <a:ext cx="5550408" cy="29337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76113" y="5807773"/>
            <a:ext cx="2215454" cy="23288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323213" y="1669541"/>
            <a:ext cx="9556115" cy="475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6004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Access</a:t>
            </a:r>
            <a:r>
              <a:rPr dirty="0" sz="1800" spc="-20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personalized</a:t>
            </a:r>
            <a:r>
              <a:rPr dirty="0" sz="1800" spc="-40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reports</a:t>
            </a:r>
            <a:r>
              <a:rPr dirty="0" sz="1800" spc="-25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and</a:t>
            </a:r>
            <a:r>
              <a:rPr dirty="0" sz="1800" spc="-25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make</a:t>
            </a:r>
            <a:r>
              <a:rPr dirty="0" sz="1800" spc="-5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spc="-10" b="1">
                <a:solidFill>
                  <a:srgbClr val="4E752A"/>
                </a:solidFill>
                <a:latin typeface="Ebrima"/>
                <a:cs typeface="Ebrima"/>
              </a:rPr>
              <a:t>referrals</a:t>
            </a:r>
            <a:endParaRPr sz="1800">
              <a:latin typeface="Ebrima"/>
              <a:cs typeface="Ebrima"/>
            </a:endParaRPr>
          </a:p>
          <a:p>
            <a:pPr algn="ctr" marR="360045">
              <a:lnSpc>
                <a:spcPct val="100000"/>
              </a:lnSpc>
            </a:pP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through</a:t>
            </a:r>
            <a:r>
              <a:rPr dirty="0" sz="1800" spc="-10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ReEmployAbility’s</a:t>
            </a:r>
            <a:r>
              <a:rPr dirty="0" sz="1800" spc="-60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Online</a:t>
            </a:r>
            <a:r>
              <a:rPr dirty="0" sz="1800" spc="-10" b="1">
                <a:solidFill>
                  <a:srgbClr val="4E752A"/>
                </a:solidFill>
                <a:latin typeface="Ebrima"/>
                <a:cs typeface="Ebrima"/>
              </a:rPr>
              <a:t> Portal</a:t>
            </a:r>
            <a:endParaRPr sz="18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Ebrima"/>
              <a:cs typeface="Ebrima"/>
            </a:endParaRPr>
          </a:p>
          <a:p>
            <a:pPr marL="5626100" indent="-343535">
              <a:lnSpc>
                <a:spcPct val="100000"/>
              </a:lnSpc>
              <a:buFont typeface="Wingdings"/>
              <a:buChar char=""/>
              <a:tabLst>
                <a:tab pos="5626100" algn="l"/>
                <a:tab pos="5626735" algn="l"/>
              </a:tabLst>
            </a:pP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Easy</a:t>
            </a:r>
            <a:r>
              <a:rPr dirty="0" sz="2000" spc="-25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referral</a:t>
            </a:r>
            <a:r>
              <a:rPr dirty="0" sz="2000" spc="-5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 spc="-10">
                <a:solidFill>
                  <a:srgbClr val="4B7129"/>
                </a:solidFill>
                <a:latin typeface="Ebrima"/>
                <a:cs typeface="Ebrima"/>
              </a:rPr>
              <a:t>submission</a:t>
            </a:r>
            <a:endParaRPr sz="20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B7129"/>
              </a:buClr>
              <a:buFont typeface="Wingdings"/>
              <a:buChar char=""/>
            </a:pPr>
            <a:endParaRPr sz="1750">
              <a:latin typeface="Ebrima"/>
              <a:cs typeface="Ebrima"/>
            </a:endParaRPr>
          </a:p>
          <a:p>
            <a:pPr marL="5626100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626100" algn="l"/>
                <a:tab pos="5626735" algn="l"/>
              </a:tabLst>
            </a:pP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Secure</a:t>
            </a:r>
            <a:r>
              <a:rPr dirty="0" sz="2000" spc="-10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24/7</a:t>
            </a:r>
            <a:r>
              <a:rPr dirty="0" sz="2000" spc="-45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online </a:t>
            </a:r>
            <a:r>
              <a:rPr dirty="0" sz="2000" spc="-10">
                <a:solidFill>
                  <a:srgbClr val="4B7129"/>
                </a:solidFill>
                <a:latin typeface="Ebrima"/>
                <a:cs typeface="Ebrima"/>
              </a:rPr>
              <a:t>access</a:t>
            </a:r>
            <a:endParaRPr sz="20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B7129"/>
              </a:buClr>
              <a:buFont typeface="Wingdings"/>
              <a:buChar char=""/>
            </a:pPr>
            <a:endParaRPr sz="1750">
              <a:latin typeface="Ebrima"/>
              <a:cs typeface="Ebrima"/>
            </a:endParaRPr>
          </a:p>
          <a:p>
            <a:pPr marL="5626100" indent="-343535">
              <a:lnSpc>
                <a:spcPct val="100000"/>
              </a:lnSpc>
              <a:buFont typeface="Wingdings"/>
              <a:buChar char=""/>
              <a:tabLst>
                <a:tab pos="5626100" algn="l"/>
                <a:tab pos="5626735" algn="l"/>
              </a:tabLst>
            </a:pP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View</a:t>
            </a:r>
            <a:r>
              <a:rPr dirty="0" sz="2000" spc="-25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Claim</a:t>
            </a:r>
            <a:r>
              <a:rPr dirty="0" sz="2000" spc="-10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and</a:t>
            </a:r>
            <a:r>
              <a:rPr dirty="0" sz="2000" spc="-20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Assignment</a:t>
            </a:r>
            <a:r>
              <a:rPr dirty="0" sz="2000" spc="-15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 spc="-10">
                <a:solidFill>
                  <a:srgbClr val="4B7129"/>
                </a:solidFill>
                <a:latin typeface="Ebrima"/>
                <a:cs typeface="Ebrima"/>
              </a:rPr>
              <a:t>details</a:t>
            </a:r>
            <a:endParaRPr sz="20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B7129"/>
              </a:buClr>
              <a:buFont typeface="Wingdings"/>
              <a:buChar char=""/>
            </a:pPr>
            <a:endParaRPr sz="1750">
              <a:latin typeface="Ebrima"/>
              <a:cs typeface="Ebrima"/>
            </a:endParaRPr>
          </a:p>
          <a:p>
            <a:pPr marL="5626100" indent="-34353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5626100" algn="l"/>
                <a:tab pos="5626735" algn="l"/>
              </a:tabLst>
            </a:pP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Optional</a:t>
            </a:r>
            <a:r>
              <a:rPr dirty="0" sz="2000" spc="-30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Reporting</a:t>
            </a:r>
            <a:r>
              <a:rPr dirty="0" sz="2000" spc="-20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 spc="-10">
                <a:solidFill>
                  <a:srgbClr val="4B7129"/>
                </a:solidFill>
                <a:latin typeface="Ebrima"/>
                <a:cs typeface="Ebrima"/>
              </a:rPr>
              <a:t>Dashboard</a:t>
            </a:r>
            <a:endParaRPr sz="20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B7129"/>
              </a:buClr>
              <a:buFont typeface="Wingdings"/>
              <a:buChar char=""/>
            </a:pPr>
            <a:endParaRPr sz="1750">
              <a:latin typeface="Ebrima"/>
              <a:cs typeface="Ebrima"/>
            </a:endParaRPr>
          </a:p>
          <a:p>
            <a:pPr marL="5626100" marR="5080" indent="-343535">
              <a:lnSpc>
                <a:spcPct val="100000"/>
              </a:lnSpc>
              <a:buFont typeface="Wingdings"/>
              <a:buChar char=""/>
              <a:tabLst>
                <a:tab pos="5626100" algn="l"/>
                <a:tab pos="5626735" algn="l"/>
              </a:tabLst>
            </a:pP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Communicate</a:t>
            </a:r>
            <a:r>
              <a:rPr dirty="0" sz="2000" spc="-15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with</a:t>
            </a:r>
            <a:r>
              <a:rPr dirty="0" sz="2000" spc="-10">
                <a:solidFill>
                  <a:srgbClr val="4B7129"/>
                </a:solidFill>
                <a:latin typeface="Ebrima"/>
                <a:cs typeface="Ebrima"/>
              </a:rPr>
              <a:t> </a:t>
            </a:r>
            <a:r>
              <a:rPr dirty="0" sz="2000">
                <a:solidFill>
                  <a:srgbClr val="4B7129"/>
                </a:solidFill>
                <a:latin typeface="Ebrima"/>
                <a:cs typeface="Ebrima"/>
              </a:rPr>
              <a:t>your</a:t>
            </a:r>
            <a:r>
              <a:rPr dirty="0" sz="2000" spc="-10">
                <a:solidFill>
                  <a:srgbClr val="4B7129"/>
                </a:solidFill>
                <a:latin typeface="Ebrima"/>
                <a:cs typeface="Ebrima"/>
              </a:rPr>
              <a:t> Placement Coordinator</a:t>
            </a:r>
            <a:endParaRPr sz="2000">
              <a:latin typeface="Ebrima"/>
              <a:cs typeface="Ebrima"/>
            </a:endParaRPr>
          </a:p>
          <a:p>
            <a:pPr algn="ctr" marR="5643245">
              <a:lnSpc>
                <a:spcPct val="100000"/>
              </a:lnSpc>
              <a:spcBef>
                <a:spcPts val="434"/>
              </a:spcBef>
            </a:pPr>
            <a:r>
              <a:rPr dirty="0" sz="2200" b="1">
                <a:solidFill>
                  <a:srgbClr val="300E39"/>
                </a:solidFill>
                <a:latin typeface="Ebrima"/>
                <a:cs typeface="Ebrima"/>
              </a:rPr>
              <a:t>Watch</a:t>
            </a:r>
            <a:r>
              <a:rPr dirty="0" sz="2200" spc="-65" b="1">
                <a:solidFill>
                  <a:srgbClr val="300E39"/>
                </a:solidFill>
                <a:latin typeface="Ebrima"/>
                <a:cs typeface="Ebrima"/>
              </a:rPr>
              <a:t> </a:t>
            </a:r>
            <a:r>
              <a:rPr dirty="0" sz="2200" b="1">
                <a:solidFill>
                  <a:srgbClr val="300E39"/>
                </a:solidFill>
                <a:latin typeface="Ebrima"/>
                <a:cs typeface="Ebrima"/>
              </a:rPr>
              <a:t>the</a:t>
            </a:r>
            <a:r>
              <a:rPr dirty="0" sz="2200" spc="-60" b="1">
                <a:solidFill>
                  <a:srgbClr val="300E39"/>
                </a:solidFill>
                <a:latin typeface="Ebrima"/>
                <a:cs typeface="Ebrima"/>
              </a:rPr>
              <a:t> </a:t>
            </a:r>
            <a:r>
              <a:rPr dirty="0" sz="2200" spc="-20" b="1">
                <a:solidFill>
                  <a:srgbClr val="300E39"/>
                </a:solidFill>
                <a:latin typeface="Ebrima"/>
                <a:cs typeface="Ebrima"/>
              </a:rPr>
              <a:t>Demo</a:t>
            </a:r>
            <a:endParaRPr sz="2200">
              <a:latin typeface="Ebrima"/>
              <a:cs typeface="Ebrima"/>
            </a:endParaRPr>
          </a:p>
          <a:p>
            <a:pPr algn="ctr" marR="5642610">
              <a:lnSpc>
                <a:spcPct val="100000"/>
              </a:lnSpc>
              <a:spcBef>
                <a:spcPts val="25"/>
              </a:spcBef>
            </a:pPr>
            <a:r>
              <a:rPr dirty="0" u="sng" sz="2200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Ebrima"/>
                <a:cs typeface="Ebrima"/>
                <a:hlinkClick r:id="rId7"/>
              </a:rPr>
              <a:t>https://youtu.be/SaCx4cmnhUo</a:t>
            </a:r>
            <a:endParaRPr sz="22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17359"/>
            <a:chOff x="0" y="0"/>
            <a:chExt cx="12192000" cy="68173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168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07" y="5490971"/>
              <a:ext cx="2298192" cy="7848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7475" y="736091"/>
              <a:ext cx="5237226" cy="8999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8014" y="841070"/>
            <a:ext cx="472757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Electronic</a:t>
            </a:r>
            <a:r>
              <a:rPr dirty="0" sz="3200" spc="-25"/>
              <a:t> </a:t>
            </a:r>
            <a:r>
              <a:rPr dirty="0" sz="3200"/>
              <a:t>Time</a:t>
            </a:r>
            <a:r>
              <a:rPr dirty="0" sz="3200" spc="-25"/>
              <a:t> </a:t>
            </a:r>
            <a:r>
              <a:rPr dirty="0" sz="3200" spc="-10"/>
              <a:t>Tracking</a:t>
            </a:r>
            <a:endParaRPr sz="3200"/>
          </a:p>
        </p:txBody>
      </p:sp>
      <p:sp>
        <p:nvSpPr>
          <p:cNvPr id="7" name="object 7" descr=""/>
          <p:cNvSpPr txBox="1"/>
          <p:nvPr/>
        </p:nvSpPr>
        <p:spPr>
          <a:xfrm>
            <a:off x="2884170" y="2026411"/>
            <a:ext cx="6413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Access</a:t>
            </a:r>
            <a:r>
              <a:rPr dirty="0" sz="1800" spc="-20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Time</a:t>
            </a:r>
            <a:r>
              <a:rPr dirty="0" sz="1800" spc="-15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Cards</a:t>
            </a:r>
            <a:r>
              <a:rPr dirty="0" sz="1800" spc="-25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through</a:t>
            </a:r>
            <a:r>
              <a:rPr dirty="0" sz="1800" spc="-5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ReEmployAbility’s</a:t>
            </a:r>
            <a:r>
              <a:rPr dirty="0" sz="1800" spc="-30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b="1">
                <a:solidFill>
                  <a:srgbClr val="4E752A"/>
                </a:solidFill>
                <a:latin typeface="Ebrima"/>
                <a:cs typeface="Ebrima"/>
              </a:rPr>
              <a:t>Online</a:t>
            </a:r>
            <a:r>
              <a:rPr dirty="0" sz="1800" spc="-25" b="1">
                <a:solidFill>
                  <a:srgbClr val="4E752A"/>
                </a:solidFill>
                <a:latin typeface="Ebrima"/>
                <a:cs typeface="Ebrima"/>
              </a:rPr>
              <a:t> </a:t>
            </a:r>
            <a:r>
              <a:rPr dirty="0" sz="1800" spc="-10" b="1">
                <a:solidFill>
                  <a:srgbClr val="4E752A"/>
                </a:solidFill>
                <a:latin typeface="Ebrima"/>
                <a:cs typeface="Ebrima"/>
              </a:rPr>
              <a:t>Portal</a:t>
            </a:r>
            <a:endParaRPr sz="1800">
              <a:latin typeface="Ebrima"/>
              <a:cs typeface="Ebrim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4965" marR="561340" indent="-34226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/>
              <a:t>Simple</a:t>
            </a:r>
            <a:r>
              <a:rPr dirty="0" spc="-10"/>
              <a:t> </a:t>
            </a:r>
            <a:r>
              <a:rPr dirty="0"/>
              <a:t>online or</a:t>
            </a:r>
            <a:r>
              <a:rPr dirty="0" spc="-10"/>
              <a:t> </a:t>
            </a:r>
            <a:r>
              <a:rPr dirty="0"/>
              <a:t>phone</a:t>
            </a:r>
            <a:r>
              <a:rPr dirty="0" spc="-10"/>
              <a:t> </a:t>
            </a:r>
            <a:r>
              <a:rPr dirty="0"/>
              <a:t>interface</a:t>
            </a:r>
            <a:r>
              <a:rPr dirty="0" spc="-5"/>
              <a:t> </a:t>
            </a:r>
            <a:r>
              <a:rPr dirty="0" spc="-25"/>
              <a:t>for </a:t>
            </a:r>
            <a:r>
              <a:rPr dirty="0"/>
              <a:t>employee to</a:t>
            </a:r>
            <a:r>
              <a:rPr dirty="0" spc="-10"/>
              <a:t> </a:t>
            </a:r>
            <a:r>
              <a:rPr dirty="0"/>
              <a:t>log</a:t>
            </a:r>
            <a:r>
              <a:rPr dirty="0" spc="-5"/>
              <a:t> </a:t>
            </a:r>
            <a:r>
              <a:rPr dirty="0"/>
              <a:t>time</a:t>
            </a:r>
            <a:r>
              <a:rPr dirty="0" spc="-5"/>
              <a:t> </a:t>
            </a:r>
            <a:r>
              <a:rPr dirty="0" spc="-10"/>
              <a:t>punches</a:t>
            </a: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/>
              <a:t>Proprietary,</a:t>
            </a:r>
            <a:r>
              <a:rPr dirty="0" spc="-20"/>
              <a:t> </a:t>
            </a:r>
            <a:r>
              <a:rPr dirty="0"/>
              <a:t>custom-designed</a:t>
            </a:r>
            <a:r>
              <a:rPr dirty="0" spc="-30"/>
              <a:t> </a:t>
            </a:r>
            <a:r>
              <a:rPr dirty="0" spc="-25"/>
              <a:t>for</a:t>
            </a:r>
          </a:p>
          <a:p>
            <a:pPr marL="355600">
              <a:lnSpc>
                <a:spcPct val="100000"/>
              </a:lnSpc>
            </a:pPr>
            <a:r>
              <a:rPr dirty="0" spc="-10"/>
              <a:t>Transition2Work</a:t>
            </a: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/>
              <a:t>Precise</a:t>
            </a:r>
            <a:r>
              <a:rPr dirty="0" spc="-10"/>
              <a:t> </a:t>
            </a:r>
            <a:r>
              <a:rPr dirty="0"/>
              <a:t>time</a:t>
            </a:r>
            <a:r>
              <a:rPr dirty="0" spc="-20"/>
              <a:t> </a:t>
            </a:r>
            <a:r>
              <a:rPr dirty="0"/>
              <a:t>&amp;</a:t>
            </a:r>
            <a:r>
              <a:rPr dirty="0" spc="-10"/>
              <a:t> </a:t>
            </a:r>
            <a:r>
              <a:rPr dirty="0"/>
              <a:t>location</a:t>
            </a:r>
            <a:r>
              <a:rPr dirty="0" spc="-25"/>
              <a:t> </a:t>
            </a:r>
            <a:r>
              <a:rPr dirty="0" spc="-10"/>
              <a:t>tracking</a:t>
            </a: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/>
              <a:t>Immediate,</a:t>
            </a:r>
            <a:r>
              <a:rPr dirty="0" spc="-20"/>
              <a:t> </a:t>
            </a:r>
            <a:r>
              <a:rPr dirty="0"/>
              <a:t>secure</a:t>
            </a:r>
            <a:r>
              <a:rPr dirty="0" spc="-10"/>
              <a:t> </a:t>
            </a:r>
            <a:r>
              <a:rPr dirty="0"/>
              <a:t>access</a:t>
            </a:r>
            <a:r>
              <a:rPr dirty="0" spc="-1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time</a:t>
            </a:r>
            <a:r>
              <a:rPr dirty="0" spc="-15"/>
              <a:t> </a:t>
            </a:r>
            <a:r>
              <a:rPr dirty="0" spc="-10"/>
              <a:t>records</a:t>
            </a: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dirty="0"/>
              <a:t>Convenient</a:t>
            </a:r>
            <a:r>
              <a:rPr dirty="0" spc="-40"/>
              <a:t> </a:t>
            </a:r>
            <a:r>
              <a:rPr dirty="0" spc="-10"/>
              <a:t>reporting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2984" y="2679192"/>
            <a:ext cx="6425184" cy="369112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0703" y="126492"/>
            <a:ext cx="2743200" cy="937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2624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637" y="5669975"/>
            <a:ext cx="2105912" cy="43144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656588" y="0"/>
            <a:ext cx="8764270" cy="1649730"/>
            <a:chOff x="1656588" y="0"/>
            <a:chExt cx="8764270" cy="164973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6588" y="0"/>
              <a:ext cx="3412998" cy="164972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7367" y="0"/>
              <a:ext cx="1290065" cy="164972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5216" y="0"/>
              <a:ext cx="1745741" cy="16497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8740" y="0"/>
              <a:ext cx="1290065" cy="164972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66588" y="0"/>
              <a:ext cx="4953762" cy="164972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Return-to-</a:t>
            </a:r>
            <a:r>
              <a:rPr dirty="0"/>
              <a:t>Work</a:t>
            </a:r>
            <a:r>
              <a:rPr dirty="0" spc="5"/>
              <a:t> </a:t>
            </a:r>
            <a:r>
              <a:rPr dirty="0" spc="-10"/>
              <a:t>Facts</a:t>
            </a: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1719" y="2601683"/>
            <a:ext cx="4549114" cy="2907141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971926" y="1978913"/>
            <a:ext cx="8611870" cy="2522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39541F"/>
                </a:solidFill>
                <a:latin typeface="Ebrima"/>
                <a:cs typeface="Ebrima"/>
              </a:rPr>
              <a:t>Likelihood</a:t>
            </a:r>
            <a:r>
              <a:rPr dirty="0" sz="2800" spc="-55" b="1">
                <a:solidFill>
                  <a:srgbClr val="39541F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39541F"/>
                </a:solidFill>
                <a:latin typeface="Ebrima"/>
                <a:cs typeface="Ebrima"/>
              </a:rPr>
              <a:t>an</a:t>
            </a:r>
            <a:r>
              <a:rPr dirty="0" sz="2800" spc="-80" b="1">
                <a:solidFill>
                  <a:srgbClr val="39541F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39541F"/>
                </a:solidFill>
                <a:latin typeface="Ebrima"/>
                <a:cs typeface="Ebrima"/>
              </a:rPr>
              <a:t>injured</a:t>
            </a:r>
            <a:r>
              <a:rPr dirty="0" sz="2800" spc="-70" b="1">
                <a:solidFill>
                  <a:srgbClr val="39541F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39541F"/>
                </a:solidFill>
                <a:latin typeface="Ebrima"/>
                <a:cs typeface="Ebrima"/>
              </a:rPr>
              <a:t>worker</a:t>
            </a:r>
            <a:r>
              <a:rPr dirty="0" sz="2800" spc="-95" b="1">
                <a:solidFill>
                  <a:srgbClr val="39541F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39541F"/>
                </a:solidFill>
                <a:latin typeface="Ebrima"/>
                <a:cs typeface="Ebrima"/>
              </a:rPr>
              <a:t>will</a:t>
            </a:r>
            <a:r>
              <a:rPr dirty="0" sz="2800" spc="-80" b="1">
                <a:solidFill>
                  <a:srgbClr val="39541F"/>
                </a:solidFill>
                <a:latin typeface="Ebrima"/>
                <a:cs typeface="Ebrima"/>
              </a:rPr>
              <a:t> </a:t>
            </a:r>
            <a:r>
              <a:rPr dirty="0" sz="2800" spc="-25" b="1">
                <a:solidFill>
                  <a:srgbClr val="39541F"/>
                </a:solidFill>
                <a:latin typeface="Ebrima"/>
                <a:cs typeface="Ebrima"/>
              </a:rPr>
              <a:t>RTW</a:t>
            </a:r>
            <a:endParaRPr sz="28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850">
              <a:latin typeface="Ebrima"/>
              <a:cs typeface="Ebrima"/>
            </a:endParaRPr>
          </a:p>
          <a:p>
            <a:pPr marL="3216275" marR="5080">
              <a:lnSpc>
                <a:spcPct val="100000"/>
              </a:lnSpc>
            </a:pP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The</a:t>
            </a:r>
            <a:r>
              <a:rPr dirty="0" sz="2800" spc="-8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likelihood</a:t>
            </a:r>
            <a:r>
              <a:rPr dirty="0" sz="2800" spc="-4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an</a:t>
            </a:r>
            <a:r>
              <a:rPr dirty="0" sz="2800" spc="-8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spc="-10" b="1">
                <a:solidFill>
                  <a:srgbClr val="50185D"/>
                </a:solidFill>
                <a:latin typeface="Ebrima"/>
                <a:cs typeface="Ebrima"/>
              </a:rPr>
              <a:t>injured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employee</a:t>
            </a:r>
            <a:r>
              <a:rPr dirty="0" sz="2800" spc="-7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will</a:t>
            </a:r>
            <a:r>
              <a:rPr dirty="0" sz="2800" spc="-7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ever</a:t>
            </a:r>
            <a:r>
              <a:rPr dirty="0" sz="2800" spc="-10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spc="-25" b="1">
                <a:solidFill>
                  <a:srgbClr val="50185D"/>
                </a:solidFill>
                <a:latin typeface="Ebrima"/>
                <a:cs typeface="Ebrima"/>
              </a:rPr>
              <a:t>RTW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decreases</a:t>
            </a:r>
            <a:r>
              <a:rPr dirty="0" sz="2800" spc="-7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with</a:t>
            </a:r>
            <a:r>
              <a:rPr dirty="0" sz="2800" spc="-9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each</a:t>
            </a:r>
            <a:r>
              <a:rPr dirty="0" sz="2800" spc="-9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passing</a:t>
            </a:r>
            <a:r>
              <a:rPr dirty="0" sz="2800" spc="-6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spc="-25" b="1">
                <a:solidFill>
                  <a:srgbClr val="50185D"/>
                </a:solidFill>
                <a:latin typeface="Ebrima"/>
                <a:cs typeface="Ebrima"/>
              </a:rPr>
              <a:t>day</a:t>
            </a:r>
            <a:endParaRPr sz="2800">
              <a:latin typeface="Ebrima"/>
              <a:cs typeface="Ebri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11732" y="5877255"/>
            <a:ext cx="453961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Ebrima"/>
                <a:cs typeface="Ebrima"/>
              </a:rPr>
              <a:t>Source:</a:t>
            </a:r>
            <a:r>
              <a:rPr dirty="0" sz="800" spc="-30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Bureau</a:t>
            </a:r>
            <a:r>
              <a:rPr dirty="0" sz="800" spc="-1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of</a:t>
            </a:r>
            <a:r>
              <a:rPr dirty="0" sz="800" spc="-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Labor</a:t>
            </a:r>
            <a:r>
              <a:rPr dirty="0" sz="800" spc="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Statistics,</a:t>
            </a:r>
            <a:r>
              <a:rPr dirty="0" sz="800" spc="1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American</a:t>
            </a:r>
            <a:r>
              <a:rPr dirty="0" sz="800" spc="-1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Society</a:t>
            </a:r>
            <a:r>
              <a:rPr dirty="0" sz="800" spc="-10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of</a:t>
            </a:r>
            <a:r>
              <a:rPr dirty="0" sz="800" spc="-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Safety</a:t>
            </a:r>
            <a:r>
              <a:rPr dirty="0" sz="800" spc="-20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Engineer,</a:t>
            </a:r>
            <a:r>
              <a:rPr dirty="0" sz="800" spc="-3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A</a:t>
            </a:r>
            <a:r>
              <a:rPr dirty="0" sz="800" spc="-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Physicians</a:t>
            </a:r>
            <a:r>
              <a:rPr dirty="0" sz="800" spc="5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Guide</a:t>
            </a:r>
            <a:r>
              <a:rPr dirty="0" sz="800" spc="-10">
                <a:latin typeface="Ebrima"/>
                <a:cs typeface="Ebrima"/>
              </a:rPr>
              <a:t> </a:t>
            </a:r>
            <a:r>
              <a:rPr dirty="0" sz="800">
                <a:latin typeface="Ebrima"/>
                <a:cs typeface="Ebrima"/>
              </a:rPr>
              <a:t>to</a:t>
            </a:r>
            <a:r>
              <a:rPr dirty="0" sz="800" spc="5">
                <a:latin typeface="Ebrima"/>
                <a:cs typeface="Ebrima"/>
              </a:rPr>
              <a:t> </a:t>
            </a:r>
            <a:r>
              <a:rPr dirty="0" sz="800" spc="-10">
                <a:latin typeface="Ebrima"/>
                <a:cs typeface="Ebrima"/>
              </a:rPr>
              <a:t>Return </a:t>
            </a:r>
            <a:r>
              <a:rPr dirty="0" sz="800">
                <a:latin typeface="Ebrima"/>
                <a:cs typeface="Ebrima"/>
              </a:rPr>
              <a:t>to</a:t>
            </a:r>
            <a:r>
              <a:rPr dirty="0" sz="800" spc="5">
                <a:latin typeface="Ebrima"/>
                <a:cs typeface="Ebrima"/>
              </a:rPr>
              <a:t> </a:t>
            </a:r>
            <a:r>
              <a:rPr dirty="0" sz="800" spc="-20">
                <a:latin typeface="Ebrima"/>
                <a:cs typeface="Ebrima"/>
              </a:rPr>
              <a:t>Work</a:t>
            </a:r>
            <a:endParaRPr sz="8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2624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637" y="5669975"/>
            <a:ext cx="2105912" cy="43144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8324" y="309372"/>
            <a:ext cx="10306050" cy="10096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0358" y="427990"/>
            <a:ext cx="97339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How</a:t>
            </a:r>
            <a:r>
              <a:rPr dirty="0" sz="3600" spc="-25"/>
              <a:t> </a:t>
            </a:r>
            <a:r>
              <a:rPr dirty="0" sz="3600"/>
              <a:t>do</a:t>
            </a:r>
            <a:r>
              <a:rPr dirty="0" sz="3600" spc="-25"/>
              <a:t> </a:t>
            </a:r>
            <a:r>
              <a:rPr dirty="0" sz="3600"/>
              <a:t>you</a:t>
            </a:r>
            <a:r>
              <a:rPr dirty="0" sz="3600" spc="-20"/>
              <a:t> </a:t>
            </a:r>
            <a:r>
              <a:rPr dirty="0" sz="3600"/>
              <a:t>currently</a:t>
            </a:r>
            <a:r>
              <a:rPr dirty="0" sz="3600" spc="-10"/>
              <a:t> </a:t>
            </a:r>
            <a:r>
              <a:rPr dirty="0" sz="3600"/>
              <a:t>handle</a:t>
            </a:r>
            <a:r>
              <a:rPr dirty="0" sz="3600" spc="-20"/>
              <a:t> </a:t>
            </a:r>
            <a:r>
              <a:rPr dirty="0" sz="3600"/>
              <a:t>Modified</a:t>
            </a:r>
            <a:r>
              <a:rPr dirty="0" sz="3600" spc="-20"/>
              <a:t> </a:t>
            </a:r>
            <a:r>
              <a:rPr dirty="0" sz="3600" spc="-10"/>
              <a:t>Duty?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1698117" y="2456433"/>
            <a:ext cx="103631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Mobile Workforce</a:t>
            </a:r>
            <a:endParaRPr sz="1600">
              <a:latin typeface="Ebrima"/>
              <a:cs typeface="Ebri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339833" y="2348229"/>
            <a:ext cx="18681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1320" marR="5080" indent="-38862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Significant</a:t>
            </a:r>
            <a:r>
              <a:rPr dirty="0" sz="1600" spc="-1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Physical Limitations</a:t>
            </a:r>
            <a:endParaRPr sz="1600">
              <a:latin typeface="Ebrima"/>
              <a:cs typeface="Ebri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932164" y="2987039"/>
            <a:ext cx="2733675" cy="3870960"/>
            <a:chOff x="8932164" y="2987039"/>
            <a:chExt cx="2733675" cy="387096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2164" y="5263892"/>
              <a:ext cx="2733294" cy="159410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9784" y="2987039"/>
              <a:ext cx="2717292" cy="233781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5692" y="3012947"/>
              <a:ext cx="2615183" cy="223570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5388609" y="4691634"/>
            <a:ext cx="171132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049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Limited</a:t>
            </a:r>
            <a:r>
              <a:rPr dirty="0" sz="1600" spc="-10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Onsite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Options</a:t>
            </a:r>
            <a:r>
              <a:rPr dirty="0" sz="1600" spc="-10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Available</a:t>
            </a:r>
            <a:endParaRPr sz="1600">
              <a:latin typeface="Ebrima"/>
              <a:cs typeface="Ebri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479" y="3236975"/>
            <a:ext cx="2692547" cy="3618738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4459223" y="2173223"/>
            <a:ext cx="3750945" cy="2691765"/>
            <a:chOff x="4459223" y="2173223"/>
            <a:chExt cx="3750945" cy="269176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9223" y="2173223"/>
              <a:ext cx="3750564" cy="26913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54295" y="2368295"/>
              <a:ext cx="3180588" cy="2121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17359"/>
            <a:chOff x="0" y="0"/>
            <a:chExt cx="12192000" cy="68173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168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07" y="5490971"/>
              <a:ext cx="2298192" cy="7848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1299" y="2327148"/>
              <a:ext cx="1101089" cy="67741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3848" y="2327148"/>
              <a:ext cx="1017270" cy="6774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1299" y="3585971"/>
              <a:ext cx="1101089" cy="67741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299" y="5137403"/>
              <a:ext cx="2189226" cy="67741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2959735" y="2112009"/>
            <a:ext cx="6999605" cy="3790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35"/>
              </a:lnSpc>
              <a:spcBef>
                <a:spcPts val="100"/>
              </a:spcBef>
            </a:pPr>
            <a:r>
              <a:rPr dirty="0" sz="2400">
                <a:latin typeface="Ebrima"/>
                <a:cs typeface="Ebrima"/>
              </a:rPr>
              <a:t>An</a:t>
            </a:r>
            <a:r>
              <a:rPr dirty="0" sz="2400" spc="-1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effective</a:t>
            </a:r>
            <a:r>
              <a:rPr dirty="0" sz="2400" spc="-2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RTW</a:t>
            </a:r>
            <a:r>
              <a:rPr dirty="0" sz="2400" spc="-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program</a:t>
            </a:r>
            <a:r>
              <a:rPr dirty="0" sz="2400" spc="-1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can</a:t>
            </a:r>
            <a:r>
              <a:rPr dirty="0" sz="2400" spc="1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save a </a:t>
            </a:r>
            <a:r>
              <a:rPr dirty="0" sz="2400" spc="-10">
                <a:latin typeface="Ebrima"/>
                <a:cs typeface="Ebrima"/>
              </a:rPr>
              <a:t>company</a:t>
            </a:r>
            <a:endParaRPr sz="2400">
              <a:latin typeface="Ebrima"/>
              <a:cs typeface="Ebrima"/>
            </a:endParaRPr>
          </a:p>
          <a:p>
            <a:pPr marL="12700">
              <a:lnSpc>
                <a:spcPts val="2655"/>
              </a:lnSpc>
            </a:pPr>
            <a:r>
              <a:rPr dirty="0" sz="2400" b="1">
                <a:solidFill>
                  <a:srgbClr val="50185D"/>
                </a:solidFill>
                <a:latin typeface="Ebrima"/>
                <a:cs typeface="Ebrima"/>
              </a:rPr>
              <a:t>35%</a:t>
            </a:r>
            <a:r>
              <a:rPr dirty="0" sz="2400" spc="-7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on</a:t>
            </a:r>
            <a:r>
              <a:rPr dirty="0" sz="2400" spc="-35">
                <a:latin typeface="Ebrima"/>
                <a:cs typeface="Ebrima"/>
              </a:rPr>
              <a:t> </a:t>
            </a:r>
            <a:r>
              <a:rPr dirty="0" sz="2500" spc="-40" i="1">
                <a:latin typeface="Ebrima"/>
                <a:cs typeface="Ebrima"/>
              </a:rPr>
              <a:t>medical</a:t>
            </a:r>
            <a:r>
              <a:rPr dirty="0" sz="2500" spc="-80" i="1">
                <a:latin typeface="Ebrima"/>
                <a:cs typeface="Ebrima"/>
              </a:rPr>
              <a:t> </a:t>
            </a:r>
            <a:r>
              <a:rPr dirty="0" sz="2500" spc="-20" i="1">
                <a:latin typeface="Ebrima"/>
                <a:cs typeface="Ebrima"/>
              </a:rPr>
              <a:t>costs</a:t>
            </a:r>
            <a:r>
              <a:rPr dirty="0" sz="2500" spc="-60" i="1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and</a:t>
            </a:r>
            <a:r>
              <a:rPr dirty="0" sz="2400" spc="-55"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50185D"/>
                </a:solidFill>
                <a:latin typeface="Ebrima"/>
                <a:cs typeface="Ebrima"/>
              </a:rPr>
              <a:t>30%</a:t>
            </a:r>
            <a:r>
              <a:rPr dirty="0" sz="2400" spc="-6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in</a:t>
            </a:r>
            <a:r>
              <a:rPr dirty="0" sz="2400" spc="-40">
                <a:latin typeface="Ebrima"/>
                <a:cs typeface="Ebrima"/>
              </a:rPr>
              <a:t> </a:t>
            </a:r>
            <a:r>
              <a:rPr dirty="0" sz="2500" spc="-10" i="1">
                <a:latin typeface="Ebrima"/>
                <a:cs typeface="Ebrima"/>
              </a:rPr>
              <a:t>lost</a:t>
            </a:r>
            <a:r>
              <a:rPr dirty="0" sz="2500" spc="-70" i="1">
                <a:latin typeface="Ebrima"/>
                <a:cs typeface="Ebrima"/>
              </a:rPr>
              <a:t> </a:t>
            </a:r>
            <a:r>
              <a:rPr dirty="0" sz="2500" spc="-20" i="1">
                <a:latin typeface="Ebrima"/>
                <a:cs typeface="Ebrima"/>
              </a:rPr>
              <a:t>time</a:t>
            </a:r>
            <a:r>
              <a:rPr dirty="0" sz="2500" spc="-90" i="1">
                <a:latin typeface="Ebrima"/>
                <a:cs typeface="Ebrima"/>
              </a:rPr>
              <a:t> </a:t>
            </a:r>
            <a:r>
              <a:rPr dirty="0" sz="2500" spc="-20" i="1">
                <a:latin typeface="Ebrima"/>
                <a:cs typeface="Ebrima"/>
              </a:rPr>
              <a:t>days</a:t>
            </a:r>
            <a:endParaRPr sz="2500">
              <a:latin typeface="Ebrima"/>
              <a:cs typeface="Ebrima"/>
            </a:endParaRPr>
          </a:p>
          <a:p>
            <a:pPr>
              <a:lnSpc>
                <a:spcPct val="100000"/>
              </a:lnSpc>
            </a:pPr>
            <a:endParaRPr sz="3300">
              <a:latin typeface="Ebrima"/>
              <a:cs typeface="Ebrima"/>
            </a:endParaRPr>
          </a:p>
          <a:p>
            <a:pPr marL="12700">
              <a:lnSpc>
                <a:spcPts val="2660"/>
              </a:lnSpc>
              <a:spcBef>
                <a:spcPts val="2430"/>
              </a:spcBef>
            </a:pPr>
            <a:r>
              <a:rPr dirty="0" sz="2400" b="1">
                <a:solidFill>
                  <a:srgbClr val="50185D"/>
                </a:solidFill>
                <a:latin typeface="Ebrima"/>
                <a:cs typeface="Ebrima"/>
              </a:rPr>
              <a:t>54%</a:t>
            </a:r>
            <a:r>
              <a:rPr dirty="0" sz="2400" spc="-9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500" spc="-35" i="1">
                <a:latin typeface="Ebrima"/>
                <a:cs typeface="Ebrima"/>
              </a:rPr>
              <a:t>savings</a:t>
            </a:r>
            <a:r>
              <a:rPr dirty="0" sz="2500" spc="-110" i="1">
                <a:latin typeface="Ebrima"/>
                <a:cs typeface="Ebrima"/>
              </a:rPr>
              <a:t> </a:t>
            </a:r>
            <a:r>
              <a:rPr dirty="0" sz="2500" i="1">
                <a:latin typeface="Ebrima"/>
                <a:cs typeface="Ebrima"/>
              </a:rPr>
              <a:t>of</a:t>
            </a:r>
            <a:r>
              <a:rPr dirty="0" sz="2500" spc="-95" i="1">
                <a:latin typeface="Ebrima"/>
                <a:cs typeface="Ebrima"/>
              </a:rPr>
              <a:t> </a:t>
            </a:r>
            <a:r>
              <a:rPr dirty="0" sz="2500" spc="-30" i="1">
                <a:latin typeface="Ebrima"/>
                <a:cs typeface="Ebrima"/>
              </a:rPr>
              <a:t>current</a:t>
            </a:r>
            <a:r>
              <a:rPr dirty="0" sz="2500" spc="-105" i="1">
                <a:latin typeface="Ebrima"/>
                <a:cs typeface="Ebrima"/>
              </a:rPr>
              <a:t> </a:t>
            </a:r>
            <a:r>
              <a:rPr dirty="0" sz="2500" spc="-35" i="1">
                <a:latin typeface="Ebrima"/>
                <a:cs typeface="Ebrima"/>
              </a:rPr>
              <a:t>workers’</a:t>
            </a:r>
            <a:r>
              <a:rPr dirty="0" sz="2500" spc="-110" i="1">
                <a:latin typeface="Ebrima"/>
                <a:cs typeface="Ebrima"/>
              </a:rPr>
              <a:t> </a:t>
            </a:r>
            <a:r>
              <a:rPr dirty="0" sz="2500" spc="-10" i="1">
                <a:latin typeface="Ebrima"/>
                <a:cs typeface="Ebrima"/>
              </a:rPr>
              <a:t>compensation</a:t>
            </a:r>
            <a:endParaRPr sz="2500">
              <a:latin typeface="Ebrima"/>
              <a:cs typeface="Ebrima"/>
            </a:endParaRPr>
          </a:p>
          <a:p>
            <a:pPr marL="12700">
              <a:lnSpc>
                <a:spcPts val="2660"/>
              </a:lnSpc>
            </a:pPr>
            <a:r>
              <a:rPr dirty="0" sz="2500" spc="-25" i="1">
                <a:latin typeface="Ebrima"/>
                <a:cs typeface="Ebrima"/>
              </a:rPr>
              <a:t>costs</a:t>
            </a:r>
            <a:r>
              <a:rPr dirty="0" sz="2500" spc="-45" i="1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after</a:t>
            </a:r>
            <a:r>
              <a:rPr dirty="0" sz="2400" spc="-3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implementing</a:t>
            </a:r>
            <a:r>
              <a:rPr dirty="0" sz="2400" spc="-1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a</a:t>
            </a:r>
            <a:r>
              <a:rPr dirty="0" sz="2400" spc="-2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RTW</a:t>
            </a:r>
            <a:r>
              <a:rPr dirty="0" sz="2400" spc="-20">
                <a:latin typeface="Ebrima"/>
                <a:cs typeface="Ebrima"/>
              </a:rPr>
              <a:t> </a:t>
            </a:r>
            <a:r>
              <a:rPr dirty="0" sz="2400" spc="-10">
                <a:latin typeface="Ebrima"/>
                <a:cs typeface="Ebrima"/>
              </a:rPr>
              <a:t>program</a:t>
            </a:r>
            <a:endParaRPr sz="2400">
              <a:latin typeface="Ebrima"/>
              <a:cs typeface="Ebrima"/>
            </a:endParaRPr>
          </a:p>
          <a:p>
            <a:pPr>
              <a:lnSpc>
                <a:spcPct val="100000"/>
              </a:lnSpc>
            </a:pPr>
            <a:endParaRPr sz="33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Ebrima"/>
              <a:cs typeface="Ebrima"/>
            </a:endParaRPr>
          </a:p>
          <a:p>
            <a:pPr marL="12700" marR="5080">
              <a:lnSpc>
                <a:spcPct val="77200"/>
              </a:lnSpc>
            </a:pPr>
            <a:r>
              <a:rPr dirty="0" sz="2400" b="1">
                <a:solidFill>
                  <a:srgbClr val="50185D"/>
                </a:solidFill>
                <a:latin typeface="Ebrima"/>
                <a:cs typeface="Ebrima"/>
              </a:rPr>
              <a:t>60%</a:t>
            </a:r>
            <a:r>
              <a:rPr dirty="0" sz="2400" spc="-2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50185D"/>
                </a:solidFill>
                <a:latin typeface="Ebrima"/>
                <a:cs typeface="Ebrima"/>
              </a:rPr>
              <a:t>to</a:t>
            </a:r>
            <a:r>
              <a:rPr dirty="0" sz="2400" spc="-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400" b="1">
                <a:solidFill>
                  <a:srgbClr val="50185D"/>
                </a:solidFill>
                <a:latin typeface="Ebrima"/>
                <a:cs typeface="Ebrima"/>
              </a:rPr>
              <a:t>70%</a:t>
            </a:r>
            <a:r>
              <a:rPr dirty="0" sz="2400" spc="-1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of</a:t>
            </a:r>
            <a:r>
              <a:rPr dirty="0" sz="2400" spc="-1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the lost</a:t>
            </a:r>
            <a:r>
              <a:rPr dirty="0" sz="2400" spc="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work</a:t>
            </a:r>
            <a:r>
              <a:rPr dirty="0" sz="2400" spc="-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days</a:t>
            </a:r>
            <a:r>
              <a:rPr dirty="0" sz="2400" spc="-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involve</a:t>
            </a:r>
            <a:r>
              <a:rPr dirty="0" sz="2400" spc="25">
                <a:latin typeface="Ebrima"/>
                <a:cs typeface="Ebrima"/>
              </a:rPr>
              <a:t> </a:t>
            </a:r>
            <a:r>
              <a:rPr dirty="0" sz="2500" spc="-50" i="1">
                <a:latin typeface="Ebrima"/>
                <a:cs typeface="Ebrima"/>
              </a:rPr>
              <a:t>medically </a:t>
            </a:r>
            <a:r>
              <a:rPr dirty="0" sz="2500" spc="-45" i="1">
                <a:latin typeface="Ebrima"/>
                <a:cs typeface="Ebrima"/>
              </a:rPr>
              <a:t>unnecessary </a:t>
            </a:r>
            <a:r>
              <a:rPr dirty="0" sz="2400">
                <a:latin typeface="Ebrima"/>
                <a:cs typeface="Ebrima"/>
              </a:rPr>
              <a:t>time</a:t>
            </a:r>
            <a:r>
              <a:rPr dirty="0" sz="2400" spc="-10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off</a:t>
            </a:r>
            <a:r>
              <a:rPr dirty="0" sz="2400" spc="-5">
                <a:latin typeface="Ebrima"/>
                <a:cs typeface="Ebrima"/>
              </a:rPr>
              <a:t> </a:t>
            </a:r>
            <a:r>
              <a:rPr dirty="0" sz="2400">
                <a:latin typeface="Ebrima"/>
                <a:cs typeface="Ebrima"/>
              </a:rPr>
              <a:t>from</a:t>
            </a:r>
            <a:r>
              <a:rPr dirty="0" sz="2400" spc="-10">
                <a:latin typeface="Ebrima"/>
                <a:cs typeface="Ebrima"/>
              </a:rPr>
              <a:t> </a:t>
            </a:r>
            <a:r>
              <a:rPr dirty="0" sz="2400" spc="-20">
                <a:latin typeface="Ebrima"/>
                <a:cs typeface="Ebrima"/>
              </a:rPr>
              <a:t>work</a:t>
            </a:r>
            <a:endParaRPr sz="2400">
              <a:latin typeface="Ebrima"/>
              <a:cs typeface="Ebri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045207" y="85343"/>
            <a:ext cx="7893684" cy="1504950"/>
            <a:chOff x="2045207" y="85343"/>
            <a:chExt cx="7893684" cy="150495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5207" y="85343"/>
              <a:ext cx="3074670" cy="150495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2147" y="85343"/>
              <a:ext cx="1165098" cy="15049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09515" y="85343"/>
              <a:ext cx="1573530" cy="150495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5315" y="85343"/>
              <a:ext cx="1165098" cy="150495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72683" y="85343"/>
              <a:ext cx="4466082" cy="150495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3918" rIns="0" bIns="0" rtlCol="0" vert="horz">
            <a:spAutoFit/>
          </a:bodyPr>
          <a:lstStyle/>
          <a:p>
            <a:pPr marL="724535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Return-to-</a:t>
            </a:r>
            <a:r>
              <a:rPr dirty="0" sz="5400"/>
              <a:t>Work</a:t>
            </a:r>
            <a:r>
              <a:rPr dirty="0" sz="5400" spc="70"/>
              <a:t> </a:t>
            </a:r>
            <a:r>
              <a:rPr dirty="0" sz="5400" spc="-10"/>
              <a:t>Facts</a:t>
            </a:r>
            <a:endParaRPr sz="5400"/>
          </a:p>
        </p:txBody>
      </p:sp>
      <p:grpSp>
        <p:nvGrpSpPr>
          <p:cNvPr id="17" name="object 17" descr=""/>
          <p:cNvGrpSpPr/>
          <p:nvPr/>
        </p:nvGrpSpPr>
        <p:grpSpPr>
          <a:xfrm>
            <a:off x="1472183" y="2005583"/>
            <a:ext cx="1100455" cy="4076700"/>
            <a:chOff x="1472183" y="2005583"/>
            <a:chExt cx="1100455" cy="4076700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0471" y="5073408"/>
              <a:ext cx="1082040" cy="100887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72183" y="3592067"/>
              <a:ext cx="975360" cy="105917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5043" y="2005583"/>
              <a:ext cx="941832" cy="10591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17359"/>
            <a:chOff x="0" y="0"/>
            <a:chExt cx="12192000" cy="68173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168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07" y="5490971"/>
              <a:ext cx="2298192" cy="7848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3435" y="2193035"/>
              <a:ext cx="4592574" cy="78714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1903" y="2193035"/>
              <a:ext cx="3348990" cy="78714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50467" y="1856612"/>
            <a:ext cx="985774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0D0D0D"/>
                </a:solidFill>
                <a:latin typeface="Ebrima"/>
                <a:cs typeface="Ebrima"/>
              </a:rPr>
              <a:t>ReEmployAbility’s</a:t>
            </a:r>
            <a:r>
              <a:rPr dirty="0" sz="2800" spc="-12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 spc="-10" b="1">
                <a:solidFill>
                  <a:srgbClr val="0D0D0D"/>
                </a:solidFill>
                <a:latin typeface="Ebrima"/>
                <a:cs typeface="Ebrima"/>
              </a:rPr>
              <a:t>Transition</a:t>
            </a:r>
            <a:r>
              <a:rPr dirty="0" sz="2800" spc="-10" b="1">
                <a:solidFill>
                  <a:srgbClr val="50185D"/>
                </a:solidFill>
                <a:latin typeface="Ebrima"/>
                <a:cs typeface="Ebrima"/>
              </a:rPr>
              <a:t>2</a:t>
            </a:r>
            <a:r>
              <a:rPr dirty="0" sz="2800" spc="-10" b="1">
                <a:solidFill>
                  <a:srgbClr val="0D0D0D"/>
                </a:solidFill>
                <a:latin typeface="Ebrima"/>
                <a:cs typeface="Ebrima"/>
              </a:rPr>
              <a:t>WORK</a:t>
            </a:r>
            <a:r>
              <a:rPr dirty="0" sz="2800" spc="-9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Program</a:t>
            </a:r>
            <a:r>
              <a:rPr dirty="0" sz="2800" spc="-13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 spc="-10">
                <a:solidFill>
                  <a:srgbClr val="0D0D0D"/>
                </a:solidFill>
                <a:latin typeface="Ebrima"/>
                <a:cs typeface="Ebrima"/>
              </a:rPr>
              <a:t>provides</a:t>
            </a:r>
            <a:endParaRPr sz="2800">
              <a:latin typeface="Ebrima"/>
              <a:cs typeface="Ebrima"/>
            </a:endParaRPr>
          </a:p>
          <a:p>
            <a:pPr algn="ctr" marL="6350">
              <a:lnSpc>
                <a:spcPct val="100000"/>
              </a:lnSpc>
            </a:pP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transitional</a:t>
            </a:r>
            <a:r>
              <a:rPr dirty="0" sz="2800" spc="-7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employment</a:t>
            </a:r>
            <a:r>
              <a:rPr dirty="0" sz="2800" spc="-8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with</a:t>
            </a:r>
            <a:r>
              <a:rPr dirty="0" sz="2800" spc="-114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a</a:t>
            </a:r>
            <a:r>
              <a:rPr dirty="0" sz="2800" spc="-13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nonprofit</a:t>
            </a:r>
            <a:r>
              <a:rPr dirty="0" sz="2800" spc="-7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spc="-10" b="1">
                <a:solidFill>
                  <a:srgbClr val="50185D"/>
                </a:solidFill>
                <a:latin typeface="Ebrima"/>
                <a:cs typeface="Ebrima"/>
              </a:rPr>
              <a:t>agency</a:t>
            </a:r>
            <a:endParaRPr sz="2800">
              <a:latin typeface="Ebrima"/>
              <a:cs typeface="Ebrima"/>
            </a:endParaRPr>
          </a:p>
          <a:p>
            <a:pPr algn="ctr" marL="12700" marR="5080" indent="-1905">
              <a:lnSpc>
                <a:spcPts val="3350"/>
              </a:lnSpc>
              <a:spcBef>
                <a:spcPts val="120"/>
              </a:spcBef>
            </a:pP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for</a:t>
            </a:r>
            <a:r>
              <a:rPr dirty="0" sz="2800" spc="-8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an</a:t>
            </a:r>
            <a:r>
              <a:rPr dirty="0" sz="2800" spc="-7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injured</a:t>
            </a:r>
            <a:r>
              <a:rPr dirty="0" sz="2800" spc="-8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employee</a:t>
            </a:r>
            <a:r>
              <a:rPr dirty="0" sz="2800" spc="-8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when</a:t>
            </a:r>
            <a:r>
              <a:rPr dirty="0" sz="2800" spc="-6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the</a:t>
            </a:r>
            <a:r>
              <a:rPr dirty="0" sz="2800" spc="-8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 spc="-10">
                <a:solidFill>
                  <a:srgbClr val="0D0D0D"/>
                </a:solidFill>
                <a:latin typeface="Ebrima"/>
                <a:cs typeface="Ebrima"/>
              </a:rPr>
              <a:t>pre-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injury</a:t>
            </a:r>
            <a:r>
              <a:rPr dirty="0" sz="2800" spc="-7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employer</a:t>
            </a:r>
            <a:r>
              <a:rPr dirty="0" sz="2800" spc="-8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 spc="-25">
                <a:solidFill>
                  <a:srgbClr val="0D0D0D"/>
                </a:solidFill>
                <a:latin typeface="Ebrima"/>
                <a:cs typeface="Ebrima"/>
              </a:rPr>
              <a:t>is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unable</a:t>
            </a:r>
            <a:r>
              <a:rPr dirty="0" sz="2800" spc="-8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to</a:t>
            </a:r>
            <a:r>
              <a:rPr dirty="0" sz="2800" spc="-6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 spc="-10">
                <a:solidFill>
                  <a:srgbClr val="0D0D0D"/>
                </a:solidFill>
                <a:latin typeface="Ebrima"/>
                <a:cs typeface="Ebrima"/>
              </a:rPr>
              <a:t>accommodate</a:t>
            </a:r>
            <a:r>
              <a:rPr dirty="0" sz="2800" spc="-10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a</a:t>
            </a:r>
            <a:r>
              <a:rPr dirty="0" sz="2800" spc="-6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temporary</a:t>
            </a:r>
            <a:r>
              <a:rPr dirty="0" sz="2800" spc="-4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light</a:t>
            </a:r>
            <a:r>
              <a:rPr dirty="0" sz="2800" spc="-45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 b="1">
                <a:solidFill>
                  <a:srgbClr val="50185D"/>
                </a:solidFill>
                <a:latin typeface="Ebrima"/>
                <a:cs typeface="Ebrima"/>
              </a:rPr>
              <a:t>duty</a:t>
            </a:r>
            <a:r>
              <a:rPr dirty="0" sz="2800" spc="-50" b="1">
                <a:solidFill>
                  <a:srgbClr val="50185D"/>
                </a:solidFill>
                <a:latin typeface="Ebrima"/>
                <a:cs typeface="Ebrima"/>
              </a:rPr>
              <a:t> </a:t>
            </a:r>
            <a:r>
              <a:rPr dirty="0" sz="2800">
                <a:solidFill>
                  <a:srgbClr val="0D0D0D"/>
                </a:solidFill>
                <a:latin typeface="Ebrima"/>
                <a:cs typeface="Ebrima"/>
              </a:rPr>
              <a:t>work</a:t>
            </a:r>
            <a:r>
              <a:rPr dirty="0" sz="2800" spc="-8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2800" spc="-10">
                <a:solidFill>
                  <a:srgbClr val="0D0D0D"/>
                </a:solidFill>
                <a:latin typeface="Ebrima"/>
                <a:cs typeface="Ebrima"/>
              </a:rPr>
              <a:t>release.</a:t>
            </a:r>
            <a:endParaRPr sz="2800">
              <a:latin typeface="Ebrima"/>
              <a:cs typeface="Ebri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94232" y="3842003"/>
            <a:ext cx="9850120" cy="1748155"/>
          </a:xfrm>
          <a:prstGeom prst="rect">
            <a:avLst/>
          </a:prstGeom>
          <a:solidFill>
            <a:srgbClr val="F1F1F1">
              <a:alpha val="81959"/>
            </a:srgbClr>
          </a:solidFill>
        </p:spPr>
        <p:txBody>
          <a:bodyPr wrap="square" lIns="0" tIns="88900" rIns="0" bIns="0" rtlCol="0" vert="horz">
            <a:spAutoFit/>
          </a:bodyPr>
          <a:lstStyle/>
          <a:p>
            <a:pPr algn="ctr" marR="271145">
              <a:lnSpc>
                <a:spcPct val="100000"/>
              </a:lnSpc>
              <a:spcBef>
                <a:spcPts val="700"/>
              </a:spcBef>
            </a:pP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For</a:t>
            </a:r>
            <a:r>
              <a:rPr dirty="0" sz="1600" spc="-3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use</a:t>
            </a:r>
            <a:r>
              <a:rPr dirty="0" sz="1600" spc="-6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with</a:t>
            </a:r>
            <a:r>
              <a:rPr dirty="0" sz="1600" spc="-4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25" b="1">
                <a:solidFill>
                  <a:srgbClr val="4F772B"/>
                </a:solidFill>
                <a:latin typeface="Ebrima"/>
                <a:cs typeface="Ebrima"/>
              </a:rPr>
              <a:t>work-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related</a:t>
            </a:r>
            <a:r>
              <a:rPr dirty="0" sz="1600" spc="-3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and</a:t>
            </a:r>
            <a:r>
              <a:rPr dirty="0" sz="1600" spc="-5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20" b="1">
                <a:solidFill>
                  <a:srgbClr val="4F772B"/>
                </a:solidFill>
                <a:latin typeface="Ebrima"/>
                <a:cs typeface="Ebrima"/>
              </a:rPr>
              <a:t>non-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occupational</a:t>
            </a:r>
            <a:r>
              <a:rPr dirty="0" sz="1600" spc="-4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injuries</a:t>
            </a:r>
            <a:r>
              <a:rPr dirty="0" sz="1600" spc="-6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and</a:t>
            </a:r>
            <a:r>
              <a:rPr dirty="0" sz="1600" spc="-4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disabilities</a:t>
            </a:r>
            <a:endParaRPr sz="1600">
              <a:latin typeface="Ebrima"/>
              <a:cs typeface="Ebrima"/>
            </a:endParaRPr>
          </a:p>
          <a:p>
            <a:pPr algn="ctr" marR="271780">
              <a:lnSpc>
                <a:spcPct val="100000"/>
              </a:lnSpc>
              <a:spcBef>
                <a:spcPts val="1200"/>
              </a:spcBef>
            </a:pP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Assignment</a:t>
            </a:r>
            <a:r>
              <a:rPr dirty="0" sz="1600" spc="-9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options</a:t>
            </a:r>
            <a:r>
              <a:rPr dirty="0" sz="1600" spc="-7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at</a:t>
            </a:r>
            <a:r>
              <a:rPr dirty="0" sz="1600" spc="-6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nonprofit</a:t>
            </a:r>
            <a:r>
              <a:rPr dirty="0" sz="1600" spc="-6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agency,</a:t>
            </a:r>
            <a:r>
              <a:rPr dirty="0" sz="1600" spc="-7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employer</a:t>
            </a:r>
            <a:r>
              <a:rPr dirty="0" sz="1600" spc="-7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worksite,</a:t>
            </a:r>
            <a:r>
              <a:rPr dirty="0" sz="1600" spc="-4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or</a:t>
            </a:r>
            <a:r>
              <a:rPr dirty="0" sz="1600" spc="-7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employee’s</a:t>
            </a:r>
            <a:r>
              <a:rPr dirty="0" sz="1600" spc="-8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home</a:t>
            </a:r>
            <a:r>
              <a:rPr dirty="0" sz="1600" spc="-7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(remote)</a:t>
            </a:r>
            <a:endParaRPr sz="1600">
              <a:latin typeface="Ebrima"/>
              <a:cs typeface="Ebrima"/>
            </a:endParaRPr>
          </a:p>
          <a:p>
            <a:pPr algn="ctr" marR="274320">
              <a:lnSpc>
                <a:spcPct val="100000"/>
              </a:lnSpc>
              <a:spcBef>
                <a:spcPts val="1205"/>
              </a:spcBef>
            </a:pP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An</a:t>
            </a:r>
            <a:r>
              <a:rPr dirty="0" sz="1600" spc="-4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extension</a:t>
            </a:r>
            <a:r>
              <a:rPr dirty="0" sz="1600" spc="-4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of</a:t>
            </a:r>
            <a:r>
              <a:rPr dirty="0" sz="1600" spc="-3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the</a:t>
            </a:r>
            <a:r>
              <a:rPr dirty="0" sz="1600" spc="-3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employer’s</a:t>
            </a:r>
            <a:r>
              <a:rPr dirty="0" sz="1600" spc="-5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internal</a:t>
            </a:r>
            <a:r>
              <a:rPr dirty="0" sz="1600" spc="-5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RTW</a:t>
            </a:r>
            <a:r>
              <a:rPr dirty="0" sz="1600" spc="-1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program</a:t>
            </a:r>
            <a:endParaRPr sz="1600">
              <a:latin typeface="Ebrima"/>
              <a:cs typeface="Ebrima"/>
            </a:endParaRPr>
          </a:p>
          <a:p>
            <a:pPr algn="ctr" marR="272415">
              <a:lnSpc>
                <a:spcPct val="100000"/>
              </a:lnSpc>
              <a:spcBef>
                <a:spcPts val="1200"/>
              </a:spcBef>
            </a:pP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Employer</a:t>
            </a:r>
            <a:r>
              <a:rPr dirty="0" sz="1600" spc="-6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continues</a:t>
            </a:r>
            <a:r>
              <a:rPr dirty="0" sz="1600" spc="-5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wages</a:t>
            </a:r>
            <a:r>
              <a:rPr dirty="0" sz="1600" spc="-6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during</a:t>
            </a:r>
            <a:r>
              <a:rPr dirty="0" sz="1600" spc="-6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b="1">
                <a:solidFill>
                  <a:srgbClr val="4F772B"/>
                </a:solidFill>
                <a:latin typeface="Ebrima"/>
                <a:cs typeface="Ebrima"/>
              </a:rPr>
              <a:t>the</a:t>
            </a:r>
            <a:r>
              <a:rPr dirty="0" sz="1600" spc="-6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transitional</a:t>
            </a:r>
            <a:r>
              <a:rPr dirty="0" sz="1600" spc="-7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assignment</a:t>
            </a:r>
            <a:r>
              <a:rPr dirty="0" sz="1600" spc="-7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1600" spc="-10" b="1">
                <a:solidFill>
                  <a:srgbClr val="4F772B"/>
                </a:solidFill>
                <a:latin typeface="Ebrima"/>
                <a:cs typeface="Ebrima"/>
              </a:rPr>
              <a:t>period</a:t>
            </a:r>
            <a:endParaRPr sz="1600">
              <a:latin typeface="Ebrima"/>
              <a:cs typeface="Ebrim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6776" y="170687"/>
            <a:ext cx="9210294" cy="150494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48001" y="352425"/>
            <a:ext cx="834961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What</a:t>
            </a:r>
            <a:r>
              <a:rPr dirty="0" sz="5400" spc="-15"/>
              <a:t> </a:t>
            </a:r>
            <a:r>
              <a:rPr dirty="0" sz="5400"/>
              <a:t>is</a:t>
            </a:r>
            <a:r>
              <a:rPr dirty="0" sz="5400" spc="-5"/>
              <a:t> </a:t>
            </a:r>
            <a:r>
              <a:rPr dirty="0" sz="5400" spc="-10"/>
              <a:t>Transition2Work?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8260" y="472440"/>
              <a:ext cx="4385310" cy="15049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39" y="467868"/>
              <a:ext cx="6797802" cy="15049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6776" y="1213103"/>
              <a:ext cx="9656826" cy="15049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5204" y="1953767"/>
              <a:ext cx="7192518" cy="15049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9232" y="654761"/>
            <a:ext cx="9246235" cy="2335530"/>
          </a:xfrm>
          <a:prstGeom prst="rect"/>
        </p:spPr>
        <p:txBody>
          <a:bodyPr wrap="square" lIns="0" tIns="92710" rIns="0" bIns="0" rtlCol="0" vert="horz">
            <a:spAutoFit/>
          </a:bodyPr>
          <a:lstStyle/>
          <a:p>
            <a:pPr algn="ctr" marL="12065" marR="5080">
              <a:lnSpc>
                <a:spcPct val="90300"/>
              </a:lnSpc>
              <a:spcBef>
                <a:spcPts val="730"/>
              </a:spcBef>
            </a:pPr>
            <a:r>
              <a:rPr dirty="0" sz="5400"/>
              <a:t>Together...</a:t>
            </a:r>
            <a:r>
              <a:rPr dirty="0" sz="5400" b="0">
                <a:latin typeface="Ebrima"/>
                <a:cs typeface="Ebrima"/>
              </a:rPr>
              <a:t>we</a:t>
            </a:r>
            <a:r>
              <a:rPr dirty="0" sz="5400" spc="-40" b="0">
                <a:latin typeface="Ebrima"/>
                <a:cs typeface="Ebrima"/>
              </a:rPr>
              <a:t> </a:t>
            </a:r>
            <a:r>
              <a:rPr dirty="0" sz="5400" b="0">
                <a:latin typeface="Ebrima"/>
                <a:cs typeface="Ebrima"/>
              </a:rPr>
              <a:t>connect</a:t>
            </a:r>
            <a:r>
              <a:rPr dirty="0" sz="5400" spc="-65" b="0">
                <a:latin typeface="Ebrima"/>
                <a:cs typeface="Ebrima"/>
              </a:rPr>
              <a:t> </a:t>
            </a:r>
            <a:r>
              <a:rPr dirty="0" sz="5400" spc="-10" b="0">
                <a:latin typeface="Ebrima"/>
                <a:cs typeface="Ebrima"/>
              </a:rPr>
              <a:t>people </a:t>
            </a:r>
            <a:r>
              <a:rPr dirty="0" sz="5400" b="0">
                <a:latin typeface="Ebrima"/>
                <a:cs typeface="Ebrima"/>
              </a:rPr>
              <a:t>to</a:t>
            </a:r>
            <a:r>
              <a:rPr dirty="0" sz="5400" spc="-5" b="0">
                <a:latin typeface="Ebrima"/>
                <a:cs typeface="Ebrima"/>
              </a:rPr>
              <a:t> </a:t>
            </a:r>
            <a:r>
              <a:rPr dirty="0" sz="5400" b="0">
                <a:latin typeface="Ebrima"/>
                <a:cs typeface="Ebrima"/>
              </a:rPr>
              <a:t>a</a:t>
            </a:r>
            <a:r>
              <a:rPr dirty="0" sz="5400" spc="-5" b="0">
                <a:latin typeface="Ebrima"/>
                <a:cs typeface="Ebrima"/>
              </a:rPr>
              <a:t> </a:t>
            </a:r>
            <a:r>
              <a:rPr dirty="0" sz="5400" b="0">
                <a:latin typeface="Ebrima"/>
                <a:cs typeface="Ebrima"/>
              </a:rPr>
              <a:t>greater</a:t>
            </a:r>
            <a:r>
              <a:rPr dirty="0" sz="5400" spc="-20" b="0">
                <a:latin typeface="Ebrima"/>
                <a:cs typeface="Ebrima"/>
              </a:rPr>
              <a:t> </a:t>
            </a:r>
            <a:r>
              <a:rPr dirty="0" sz="5400" b="0">
                <a:latin typeface="Ebrima"/>
                <a:cs typeface="Ebrima"/>
              </a:rPr>
              <a:t>purpose</a:t>
            </a:r>
            <a:r>
              <a:rPr dirty="0" sz="5400" spc="-35" b="0">
                <a:latin typeface="Ebrima"/>
                <a:cs typeface="Ebrima"/>
              </a:rPr>
              <a:t> </a:t>
            </a:r>
            <a:r>
              <a:rPr dirty="0" sz="5400" b="0">
                <a:latin typeface="Ebrima"/>
                <a:cs typeface="Ebrima"/>
              </a:rPr>
              <a:t>so </a:t>
            </a:r>
            <a:r>
              <a:rPr dirty="0" sz="5400" spc="-20" b="0">
                <a:latin typeface="Ebrima"/>
                <a:cs typeface="Ebrima"/>
              </a:rPr>
              <a:t>they </a:t>
            </a:r>
            <a:r>
              <a:rPr dirty="0" sz="5400" b="0">
                <a:latin typeface="Ebrima"/>
                <a:cs typeface="Ebrima"/>
              </a:rPr>
              <a:t>can have</a:t>
            </a:r>
            <a:r>
              <a:rPr dirty="0" sz="5400" spc="-10" b="0">
                <a:latin typeface="Ebrima"/>
                <a:cs typeface="Ebrima"/>
              </a:rPr>
              <a:t> </a:t>
            </a:r>
            <a:r>
              <a:rPr dirty="0" sz="5400" b="0">
                <a:latin typeface="Ebrima"/>
                <a:cs typeface="Ebrima"/>
              </a:rPr>
              <a:t>a better</a:t>
            </a:r>
            <a:r>
              <a:rPr dirty="0" sz="5400" spc="-10" b="0">
                <a:latin typeface="Ebrima"/>
                <a:cs typeface="Ebrima"/>
              </a:rPr>
              <a:t> </a:t>
            </a:r>
            <a:r>
              <a:rPr dirty="0" sz="5400" spc="-20" b="0">
                <a:latin typeface="Ebrima"/>
                <a:cs typeface="Ebrima"/>
              </a:rPr>
              <a:t>life</a:t>
            </a:r>
            <a:endParaRPr sz="5400">
              <a:latin typeface="Ebrima"/>
              <a:cs typeface="Ebri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255520" y="3328415"/>
            <a:ext cx="7311390" cy="3527425"/>
            <a:chOff x="2255520" y="3328415"/>
            <a:chExt cx="7311390" cy="3527425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6540" y="3634739"/>
              <a:ext cx="2960370" cy="322097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200" y="3328415"/>
              <a:ext cx="1762505" cy="10096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08148" y="3877055"/>
              <a:ext cx="3356610" cy="100965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5520" y="4425695"/>
              <a:ext cx="4261865" cy="100964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9188" y="4974335"/>
              <a:ext cx="1954530" cy="100965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12592" y="5522975"/>
              <a:ext cx="2218182" cy="1009650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527554" y="3447669"/>
            <a:ext cx="356362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F1F1F1"/>
                </a:solidFill>
                <a:latin typeface="Ebrima"/>
                <a:cs typeface="Ebrima"/>
              </a:rPr>
              <a:t>Fear, Uncertainty, Communication, Trust,</a:t>
            </a:r>
            <a:endParaRPr sz="3600">
              <a:latin typeface="Ebrima"/>
              <a:cs typeface="Ebrima"/>
            </a:endParaRPr>
          </a:p>
          <a:p>
            <a:pPr algn="ctr">
              <a:lnSpc>
                <a:spcPct val="100000"/>
              </a:lnSpc>
            </a:pPr>
            <a:r>
              <a:rPr dirty="0" sz="3600" spc="-10" b="1">
                <a:solidFill>
                  <a:srgbClr val="F1F1F1"/>
                </a:solidFill>
                <a:latin typeface="Ebrima"/>
                <a:cs typeface="Ebrima"/>
              </a:rPr>
              <a:t>Success</a:t>
            </a:r>
            <a:endParaRPr sz="36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2624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637" y="5669975"/>
            <a:ext cx="2105912" cy="43144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23544" y="342900"/>
            <a:ext cx="9800590" cy="1119505"/>
            <a:chOff x="923544" y="342900"/>
            <a:chExt cx="9800590" cy="111950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4" y="342900"/>
              <a:ext cx="6410706" cy="11193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2072" y="342900"/>
              <a:ext cx="867918" cy="111937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7811" y="342900"/>
              <a:ext cx="3845813" cy="11193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25397" y="475310"/>
            <a:ext cx="91636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/>
              <a:t>Transition2Work:</a:t>
            </a:r>
            <a:r>
              <a:rPr dirty="0" sz="4000" spc="-50"/>
              <a:t> </a:t>
            </a:r>
            <a:r>
              <a:rPr dirty="0" sz="4000"/>
              <a:t>A</a:t>
            </a:r>
            <a:r>
              <a:rPr dirty="0" sz="4000" spc="-80"/>
              <a:t> </a:t>
            </a:r>
            <a:r>
              <a:rPr dirty="0" sz="4000" spc="-30"/>
              <a:t>Win-</a:t>
            </a:r>
            <a:r>
              <a:rPr dirty="0" sz="4000"/>
              <a:t>Win</a:t>
            </a:r>
            <a:r>
              <a:rPr dirty="0" sz="4000" spc="-80"/>
              <a:t> </a:t>
            </a:r>
            <a:r>
              <a:rPr dirty="0" sz="4000" spc="-10"/>
              <a:t>Program</a:t>
            </a:r>
            <a:endParaRPr sz="4000"/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6672" y="1879092"/>
            <a:ext cx="9080754" cy="651510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737105" y="1951736"/>
            <a:ext cx="8717280" cy="3765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300" b="1">
                <a:solidFill>
                  <a:srgbClr val="4F772B"/>
                </a:solidFill>
                <a:latin typeface="Ebrima"/>
                <a:cs typeface="Ebrima"/>
              </a:rPr>
              <a:t>Benefiting</a:t>
            </a:r>
            <a:r>
              <a:rPr dirty="0" sz="2300" spc="-5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2300" b="1">
                <a:solidFill>
                  <a:srgbClr val="4F772B"/>
                </a:solidFill>
                <a:latin typeface="Ebrima"/>
                <a:cs typeface="Ebrima"/>
              </a:rPr>
              <a:t>employers,</a:t>
            </a:r>
            <a:r>
              <a:rPr dirty="0" sz="2300" spc="-35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2300" b="1">
                <a:solidFill>
                  <a:srgbClr val="4F772B"/>
                </a:solidFill>
                <a:latin typeface="Ebrima"/>
                <a:cs typeface="Ebrima"/>
              </a:rPr>
              <a:t>employees,</a:t>
            </a:r>
            <a:r>
              <a:rPr dirty="0" sz="2300" spc="-2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2300" b="1">
                <a:solidFill>
                  <a:srgbClr val="4F772B"/>
                </a:solidFill>
                <a:latin typeface="Ebrima"/>
                <a:cs typeface="Ebrima"/>
              </a:rPr>
              <a:t>carriers,</a:t>
            </a:r>
            <a:r>
              <a:rPr dirty="0" sz="2300" spc="-2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2300" b="1">
                <a:solidFill>
                  <a:srgbClr val="4F772B"/>
                </a:solidFill>
                <a:latin typeface="Ebrima"/>
                <a:cs typeface="Ebrima"/>
              </a:rPr>
              <a:t>and</a:t>
            </a:r>
            <a:r>
              <a:rPr dirty="0" sz="2300" spc="-2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2300" b="1">
                <a:solidFill>
                  <a:srgbClr val="4F772B"/>
                </a:solidFill>
                <a:latin typeface="Ebrima"/>
                <a:cs typeface="Ebrima"/>
              </a:rPr>
              <a:t>the</a:t>
            </a:r>
            <a:r>
              <a:rPr dirty="0" sz="2300" spc="-20" b="1">
                <a:solidFill>
                  <a:srgbClr val="4F772B"/>
                </a:solidFill>
                <a:latin typeface="Ebrima"/>
                <a:cs typeface="Ebrima"/>
              </a:rPr>
              <a:t> </a:t>
            </a:r>
            <a:r>
              <a:rPr dirty="0" sz="2300" spc="-10" b="1">
                <a:solidFill>
                  <a:srgbClr val="4F772B"/>
                </a:solidFill>
                <a:latin typeface="Ebrima"/>
                <a:cs typeface="Ebrima"/>
              </a:rPr>
              <a:t>community!</a:t>
            </a:r>
            <a:endParaRPr sz="2300">
              <a:latin typeface="Ebrima"/>
              <a:cs typeface="Ebrim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5064" y="2613660"/>
            <a:ext cx="664463" cy="68122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617470" y="2560066"/>
            <a:ext cx="2914650" cy="881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Bridges</a:t>
            </a:r>
            <a:r>
              <a:rPr dirty="0" sz="1400" spc="-2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the</a:t>
            </a:r>
            <a:r>
              <a:rPr dirty="0" sz="1400" spc="-2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gap</a:t>
            </a:r>
            <a:r>
              <a:rPr dirty="0" sz="1400" spc="-1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between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 injured</a:t>
            </a: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employees’</a:t>
            </a:r>
            <a:r>
              <a:rPr dirty="0" sz="1400" spc="-6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capabilities</a:t>
            </a:r>
            <a:r>
              <a:rPr dirty="0" sz="1400" spc="-6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Ebrima"/>
                <a:cs typeface="Ebrima"/>
              </a:rPr>
              <a:t>and</a:t>
            </a: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employer’s</a:t>
            </a:r>
            <a:r>
              <a:rPr dirty="0" sz="14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ability</a:t>
            </a:r>
            <a:r>
              <a:rPr dirty="0" sz="1400" spc="-2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to</a:t>
            </a:r>
            <a:r>
              <a:rPr dirty="0" sz="1400" spc="-2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accommodate</a:t>
            </a: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modified</a:t>
            </a:r>
            <a:r>
              <a:rPr dirty="0" sz="14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duty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on-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site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294626" y="2537815"/>
            <a:ext cx="2812415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Helps</a:t>
            </a:r>
            <a:r>
              <a:rPr dirty="0" sz="14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avoid</a:t>
            </a:r>
            <a:r>
              <a:rPr dirty="0" sz="1400" spc="-5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‘disability</a:t>
            </a:r>
            <a:r>
              <a:rPr dirty="0" sz="1400" spc="-3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syndrome’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,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improves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workplace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morale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,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Ebrima"/>
                <a:cs typeface="Ebrima"/>
              </a:rPr>
              <a:t>and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retains</a:t>
            </a:r>
            <a:r>
              <a:rPr dirty="0" sz="1400" spc="-2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a</a:t>
            </a:r>
            <a:r>
              <a:rPr dirty="0" sz="1400" spc="-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valuable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employee</a:t>
            </a:r>
            <a:endParaRPr sz="1400">
              <a:latin typeface="Ebrima"/>
              <a:cs typeface="Ebrima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76415" y="2610611"/>
            <a:ext cx="565404" cy="68427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617470" y="3727450"/>
            <a:ext cx="2771775" cy="668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Encourages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faster</a:t>
            </a:r>
            <a:r>
              <a:rPr dirty="0" sz="1400" spc="-1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recuperation</a:t>
            </a:r>
            <a:r>
              <a:rPr dirty="0" sz="1400" spc="-2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Ebrima"/>
                <a:cs typeface="Ebrima"/>
              </a:rPr>
              <a:t>&amp;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return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to</a:t>
            </a:r>
            <a:r>
              <a:rPr dirty="0" sz="1400" spc="-1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work</a:t>
            </a:r>
            <a:r>
              <a:rPr dirty="0" sz="1400" spc="-1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while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 potentially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reducing</a:t>
            </a:r>
            <a:r>
              <a:rPr dirty="0" sz="1400" spc="-4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medical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costs</a:t>
            </a:r>
            <a:endParaRPr sz="1400">
              <a:latin typeface="Ebrima"/>
              <a:cs typeface="Ebrima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9739" y="3770376"/>
            <a:ext cx="509015" cy="63855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7213218" y="3632428"/>
            <a:ext cx="3163570" cy="79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Improves</a:t>
            </a:r>
            <a:r>
              <a:rPr dirty="0" sz="1400" spc="-2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employee’s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sense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of</a:t>
            </a:r>
            <a:r>
              <a:rPr dirty="0" sz="1400" spc="-2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value </a:t>
            </a:r>
            <a:r>
              <a:rPr dirty="0" sz="1400" spc="-50">
                <a:solidFill>
                  <a:srgbClr val="404040"/>
                </a:solidFill>
                <a:latin typeface="Ebrima"/>
                <a:cs typeface="Ebrima"/>
              </a:rPr>
              <a:t>&amp; 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self-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esteem</a:t>
            </a:r>
            <a:r>
              <a:rPr dirty="0" sz="1400" spc="2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by</a:t>
            </a:r>
            <a:r>
              <a:rPr dirty="0" sz="14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reintroducing</a:t>
            </a:r>
            <a:r>
              <a:rPr dirty="0" sz="1400" spc="-3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employee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to</a:t>
            </a:r>
            <a:r>
              <a:rPr dirty="0" sz="1400" spc="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work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 routine</a:t>
            </a:r>
            <a:endParaRPr sz="1400">
              <a:latin typeface="Ebrima"/>
              <a:cs typeface="Ebrim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70676" y="3700271"/>
            <a:ext cx="763524" cy="638556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640838" y="4739766"/>
            <a:ext cx="2931795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Promotes</a:t>
            </a:r>
            <a:r>
              <a:rPr dirty="0" sz="1400" spc="-2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social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 responsibility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,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community</a:t>
            </a:r>
            <a:r>
              <a:rPr dirty="0" sz="1400" spc="-1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outreach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,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and</a:t>
            </a:r>
            <a:r>
              <a:rPr dirty="0" sz="14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goodwill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while</a:t>
            </a:r>
            <a:r>
              <a:rPr dirty="0" sz="14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exposing</a:t>
            </a:r>
            <a:r>
              <a:rPr dirty="0" sz="1400" spc="-2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employee</a:t>
            </a:r>
            <a:r>
              <a:rPr dirty="0" sz="1400" spc="-25">
                <a:solidFill>
                  <a:srgbClr val="404040"/>
                </a:solidFill>
                <a:latin typeface="Ebrima"/>
                <a:cs typeface="Ebrima"/>
              </a:rPr>
              <a:t> to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meaningful</a:t>
            </a:r>
            <a:r>
              <a:rPr dirty="0" sz="1400" spc="-4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20" b="1">
                <a:solidFill>
                  <a:srgbClr val="404040"/>
                </a:solidFill>
                <a:latin typeface="Ebrima"/>
                <a:cs typeface="Ebrima"/>
              </a:rPr>
              <a:t>work</a:t>
            </a:r>
            <a:endParaRPr sz="1400">
              <a:latin typeface="Ebrima"/>
              <a:cs typeface="Ebrim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9448" y="4789932"/>
            <a:ext cx="682751" cy="68427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7213218" y="4750155"/>
            <a:ext cx="2882265" cy="1050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Reduces</a:t>
            </a:r>
            <a:r>
              <a:rPr dirty="0" sz="1400" spc="-2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claim</a:t>
            </a:r>
            <a:r>
              <a:rPr dirty="0" sz="1400" spc="-1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duration</a:t>
            </a:r>
            <a:r>
              <a:rPr dirty="0" sz="1400" spc="-3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and</a:t>
            </a:r>
            <a:r>
              <a:rPr dirty="0" sz="1400" spc="-3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20" b="1">
                <a:solidFill>
                  <a:srgbClr val="404040"/>
                </a:solidFill>
                <a:latin typeface="Ebrima"/>
                <a:cs typeface="Ebrima"/>
              </a:rPr>
              <a:t>costs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which</a:t>
            </a:r>
            <a:r>
              <a:rPr dirty="0" sz="1400" spc="-3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can</a:t>
            </a:r>
            <a:r>
              <a:rPr dirty="0" sz="14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significantly</a:t>
            </a:r>
            <a:r>
              <a:rPr dirty="0" sz="1400" spc="-5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Ebrima"/>
                <a:cs typeface="Ebrima"/>
              </a:rPr>
              <a:t>impact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experience</a:t>
            </a:r>
            <a:r>
              <a:rPr dirty="0" sz="1400" spc="-35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modification,</a:t>
            </a:r>
            <a:r>
              <a:rPr dirty="0" sz="1400" spc="-50" b="1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reserves, </a:t>
            </a:r>
            <a:r>
              <a:rPr dirty="0" sz="1400">
                <a:solidFill>
                  <a:srgbClr val="404040"/>
                </a:solidFill>
                <a:latin typeface="Ebrima"/>
                <a:cs typeface="Ebrima"/>
              </a:rPr>
              <a:t>and</a:t>
            </a:r>
            <a:r>
              <a:rPr dirty="0" sz="1400" spc="-15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404040"/>
                </a:solidFill>
                <a:latin typeface="Ebrima"/>
                <a:cs typeface="Ebrima"/>
              </a:rPr>
              <a:t>future</a:t>
            </a:r>
            <a:r>
              <a:rPr dirty="0" sz="1400" spc="-10" b="1">
                <a:solidFill>
                  <a:srgbClr val="404040"/>
                </a:solidFill>
                <a:latin typeface="Ebrima"/>
                <a:cs typeface="Ebrima"/>
              </a:rPr>
              <a:t> premiums</a:t>
            </a:r>
            <a:endParaRPr sz="1400">
              <a:latin typeface="Ebrima"/>
              <a:cs typeface="Ebrima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59067" y="4823459"/>
            <a:ext cx="638556" cy="6827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226243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4637" y="5669975"/>
            <a:ext cx="2105912" cy="43144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45083" y="2269617"/>
            <a:ext cx="5565140" cy="29438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435609">
              <a:lnSpc>
                <a:spcPct val="100000"/>
              </a:lnSpc>
              <a:spcBef>
                <a:spcPts val="105"/>
              </a:spcBef>
            </a:pPr>
            <a:r>
              <a:rPr dirty="0" sz="2600" b="1">
                <a:solidFill>
                  <a:srgbClr val="252525"/>
                </a:solidFill>
                <a:latin typeface="Ebrima"/>
                <a:cs typeface="Ebrima"/>
              </a:rPr>
              <a:t>Transition2Work</a:t>
            </a:r>
            <a:r>
              <a:rPr dirty="0" sz="2600" spc="-60" b="1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600" b="1">
                <a:solidFill>
                  <a:srgbClr val="252525"/>
                </a:solidFill>
                <a:latin typeface="Ebrima"/>
                <a:cs typeface="Ebrima"/>
              </a:rPr>
              <a:t>Assignment</a:t>
            </a:r>
            <a:r>
              <a:rPr dirty="0" sz="2600" spc="-30" b="1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600" spc="-25" b="1">
                <a:solidFill>
                  <a:srgbClr val="252525"/>
                </a:solidFill>
                <a:latin typeface="Ebrima"/>
                <a:cs typeface="Ebrima"/>
              </a:rPr>
              <a:t>are </a:t>
            </a:r>
            <a:r>
              <a:rPr dirty="0" sz="2600" spc="-10" b="1">
                <a:solidFill>
                  <a:srgbClr val="252525"/>
                </a:solidFill>
                <a:latin typeface="Ebrima"/>
                <a:cs typeface="Ebrima"/>
              </a:rPr>
              <a:t>Available:</a:t>
            </a:r>
            <a:endParaRPr sz="26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>
              <a:latin typeface="Ebrima"/>
              <a:cs typeface="Ebrima"/>
            </a:endParaRPr>
          </a:p>
          <a:p>
            <a:pPr marL="698500" indent="-229235">
              <a:lnSpc>
                <a:spcPct val="10000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200">
                <a:solidFill>
                  <a:srgbClr val="252525"/>
                </a:solidFill>
                <a:latin typeface="Ebrima"/>
                <a:cs typeface="Ebrima"/>
              </a:rPr>
              <a:t>At</a:t>
            </a:r>
            <a:r>
              <a:rPr dirty="0" sz="2200" spc="-50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200">
                <a:solidFill>
                  <a:srgbClr val="252525"/>
                </a:solidFill>
                <a:latin typeface="Ebrima"/>
                <a:cs typeface="Ebrima"/>
              </a:rPr>
              <a:t>the</a:t>
            </a:r>
            <a:r>
              <a:rPr dirty="0" sz="2200" spc="-45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200">
                <a:solidFill>
                  <a:srgbClr val="252525"/>
                </a:solidFill>
                <a:latin typeface="Ebrima"/>
                <a:cs typeface="Ebrima"/>
              </a:rPr>
              <a:t>employer’s</a:t>
            </a:r>
            <a:r>
              <a:rPr dirty="0" sz="2200" spc="-60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200" spc="-10">
                <a:solidFill>
                  <a:srgbClr val="252525"/>
                </a:solidFill>
                <a:latin typeface="Ebrima"/>
                <a:cs typeface="Ebrima"/>
              </a:rPr>
              <a:t>worksite</a:t>
            </a:r>
            <a:endParaRPr sz="2200">
              <a:latin typeface="Ebrima"/>
              <a:cs typeface="Ebrima"/>
            </a:endParaRPr>
          </a:p>
          <a:p>
            <a:pPr marL="698500" indent="-229235">
              <a:lnSpc>
                <a:spcPct val="100000"/>
              </a:lnSpc>
              <a:spcBef>
                <a:spcPts val="181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200" spc="-25">
                <a:solidFill>
                  <a:srgbClr val="252525"/>
                </a:solidFill>
                <a:latin typeface="Ebrima"/>
                <a:cs typeface="Ebrima"/>
              </a:rPr>
              <a:t>Work-</a:t>
            </a:r>
            <a:r>
              <a:rPr dirty="0" sz="2200" spc="-20">
                <a:solidFill>
                  <a:srgbClr val="252525"/>
                </a:solidFill>
                <a:latin typeface="Ebrima"/>
                <a:cs typeface="Ebrima"/>
              </a:rPr>
              <a:t>from-</a:t>
            </a:r>
            <a:r>
              <a:rPr dirty="0" sz="2200">
                <a:solidFill>
                  <a:srgbClr val="252525"/>
                </a:solidFill>
                <a:latin typeface="Ebrima"/>
                <a:cs typeface="Ebrima"/>
              </a:rPr>
              <a:t>Home</a:t>
            </a:r>
            <a:r>
              <a:rPr dirty="0" sz="2200" spc="25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200" spc="-10">
                <a:solidFill>
                  <a:srgbClr val="252525"/>
                </a:solidFill>
                <a:latin typeface="Ebrima"/>
                <a:cs typeface="Ebrima"/>
              </a:rPr>
              <a:t>(remote)</a:t>
            </a:r>
            <a:endParaRPr sz="2200">
              <a:latin typeface="Ebrima"/>
              <a:cs typeface="Ebrima"/>
            </a:endParaRPr>
          </a:p>
          <a:p>
            <a:pPr marL="698500" indent="-229235">
              <a:lnSpc>
                <a:spcPct val="100000"/>
              </a:lnSpc>
              <a:spcBef>
                <a:spcPts val="182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200">
                <a:solidFill>
                  <a:srgbClr val="252525"/>
                </a:solidFill>
                <a:latin typeface="Ebrima"/>
                <a:cs typeface="Ebrima"/>
              </a:rPr>
              <a:t>At</a:t>
            </a:r>
            <a:r>
              <a:rPr dirty="0" sz="2200" spc="-80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200">
                <a:solidFill>
                  <a:srgbClr val="252525"/>
                </a:solidFill>
                <a:latin typeface="Ebrima"/>
                <a:cs typeface="Ebrima"/>
              </a:rPr>
              <a:t>the</a:t>
            </a:r>
            <a:r>
              <a:rPr dirty="0" sz="2200" spc="-70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200">
                <a:solidFill>
                  <a:srgbClr val="252525"/>
                </a:solidFill>
                <a:latin typeface="Ebrima"/>
                <a:cs typeface="Ebrima"/>
              </a:rPr>
              <a:t>nonprofit</a:t>
            </a:r>
            <a:r>
              <a:rPr dirty="0" sz="2200" spc="-75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200">
                <a:solidFill>
                  <a:srgbClr val="252525"/>
                </a:solidFill>
                <a:latin typeface="Ebrima"/>
                <a:cs typeface="Ebrima"/>
              </a:rPr>
              <a:t>organization’s</a:t>
            </a:r>
            <a:r>
              <a:rPr dirty="0" sz="2200" spc="-25">
                <a:solidFill>
                  <a:srgbClr val="252525"/>
                </a:solidFill>
                <a:latin typeface="Ebrima"/>
                <a:cs typeface="Ebrima"/>
              </a:rPr>
              <a:t> </a:t>
            </a:r>
            <a:r>
              <a:rPr dirty="0" sz="2200" spc="-10">
                <a:solidFill>
                  <a:srgbClr val="252525"/>
                </a:solidFill>
                <a:latin typeface="Ebrima"/>
                <a:cs typeface="Ebrima"/>
              </a:rPr>
              <a:t>location</a:t>
            </a:r>
            <a:endParaRPr sz="2200">
              <a:latin typeface="Ebrima"/>
              <a:cs typeface="Ebri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04" y="198120"/>
            <a:ext cx="11316462" cy="12291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4242" y="343611"/>
            <a:ext cx="106172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Transition2Work</a:t>
            </a:r>
            <a:r>
              <a:rPr dirty="0" sz="4400" spc="-70"/>
              <a:t> </a:t>
            </a:r>
            <a:r>
              <a:rPr dirty="0" sz="4400"/>
              <a:t>Offers</a:t>
            </a:r>
            <a:r>
              <a:rPr dirty="0" sz="4400" spc="-70"/>
              <a:t> </a:t>
            </a:r>
            <a:r>
              <a:rPr dirty="0" sz="4400"/>
              <a:t>Flexible</a:t>
            </a:r>
            <a:r>
              <a:rPr dirty="0" sz="4400" spc="-40"/>
              <a:t> </a:t>
            </a:r>
            <a:r>
              <a:rPr dirty="0" sz="4400" spc="-10"/>
              <a:t>Options</a:t>
            </a:r>
            <a:endParaRPr sz="4400"/>
          </a:p>
        </p:txBody>
      </p:sp>
      <p:grpSp>
        <p:nvGrpSpPr>
          <p:cNvPr id="7" name="object 7" descr=""/>
          <p:cNvGrpSpPr/>
          <p:nvPr/>
        </p:nvGrpSpPr>
        <p:grpSpPr>
          <a:xfrm>
            <a:off x="9153525" y="2479929"/>
            <a:ext cx="2876550" cy="2876550"/>
            <a:chOff x="9153525" y="2479929"/>
            <a:chExt cx="2876550" cy="2876550"/>
          </a:xfrm>
        </p:grpSpPr>
        <p:sp>
          <p:nvSpPr>
            <p:cNvPr id="8" name="object 8" descr=""/>
            <p:cNvSpPr/>
            <p:nvPr/>
          </p:nvSpPr>
          <p:spPr>
            <a:xfrm>
              <a:off x="9163050" y="2489454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0" y="1428750"/>
                  </a:moveTo>
                  <a:lnTo>
                    <a:pt x="795" y="1380631"/>
                  </a:lnTo>
                  <a:lnTo>
                    <a:pt x="3163" y="1332911"/>
                  </a:lnTo>
                  <a:lnTo>
                    <a:pt x="7081" y="1285614"/>
                  </a:lnTo>
                  <a:lnTo>
                    <a:pt x="12521" y="1238765"/>
                  </a:lnTo>
                  <a:lnTo>
                    <a:pt x="19461" y="1192390"/>
                  </a:lnTo>
                  <a:lnTo>
                    <a:pt x="27874" y="1146512"/>
                  </a:lnTo>
                  <a:lnTo>
                    <a:pt x="37735" y="1101158"/>
                  </a:lnTo>
                  <a:lnTo>
                    <a:pt x="49020" y="1056353"/>
                  </a:lnTo>
                  <a:lnTo>
                    <a:pt x="61704" y="1012120"/>
                  </a:lnTo>
                  <a:lnTo>
                    <a:pt x="75761" y="968486"/>
                  </a:lnTo>
                  <a:lnTo>
                    <a:pt x="91166" y="925475"/>
                  </a:lnTo>
                  <a:lnTo>
                    <a:pt x="107895" y="883113"/>
                  </a:lnTo>
                  <a:lnTo>
                    <a:pt x="125923" y="841424"/>
                  </a:lnTo>
                  <a:lnTo>
                    <a:pt x="145224" y="800433"/>
                  </a:lnTo>
                  <a:lnTo>
                    <a:pt x="165773" y="760165"/>
                  </a:lnTo>
                  <a:lnTo>
                    <a:pt x="187546" y="720646"/>
                  </a:lnTo>
                  <a:lnTo>
                    <a:pt x="210518" y="681900"/>
                  </a:lnTo>
                  <a:lnTo>
                    <a:pt x="234663" y="643953"/>
                  </a:lnTo>
                  <a:lnTo>
                    <a:pt x="259956" y="606828"/>
                  </a:lnTo>
                  <a:lnTo>
                    <a:pt x="286373" y="570553"/>
                  </a:lnTo>
                  <a:lnTo>
                    <a:pt x="313888" y="535150"/>
                  </a:lnTo>
                  <a:lnTo>
                    <a:pt x="342477" y="500646"/>
                  </a:lnTo>
                  <a:lnTo>
                    <a:pt x="372114" y="467065"/>
                  </a:lnTo>
                  <a:lnTo>
                    <a:pt x="402774" y="434433"/>
                  </a:lnTo>
                  <a:lnTo>
                    <a:pt x="434433" y="402774"/>
                  </a:lnTo>
                  <a:lnTo>
                    <a:pt x="467065" y="372114"/>
                  </a:lnTo>
                  <a:lnTo>
                    <a:pt x="500646" y="342477"/>
                  </a:lnTo>
                  <a:lnTo>
                    <a:pt x="535150" y="313888"/>
                  </a:lnTo>
                  <a:lnTo>
                    <a:pt x="570553" y="286373"/>
                  </a:lnTo>
                  <a:lnTo>
                    <a:pt x="606828" y="259956"/>
                  </a:lnTo>
                  <a:lnTo>
                    <a:pt x="643953" y="234663"/>
                  </a:lnTo>
                  <a:lnTo>
                    <a:pt x="681900" y="210518"/>
                  </a:lnTo>
                  <a:lnTo>
                    <a:pt x="720646" y="187546"/>
                  </a:lnTo>
                  <a:lnTo>
                    <a:pt x="760165" y="165773"/>
                  </a:lnTo>
                  <a:lnTo>
                    <a:pt x="800433" y="145224"/>
                  </a:lnTo>
                  <a:lnTo>
                    <a:pt x="841424" y="125923"/>
                  </a:lnTo>
                  <a:lnTo>
                    <a:pt x="883113" y="107895"/>
                  </a:lnTo>
                  <a:lnTo>
                    <a:pt x="925475" y="91166"/>
                  </a:lnTo>
                  <a:lnTo>
                    <a:pt x="968486" y="75761"/>
                  </a:lnTo>
                  <a:lnTo>
                    <a:pt x="1012120" y="61704"/>
                  </a:lnTo>
                  <a:lnTo>
                    <a:pt x="1056353" y="49020"/>
                  </a:lnTo>
                  <a:lnTo>
                    <a:pt x="1101158" y="37735"/>
                  </a:lnTo>
                  <a:lnTo>
                    <a:pt x="1146512" y="27874"/>
                  </a:lnTo>
                  <a:lnTo>
                    <a:pt x="1192390" y="19461"/>
                  </a:lnTo>
                  <a:lnTo>
                    <a:pt x="1238765" y="12521"/>
                  </a:lnTo>
                  <a:lnTo>
                    <a:pt x="1285614" y="7081"/>
                  </a:lnTo>
                  <a:lnTo>
                    <a:pt x="1332911" y="3163"/>
                  </a:lnTo>
                  <a:lnTo>
                    <a:pt x="1380631" y="795"/>
                  </a:lnTo>
                  <a:lnTo>
                    <a:pt x="1428750" y="0"/>
                  </a:lnTo>
                  <a:lnTo>
                    <a:pt x="1476868" y="795"/>
                  </a:lnTo>
                  <a:lnTo>
                    <a:pt x="1524588" y="3163"/>
                  </a:lnTo>
                  <a:lnTo>
                    <a:pt x="1571885" y="7081"/>
                  </a:lnTo>
                  <a:lnTo>
                    <a:pt x="1618734" y="12521"/>
                  </a:lnTo>
                  <a:lnTo>
                    <a:pt x="1665109" y="19461"/>
                  </a:lnTo>
                  <a:lnTo>
                    <a:pt x="1710987" y="27874"/>
                  </a:lnTo>
                  <a:lnTo>
                    <a:pt x="1756341" y="37735"/>
                  </a:lnTo>
                  <a:lnTo>
                    <a:pt x="1801146" y="49020"/>
                  </a:lnTo>
                  <a:lnTo>
                    <a:pt x="1845379" y="61704"/>
                  </a:lnTo>
                  <a:lnTo>
                    <a:pt x="1889013" y="75761"/>
                  </a:lnTo>
                  <a:lnTo>
                    <a:pt x="1932024" y="91166"/>
                  </a:lnTo>
                  <a:lnTo>
                    <a:pt x="1974386" y="107895"/>
                  </a:lnTo>
                  <a:lnTo>
                    <a:pt x="2016075" y="125923"/>
                  </a:lnTo>
                  <a:lnTo>
                    <a:pt x="2057066" y="145224"/>
                  </a:lnTo>
                  <a:lnTo>
                    <a:pt x="2097334" y="165773"/>
                  </a:lnTo>
                  <a:lnTo>
                    <a:pt x="2136853" y="187546"/>
                  </a:lnTo>
                  <a:lnTo>
                    <a:pt x="2175599" y="210518"/>
                  </a:lnTo>
                  <a:lnTo>
                    <a:pt x="2213546" y="234663"/>
                  </a:lnTo>
                  <a:lnTo>
                    <a:pt x="2250671" y="259956"/>
                  </a:lnTo>
                  <a:lnTo>
                    <a:pt x="2286946" y="286373"/>
                  </a:lnTo>
                  <a:lnTo>
                    <a:pt x="2322349" y="313888"/>
                  </a:lnTo>
                  <a:lnTo>
                    <a:pt x="2356853" y="342477"/>
                  </a:lnTo>
                  <a:lnTo>
                    <a:pt x="2390434" y="372114"/>
                  </a:lnTo>
                  <a:lnTo>
                    <a:pt x="2423066" y="402774"/>
                  </a:lnTo>
                  <a:lnTo>
                    <a:pt x="2454725" y="434433"/>
                  </a:lnTo>
                  <a:lnTo>
                    <a:pt x="2485385" y="467065"/>
                  </a:lnTo>
                  <a:lnTo>
                    <a:pt x="2515022" y="500646"/>
                  </a:lnTo>
                  <a:lnTo>
                    <a:pt x="2543611" y="535150"/>
                  </a:lnTo>
                  <a:lnTo>
                    <a:pt x="2571126" y="570553"/>
                  </a:lnTo>
                  <a:lnTo>
                    <a:pt x="2597543" y="606828"/>
                  </a:lnTo>
                  <a:lnTo>
                    <a:pt x="2622836" y="643953"/>
                  </a:lnTo>
                  <a:lnTo>
                    <a:pt x="2646981" y="681900"/>
                  </a:lnTo>
                  <a:lnTo>
                    <a:pt x="2669953" y="720646"/>
                  </a:lnTo>
                  <a:lnTo>
                    <a:pt x="2691726" y="760165"/>
                  </a:lnTo>
                  <a:lnTo>
                    <a:pt x="2712275" y="800433"/>
                  </a:lnTo>
                  <a:lnTo>
                    <a:pt x="2731576" y="841424"/>
                  </a:lnTo>
                  <a:lnTo>
                    <a:pt x="2749604" y="883113"/>
                  </a:lnTo>
                  <a:lnTo>
                    <a:pt x="2766333" y="925475"/>
                  </a:lnTo>
                  <a:lnTo>
                    <a:pt x="2781738" y="968486"/>
                  </a:lnTo>
                  <a:lnTo>
                    <a:pt x="2795795" y="1012120"/>
                  </a:lnTo>
                  <a:lnTo>
                    <a:pt x="2808479" y="1056353"/>
                  </a:lnTo>
                  <a:lnTo>
                    <a:pt x="2819764" y="1101158"/>
                  </a:lnTo>
                  <a:lnTo>
                    <a:pt x="2829625" y="1146512"/>
                  </a:lnTo>
                  <a:lnTo>
                    <a:pt x="2838038" y="1192390"/>
                  </a:lnTo>
                  <a:lnTo>
                    <a:pt x="2844978" y="1238765"/>
                  </a:lnTo>
                  <a:lnTo>
                    <a:pt x="2850418" y="1285614"/>
                  </a:lnTo>
                  <a:lnTo>
                    <a:pt x="2854336" y="1332911"/>
                  </a:lnTo>
                  <a:lnTo>
                    <a:pt x="2856704" y="1380631"/>
                  </a:lnTo>
                  <a:lnTo>
                    <a:pt x="2857500" y="1428750"/>
                  </a:lnTo>
                  <a:lnTo>
                    <a:pt x="2856704" y="1476868"/>
                  </a:lnTo>
                  <a:lnTo>
                    <a:pt x="2854336" y="1524588"/>
                  </a:lnTo>
                  <a:lnTo>
                    <a:pt x="2850418" y="1571885"/>
                  </a:lnTo>
                  <a:lnTo>
                    <a:pt x="2844978" y="1618734"/>
                  </a:lnTo>
                  <a:lnTo>
                    <a:pt x="2838038" y="1665109"/>
                  </a:lnTo>
                  <a:lnTo>
                    <a:pt x="2829625" y="1710987"/>
                  </a:lnTo>
                  <a:lnTo>
                    <a:pt x="2819764" y="1756341"/>
                  </a:lnTo>
                  <a:lnTo>
                    <a:pt x="2808479" y="1801146"/>
                  </a:lnTo>
                  <a:lnTo>
                    <a:pt x="2795795" y="1845379"/>
                  </a:lnTo>
                  <a:lnTo>
                    <a:pt x="2781738" y="1889013"/>
                  </a:lnTo>
                  <a:lnTo>
                    <a:pt x="2766333" y="1932024"/>
                  </a:lnTo>
                  <a:lnTo>
                    <a:pt x="2749604" y="1974386"/>
                  </a:lnTo>
                  <a:lnTo>
                    <a:pt x="2731576" y="2016075"/>
                  </a:lnTo>
                  <a:lnTo>
                    <a:pt x="2712275" y="2057066"/>
                  </a:lnTo>
                  <a:lnTo>
                    <a:pt x="2691726" y="2097334"/>
                  </a:lnTo>
                  <a:lnTo>
                    <a:pt x="2669953" y="2136853"/>
                  </a:lnTo>
                  <a:lnTo>
                    <a:pt x="2646981" y="2175599"/>
                  </a:lnTo>
                  <a:lnTo>
                    <a:pt x="2622836" y="2213546"/>
                  </a:lnTo>
                  <a:lnTo>
                    <a:pt x="2597543" y="2250671"/>
                  </a:lnTo>
                  <a:lnTo>
                    <a:pt x="2571126" y="2286946"/>
                  </a:lnTo>
                  <a:lnTo>
                    <a:pt x="2543611" y="2322349"/>
                  </a:lnTo>
                  <a:lnTo>
                    <a:pt x="2515022" y="2356853"/>
                  </a:lnTo>
                  <a:lnTo>
                    <a:pt x="2485385" y="2390434"/>
                  </a:lnTo>
                  <a:lnTo>
                    <a:pt x="2454725" y="2423066"/>
                  </a:lnTo>
                  <a:lnTo>
                    <a:pt x="2423066" y="2454725"/>
                  </a:lnTo>
                  <a:lnTo>
                    <a:pt x="2390434" y="2485385"/>
                  </a:lnTo>
                  <a:lnTo>
                    <a:pt x="2356853" y="2515022"/>
                  </a:lnTo>
                  <a:lnTo>
                    <a:pt x="2322349" y="2543611"/>
                  </a:lnTo>
                  <a:lnTo>
                    <a:pt x="2286946" y="2571126"/>
                  </a:lnTo>
                  <a:lnTo>
                    <a:pt x="2250671" y="2597543"/>
                  </a:lnTo>
                  <a:lnTo>
                    <a:pt x="2213546" y="2622836"/>
                  </a:lnTo>
                  <a:lnTo>
                    <a:pt x="2175599" y="2646981"/>
                  </a:lnTo>
                  <a:lnTo>
                    <a:pt x="2136853" y="2669953"/>
                  </a:lnTo>
                  <a:lnTo>
                    <a:pt x="2097334" y="2691726"/>
                  </a:lnTo>
                  <a:lnTo>
                    <a:pt x="2057066" y="2712275"/>
                  </a:lnTo>
                  <a:lnTo>
                    <a:pt x="2016075" y="2731576"/>
                  </a:lnTo>
                  <a:lnTo>
                    <a:pt x="1974386" y="2749604"/>
                  </a:lnTo>
                  <a:lnTo>
                    <a:pt x="1932024" y="2766333"/>
                  </a:lnTo>
                  <a:lnTo>
                    <a:pt x="1889013" y="2781738"/>
                  </a:lnTo>
                  <a:lnTo>
                    <a:pt x="1845379" y="2795795"/>
                  </a:lnTo>
                  <a:lnTo>
                    <a:pt x="1801146" y="2808479"/>
                  </a:lnTo>
                  <a:lnTo>
                    <a:pt x="1756341" y="2819764"/>
                  </a:lnTo>
                  <a:lnTo>
                    <a:pt x="1710987" y="2829625"/>
                  </a:lnTo>
                  <a:lnTo>
                    <a:pt x="1665109" y="2838038"/>
                  </a:lnTo>
                  <a:lnTo>
                    <a:pt x="1618734" y="2844978"/>
                  </a:lnTo>
                  <a:lnTo>
                    <a:pt x="1571885" y="2850418"/>
                  </a:lnTo>
                  <a:lnTo>
                    <a:pt x="1524588" y="2854336"/>
                  </a:lnTo>
                  <a:lnTo>
                    <a:pt x="1476868" y="2856704"/>
                  </a:lnTo>
                  <a:lnTo>
                    <a:pt x="1428750" y="2857500"/>
                  </a:lnTo>
                  <a:lnTo>
                    <a:pt x="1380631" y="2856704"/>
                  </a:lnTo>
                  <a:lnTo>
                    <a:pt x="1332911" y="2854336"/>
                  </a:lnTo>
                  <a:lnTo>
                    <a:pt x="1285614" y="2850418"/>
                  </a:lnTo>
                  <a:lnTo>
                    <a:pt x="1238765" y="2844978"/>
                  </a:lnTo>
                  <a:lnTo>
                    <a:pt x="1192390" y="2838038"/>
                  </a:lnTo>
                  <a:lnTo>
                    <a:pt x="1146512" y="2829625"/>
                  </a:lnTo>
                  <a:lnTo>
                    <a:pt x="1101158" y="2819764"/>
                  </a:lnTo>
                  <a:lnTo>
                    <a:pt x="1056353" y="2808479"/>
                  </a:lnTo>
                  <a:lnTo>
                    <a:pt x="1012120" y="2795795"/>
                  </a:lnTo>
                  <a:lnTo>
                    <a:pt x="968486" y="2781738"/>
                  </a:lnTo>
                  <a:lnTo>
                    <a:pt x="925475" y="2766333"/>
                  </a:lnTo>
                  <a:lnTo>
                    <a:pt x="883113" y="2749604"/>
                  </a:lnTo>
                  <a:lnTo>
                    <a:pt x="841424" y="2731576"/>
                  </a:lnTo>
                  <a:lnTo>
                    <a:pt x="800433" y="2712275"/>
                  </a:lnTo>
                  <a:lnTo>
                    <a:pt x="760165" y="2691726"/>
                  </a:lnTo>
                  <a:lnTo>
                    <a:pt x="720646" y="2669953"/>
                  </a:lnTo>
                  <a:lnTo>
                    <a:pt x="681900" y="2646981"/>
                  </a:lnTo>
                  <a:lnTo>
                    <a:pt x="643953" y="2622836"/>
                  </a:lnTo>
                  <a:lnTo>
                    <a:pt x="606828" y="2597543"/>
                  </a:lnTo>
                  <a:lnTo>
                    <a:pt x="570553" y="2571126"/>
                  </a:lnTo>
                  <a:lnTo>
                    <a:pt x="535150" y="2543611"/>
                  </a:lnTo>
                  <a:lnTo>
                    <a:pt x="500646" y="2515022"/>
                  </a:lnTo>
                  <a:lnTo>
                    <a:pt x="467065" y="2485385"/>
                  </a:lnTo>
                  <a:lnTo>
                    <a:pt x="434433" y="2454725"/>
                  </a:lnTo>
                  <a:lnTo>
                    <a:pt x="402774" y="2423066"/>
                  </a:lnTo>
                  <a:lnTo>
                    <a:pt x="372114" y="2390434"/>
                  </a:lnTo>
                  <a:lnTo>
                    <a:pt x="342477" y="2356853"/>
                  </a:lnTo>
                  <a:lnTo>
                    <a:pt x="313888" y="2322349"/>
                  </a:lnTo>
                  <a:lnTo>
                    <a:pt x="286373" y="2286946"/>
                  </a:lnTo>
                  <a:lnTo>
                    <a:pt x="259956" y="2250671"/>
                  </a:lnTo>
                  <a:lnTo>
                    <a:pt x="234663" y="2213546"/>
                  </a:lnTo>
                  <a:lnTo>
                    <a:pt x="210518" y="2175599"/>
                  </a:lnTo>
                  <a:lnTo>
                    <a:pt x="187546" y="2136853"/>
                  </a:lnTo>
                  <a:lnTo>
                    <a:pt x="165773" y="2097334"/>
                  </a:lnTo>
                  <a:lnTo>
                    <a:pt x="145224" y="2057066"/>
                  </a:lnTo>
                  <a:lnTo>
                    <a:pt x="125923" y="2016075"/>
                  </a:lnTo>
                  <a:lnTo>
                    <a:pt x="107895" y="1974386"/>
                  </a:lnTo>
                  <a:lnTo>
                    <a:pt x="91166" y="1932024"/>
                  </a:lnTo>
                  <a:lnTo>
                    <a:pt x="75761" y="1889013"/>
                  </a:lnTo>
                  <a:lnTo>
                    <a:pt x="61704" y="1845379"/>
                  </a:lnTo>
                  <a:lnTo>
                    <a:pt x="49020" y="1801146"/>
                  </a:lnTo>
                  <a:lnTo>
                    <a:pt x="37735" y="1756341"/>
                  </a:lnTo>
                  <a:lnTo>
                    <a:pt x="27874" y="1710987"/>
                  </a:lnTo>
                  <a:lnTo>
                    <a:pt x="19461" y="1665109"/>
                  </a:lnTo>
                  <a:lnTo>
                    <a:pt x="12521" y="1618734"/>
                  </a:lnTo>
                  <a:lnTo>
                    <a:pt x="7081" y="1571885"/>
                  </a:lnTo>
                  <a:lnTo>
                    <a:pt x="3163" y="1524588"/>
                  </a:lnTo>
                  <a:lnTo>
                    <a:pt x="795" y="1476868"/>
                  </a:lnTo>
                  <a:lnTo>
                    <a:pt x="0" y="1428750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61347" y="2577084"/>
              <a:ext cx="2677668" cy="267919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251822" y="2567559"/>
              <a:ext cx="2696845" cy="2698750"/>
            </a:xfrm>
            <a:custGeom>
              <a:avLst/>
              <a:gdLst/>
              <a:ahLst/>
              <a:cxnLst/>
              <a:rect l="l" t="t" r="r" b="b"/>
              <a:pathLst>
                <a:path w="2696845" h="2698750">
                  <a:moveTo>
                    <a:pt x="1348612" y="0"/>
                  </a:moveTo>
                  <a:lnTo>
                    <a:pt x="1418081" y="1650"/>
                  </a:lnTo>
                  <a:lnTo>
                    <a:pt x="1486534" y="6730"/>
                  </a:lnTo>
                  <a:lnTo>
                    <a:pt x="1554099" y="15620"/>
                  </a:lnTo>
                  <a:lnTo>
                    <a:pt x="1620393" y="27558"/>
                  </a:lnTo>
                  <a:lnTo>
                    <a:pt x="1685544" y="42417"/>
                  </a:lnTo>
                  <a:lnTo>
                    <a:pt x="1749425" y="60705"/>
                  </a:lnTo>
                  <a:lnTo>
                    <a:pt x="1812162" y="81914"/>
                  </a:lnTo>
                  <a:lnTo>
                    <a:pt x="1873377" y="105917"/>
                  </a:lnTo>
                  <a:lnTo>
                    <a:pt x="1932940" y="133095"/>
                  </a:lnTo>
                  <a:lnTo>
                    <a:pt x="1991359" y="163067"/>
                  </a:lnTo>
                  <a:lnTo>
                    <a:pt x="2047621" y="195452"/>
                  </a:lnTo>
                  <a:lnTo>
                    <a:pt x="2102484" y="230631"/>
                  </a:lnTo>
                  <a:lnTo>
                    <a:pt x="2155190" y="268224"/>
                  </a:lnTo>
                  <a:lnTo>
                    <a:pt x="2206371" y="308228"/>
                  </a:lnTo>
                  <a:lnTo>
                    <a:pt x="2301875" y="395350"/>
                  </a:lnTo>
                  <a:lnTo>
                    <a:pt x="2388870" y="491108"/>
                  </a:lnTo>
                  <a:lnTo>
                    <a:pt x="2429002" y="542036"/>
                  </a:lnTo>
                  <a:lnTo>
                    <a:pt x="2466594" y="595121"/>
                  </a:lnTo>
                  <a:lnTo>
                    <a:pt x="2501646" y="649858"/>
                  </a:lnTo>
                  <a:lnTo>
                    <a:pt x="2534157" y="706246"/>
                  </a:lnTo>
                  <a:lnTo>
                    <a:pt x="2563622" y="764666"/>
                  </a:lnTo>
                  <a:lnTo>
                    <a:pt x="2590800" y="824102"/>
                  </a:lnTo>
                  <a:lnTo>
                    <a:pt x="2614803" y="885316"/>
                  </a:lnTo>
                  <a:lnTo>
                    <a:pt x="2636011" y="948054"/>
                  </a:lnTo>
                  <a:lnTo>
                    <a:pt x="2654427" y="1012063"/>
                  </a:lnTo>
                  <a:lnTo>
                    <a:pt x="2669158" y="1077595"/>
                  </a:lnTo>
                  <a:lnTo>
                    <a:pt x="2681224" y="1143889"/>
                  </a:lnTo>
                  <a:lnTo>
                    <a:pt x="2689605" y="1211452"/>
                  </a:lnTo>
                  <a:lnTo>
                    <a:pt x="2694812" y="1279778"/>
                  </a:lnTo>
                  <a:lnTo>
                    <a:pt x="2696718" y="1349374"/>
                  </a:lnTo>
                  <a:lnTo>
                    <a:pt x="2695194" y="1418843"/>
                  </a:lnTo>
                  <a:lnTo>
                    <a:pt x="2689986" y="1487296"/>
                  </a:lnTo>
                  <a:lnTo>
                    <a:pt x="2681224" y="1554860"/>
                  </a:lnTo>
                  <a:lnTo>
                    <a:pt x="2669158" y="1621154"/>
                  </a:lnTo>
                  <a:lnTo>
                    <a:pt x="2654427" y="1686305"/>
                  </a:lnTo>
                  <a:lnTo>
                    <a:pt x="2636011" y="1750695"/>
                  </a:lnTo>
                  <a:lnTo>
                    <a:pt x="2614803" y="1813052"/>
                  </a:lnTo>
                  <a:lnTo>
                    <a:pt x="2590800" y="1874520"/>
                  </a:lnTo>
                  <a:lnTo>
                    <a:pt x="2563622" y="1934083"/>
                  </a:lnTo>
                  <a:lnTo>
                    <a:pt x="2534157" y="1992502"/>
                  </a:lnTo>
                  <a:lnTo>
                    <a:pt x="2501646" y="2048890"/>
                  </a:lnTo>
                  <a:lnTo>
                    <a:pt x="2466467" y="2103628"/>
                  </a:lnTo>
                  <a:lnTo>
                    <a:pt x="2429002" y="2156333"/>
                  </a:lnTo>
                  <a:lnTo>
                    <a:pt x="2388997" y="2207641"/>
                  </a:lnTo>
                  <a:lnTo>
                    <a:pt x="2301875" y="2303398"/>
                  </a:lnTo>
                  <a:lnTo>
                    <a:pt x="2206371" y="2390140"/>
                  </a:lnTo>
                  <a:lnTo>
                    <a:pt x="2155190" y="2430526"/>
                  </a:lnTo>
                  <a:lnTo>
                    <a:pt x="2102357" y="2468117"/>
                  </a:lnTo>
                  <a:lnTo>
                    <a:pt x="2047621" y="2502916"/>
                  </a:lnTo>
                  <a:lnTo>
                    <a:pt x="1991359" y="2535682"/>
                  </a:lnTo>
                  <a:lnTo>
                    <a:pt x="1932940" y="2565272"/>
                  </a:lnTo>
                  <a:lnTo>
                    <a:pt x="1873377" y="2592451"/>
                  </a:lnTo>
                  <a:lnTo>
                    <a:pt x="1812162" y="2616454"/>
                  </a:lnTo>
                  <a:lnTo>
                    <a:pt x="1749425" y="2637535"/>
                  </a:lnTo>
                  <a:lnTo>
                    <a:pt x="1685544" y="2655951"/>
                  </a:lnTo>
                  <a:lnTo>
                    <a:pt x="1620393" y="2670810"/>
                  </a:lnTo>
                  <a:lnTo>
                    <a:pt x="1553591" y="2682747"/>
                  </a:lnTo>
                  <a:lnTo>
                    <a:pt x="1486534" y="2691510"/>
                  </a:lnTo>
                  <a:lnTo>
                    <a:pt x="1417701" y="2696717"/>
                  </a:lnTo>
                  <a:lnTo>
                    <a:pt x="1348612" y="2698368"/>
                  </a:lnTo>
                  <a:lnTo>
                    <a:pt x="1279017" y="2696717"/>
                  </a:lnTo>
                  <a:lnTo>
                    <a:pt x="1210691" y="2691510"/>
                  </a:lnTo>
                  <a:lnTo>
                    <a:pt x="1143127" y="2682747"/>
                  </a:lnTo>
                  <a:lnTo>
                    <a:pt x="1076832" y="2670810"/>
                  </a:lnTo>
                  <a:lnTo>
                    <a:pt x="1011681" y="2655951"/>
                  </a:lnTo>
                  <a:lnTo>
                    <a:pt x="947674" y="2637535"/>
                  </a:lnTo>
                  <a:lnTo>
                    <a:pt x="884935" y="2616454"/>
                  </a:lnTo>
                  <a:lnTo>
                    <a:pt x="823722" y="2592451"/>
                  </a:lnTo>
                  <a:lnTo>
                    <a:pt x="763777" y="2565272"/>
                  </a:lnTo>
                  <a:lnTo>
                    <a:pt x="705866" y="2535682"/>
                  </a:lnTo>
                  <a:lnTo>
                    <a:pt x="649477" y="2502916"/>
                  </a:lnTo>
                  <a:lnTo>
                    <a:pt x="594741" y="2468117"/>
                  </a:lnTo>
                  <a:lnTo>
                    <a:pt x="541527" y="2430526"/>
                  </a:lnTo>
                  <a:lnTo>
                    <a:pt x="490727" y="2390140"/>
                  </a:lnTo>
                  <a:lnTo>
                    <a:pt x="394843" y="2303017"/>
                  </a:lnTo>
                  <a:lnTo>
                    <a:pt x="308228" y="2207641"/>
                  </a:lnTo>
                  <a:lnTo>
                    <a:pt x="267843" y="2156333"/>
                  </a:lnTo>
                  <a:lnTo>
                    <a:pt x="230250" y="2103628"/>
                  </a:lnTo>
                  <a:lnTo>
                    <a:pt x="195072" y="2048890"/>
                  </a:lnTo>
                  <a:lnTo>
                    <a:pt x="162686" y="1992502"/>
                  </a:lnTo>
                  <a:lnTo>
                    <a:pt x="133096" y="1934083"/>
                  </a:lnTo>
                  <a:lnTo>
                    <a:pt x="105918" y="1874520"/>
                  </a:lnTo>
                  <a:lnTo>
                    <a:pt x="81915" y="1813052"/>
                  </a:lnTo>
                  <a:lnTo>
                    <a:pt x="60705" y="1750695"/>
                  </a:lnTo>
                  <a:lnTo>
                    <a:pt x="42418" y="1686305"/>
                  </a:lnTo>
                  <a:lnTo>
                    <a:pt x="27177" y="1621154"/>
                  </a:lnTo>
                  <a:lnTo>
                    <a:pt x="15621" y="1554860"/>
                  </a:lnTo>
                  <a:lnTo>
                    <a:pt x="6730" y="1487296"/>
                  </a:lnTo>
                  <a:lnTo>
                    <a:pt x="1650" y="1418843"/>
                  </a:lnTo>
                  <a:lnTo>
                    <a:pt x="0" y="1349120"/>
                  </a:lnTo>
                  <a:lnTo>
                    <a:pt x="1650" y="1279905"/>
                  </a:lnTo>
                  <a:lnTo>
                    <a:pt x="6730" y="1211452"/>
                  </a:lnTo>
                  <a:lnTo>
                    <a:pt x="15621" y="1143889"/>
                  </a:lnTo>
                  <a:lnTo>
                    <a:pt x="27558" y="1077595"/>
                  </a:lnTo>
                  <a:lnTo>
                    <a:pt x="42418" y="1012063"/>
                  </a:lnTo>
                  <a:lnTo>
                    <a:pt x="60705" y="948054"/>
                  </a:lnTo>
                  <a:lnTo>
                    <a:pt x="81915" y="885316"/>
                  </a:lnTo>
                  <a:lnTo>
                    <a:pt x="105918" y="824102"/>
                  </a:lnTo>
                  <a:lnTo>
                    <a:pt x="133096" y="764666"/>
                  </a:lnTo>
                  <a:lnTo>
                    <a:pt x="162686" y="706246"/>
                  </a:lnTo>
                  <a:lnTo>
                    <a:pt x="195452" y="649858"/>
                  </a:lnTo>
                  <a:lnTo>
                    <a:pt x="230250" y="595121"/>
                  </a:lnTo>
                  <a:lnTo>
                    <a:pt x="267843" y="541908"/>
                  </a:lnTo>
                  <a:lnTo>
                    <a:pt x="308228" y="491108"/>
                  </a:lnTo>
                  <a:lnTo>
                    <a:pt x="394843" y="395350"/>
                  </a:lnTo>
                  <a:lnTo>
                    <a:pt x="490727" y="308228"/>
                  </a:lnTo>
                  <a:lnTo>
                    <a:pt x="541527" y="268224"/>
                  </a:lnTo>
                  <a:lnTo>
                    <a:pt x="594741" y="230631"/>
                  </a:lnTo>
                  <a:lnTo>
                    <a:pt x="649477" y="195452"/>
                  </a:lnTo>
                  <a:lnTo>
                    <a:pt x="705866" y="163067"/>
                  </a:lnTo>
                  <a:lnTo>
                    <a:pt x="763777" y="133095"/>
                  </a:lnTo>
                  <a:lnTo>
                    <a:pt x="823722" y="105917"/>
                  </a:lnTo>
                  <a:lnTo>
                    <a:pt x="884935" y="81914"/>
                  </a:lnTo>
                  <a:lnTo>
                    <a:pt x="947674" y="60705"/>
                  </a:lnTo>
                  <a:lnTo>
                    <a:pt x="1011681" y="42417"/>
                  </a:lnTo>
                  <a:lnTo>
                    <a:pt x="1076832" y="27558"/>
                  </a:lnTo>
                  <a:lnTo>
                    <a:pt x="1143127" y="15620"/>
                  </a:lnTo>
                  <a:lnTo>
                    <a:pt x="1210691" y="6730"/>
                  </a:lnTo>
                  <a:lnTo>
                    <a:pt x="1279017" y="1650"/>
                  </a:lnTo>
                  <a:lnTo>
                    <a:pt x="1348612" y="0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6215253" y="1050416"/>
            <a:ext cx="2876550" cy="2876550"/>
            <a:chOff x="6215253" y="1050416"/>
            <a:chExt cx="2876550" cy="2876550"/>
          </a:xfrm>
        </p:grpSpPr>
        <p:sp>
          <p:nvSpPr>
            <p:cNvPr id="12" name="object 12" descr=""/>
            <p:cNvSpPr/>
            <p:nvPr/>
          </p:nvSpPr>
          <p:spPr>
            <a:xfrm>
              <a:off x="6224778" y="1059941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0" y="1428750"/>
                  </a:moveTo>
                  <a:lnTo>
                    <a:pt x="795" y="1380631"/>
                  </a:lnTo>
                  <a:lnTo>
                    <a:pt x="3163" y="1332911"/>
                  </a:lnTo>
                  <a:lnTo>
                    <a:pt x="7081" y="1285614"/>
                  </a:lnTo>
                  <a:lnTo>
                    <a:pt x="12521" y="1238765"/>
                  </a:lnTo>
                  <a:lnTo>
                    <a:pt x="19461" y="1192390"/>
                  </a:lnTo>
                  <a:lnTo>
                    <a:pt x="27874" y="1146512"/>
                  </a:lnTo>
                  <a:lnTo>
                    <a:pt x="37735" y="1101158"/>
                  </a:lnTo>
                  <a:lnTo>
                    <a:pt x="49020" y="1056353"/>
                  </a:lnTo>
                  <a:lnTo>
                    <a:pt x="61704" y="1012120"/>
                  </a:lnTo>
                  <a:lnTo>
                    <a:pt x="75761" y="968486"/>
                  </a:lnTo>
                  <a:lnTo>
                    <a:pt x="91166" y="925475"/>
                  </a:lnTo>
                  <a:lnTo>
                    <a:pt x="107895" y="883113"/>
                  </a:lnTo>
                  <a:lnTo>
                    <a:pt x="125923" y="841424"/>
                  </a:lnTo>
                  <a:lnTo>
                    <a:pt x="145224" y="800433"/>
                  </a:lnTo>
                  <a:lnTo>
                    <a:pt x="165773" y="760165"/>
                  </a:lnTo>
                  <a:lnTo>
                    <a:pt x="187546" y="720646"/>
                  </a:lnTo>
                  <a:lnTo>
                    <a:pt x="210518" y="681900"/>
                  </a:lnTo>
                  <a:lnTo>
                    <a:pt x="234663" y="643953"/>
                  </a:lnTo>
                  <a:lnTo>
                    <a:pt x="259956" y="606828"/>
                  </a:lnTo>
                  <a:lnTo>
                    <a:pt x="286373" y="570553"/>
                  </a:lnTo>
                  <a:lnTo>
                    <a:pt x="313888" y="535150"/>
                  </a:lnTo>
                  <a:lnTo>
                    <a:pt x="342477" y="500646"/>
                  </a:lnTo>
                  <a:lnTo>
                    <a:pt x="372114" y="467065"/>
                  </a:lnTo>
                  <a:lnTo>
                    <a:pt x="402774" y="434433"/>
                  </a:lnTo>
                  <a:lnTo>
                    <a:pt x="434433" y="402774"/>
                  </a:lnTo>
                  <a:lnTo>
                    <a:pt x="467065" y="372114"/>
                  </a:lnTo>
                  <a:lnTo>
                    <a:pt x="500646" y="342477"/>
                  </a:lnTo>
                  <a:lnTo>
                    <a:pt x="535150" y="313888"/>
                  </a:lnTo>
                  <a:lnTo>
                    <a:pt x="570553" y="286373"/>
                  </a:lnTo>
                  <a:lnTo>
                    <a:pt x="606828" y="259956"/>
                  </a:lnTo>
                  <a:lnTo>
                    <a:pt x="643953" y="234663"/>
                  </a:lnTo>
                  <a:lnTo>
                    <a:pt x="681900" y="210518"/>
                  </a:lnTo>
                  <a:lnTo>
                    <a:pt x="720646" y="187546"/>
                  </a:lnTo>
                  <a:lnTo>
                    <a:pt x="760165" y="165773"/>
                  </a:lnTo>
                  <a:lnTo>
                    <a:pt x="800433" y="145224"/>
                  </a:lnTo>
                  <a:lnTo>
                    <a:pt x="841424" y="125923"/>
                  </a:lnTo>
                  <a:lnTo>
                    <a:pt x="883113" y="107895"/>
                  </a:lnTo>
                  <a:lnTo>
                    <a:pt x="925475" y="91166"/>
                  </a:lnTo>
                  <a:lnTo>
                    <a:pt x="968486" y="75761"/>
                  </a:lnTo>
                  <a:lnTo>
                    <a:pt x="1012120" y="61704"/>
                  </a:lnTo>
                  <a:lnTo>
                    <a:pt x="1056353" y="49020"/>
                  </a:lnTo>
                  <a:lnTo>
                    <a:pt x="1101158" y="37735"/>
                  </a:lnTo>
                  <a:lnTo>
                    <a:pt x="1146512" y="27874"/>
                  </a:lnTo>
                  <a:lnTo>
                    <a:pt x="1192390" y="19461"/>
                  </a:lnTo>
                  <a:lnTo>
                    <a:pt x="1238765" y="12521"/>
                  </a:lnTo>
                  <a:lnTo>
                    <a:pt x="1285614" y="7081"/>
                  </a:lnTo>
                  <a:lnTo>
                    <a:pt x="1332911" y="3163"/>
                  </a:lnTo>
                  <a:lnTo>
                    <a:pt x="1380631" y="795"/>
                  </a:lnTo>
                  <a:lnTo>
                    <a:pt x="1428750" y="0"/>
                  </a:lnTo>
                  <a:lnTo>
                    <a:pt x="1476868" y="795"/>
                  </a:lnTo>
                  <a:lnTo>
                    <a:pt x="1524588" y="3163"/>
                  </a:lnTo>
                  <a:lnTo>
                    <a:pt x="1571885" y="7081"/>
                  </a:lnTo>
                  <a:lnTo>
                    <a:pt x="1618734" y="12521"/>
                  </a:lnTo>
                  <a:lnTo>
                    <a:pt x="1665109" y="19461"/>
                  </a:lnTo>
                  <a:lnTo>
                    <a:pt x="1710987" y="27874"/>
                  </a:lnTo>
                  <a:lnTo>
                    <a:pt x="1756341" y="37735"/>
                  </a:lnTo>
                  <a:lnTo>
                    <a:pt x="1801146" y="49020"/>
                  </a:lnTo>
                  <a:lnTo>
                    <a:pt x="1845379" y="61704"/>
                  </a:lnTo>
                  <a:lnTo>
                    <a:pt x="1889013" y="75761"/>
                  </a:lnTo>
                  <a:lnTo>
                    <a:pt x="1932024" y="91166"/>
                  </a:lnTo>
                  <a:lnTo>
                    <a:pt x="1974386" y="107895"/>
                  </a:lnTo>
                  <a:lnTo>
                    <a:pt x="2016075" y="125923"/>
                  </a:lnTo>
                  <a:lnTo>
                    <a:pt x="2057066" y="145224"/>
                  </a:lnTo>
                  <a:lnTo>
                    <a:pt x="2097334" y="165773"/>
                  </a:lnTo>
                  <a:lnTo>
                    <a:pt x="2136853" y="187546"/>
                  </a:lnTo>
                  <a:lnTo>
                    <a:pt x="2175599" y="210518"/>
                  </a:lnTo>
                  <a:lnTo>
                    <a:pt x="2213546" y="234663"/>
                  </a:lnTo>
                  <a:lnTo>
                    <a:pt x="2250671" y="259956"/>
                  </a:lnTo>
                  <a:lnTo>
                    <a:pt x="2286946" y="286373"/>
                  </a:lnTo>
                  <a:lnTo>
                    <a:pt x="2322349" y="313888"/>
                  </a:lnTo>
                  <a:lnTo>
                    <a:pt x="2356853" y="342477"/>
                  </a:lnTo>
                  <a:lnTo>
                    <a:pt x="2390434" y="372114"/>
                  </a:lnTo>
                  <a:lnTo>
                    <a:pt x="2423066" y="402774"/>
                  </a:lnTo>
                  <a:lnTo>
                    <a:pt x="2454725" y="434433"/>
                  </a:lnTo>
                  <a:lnTo>
                    <a:pt x="2485385" y="467065"/>
                  </a:lnTo>
                  <a:lnTo>
                    <a:pt x="2515022" y="500646"/>
                  </a:lnTo>
                  <a:lnTo>
                    <a:pt x="2543611" y="535150"/>
                  </a:lnTo>
                  <a:lnTo>
                    <a:pt x="2571126" y="570553"/>
                  </a:lnTo>
                  <a:lnTo>
                    <a:pt x="2597543" y="606828"/>
                  </a:lnTo>
                  <a:lnTo>
                    <a:pt x="2622836" y="643953"/>
                  </a:lnTo>
                  <a:lnTo>
                    <a:pt x="2646981" y="681900"/>
                  </a:lnTo>
                  <a:lnTo>
                    <a:pt x="2669953" y="720646"/>
                  </a:lnTo>
                  <a:lnTo>
                    <a:pt x="2691726" y="760165"/>
                  </a:lnTo>
                  <a:lnTo>
                    <a:pt x="2712275" y="800433"/>
                  </a:lnTo>
                  <a:lnTo>
                    <a:pt x="2731576" y="841424"/>
                  </a:lnTo>
                  <a:lnTo>
                    <a:pt x="2749604" y="883113"/>
                  </a:lnTo>
                  <a:lnTo>
                    <a:pt x="2766333" y="925475"/>
                  </a:lnTo>
                  <a:lnTo>
                    <a:pt x="2781738" y="968486"/>
                  </a:lnTo>
                  <a:lnTo>
                    <a:pt x="2795795" y="1012120"/>
                  </a:lnTo>
                  <a:lnTo>
                    <a:pt x="2808479" y="1056353"/>
                  </a:lnTo>
                  <a:lnTo>
                    <a:pt x="2819764" y="1101158"/>
                  </a:lnTo>
                  <a:lnTo>
                    <a:pt x="2829625" y="1146512"/>
                  </a:lnTo>
                  <a:lnTo>
                    <a:pt x="2838038" y="1192390"/>
                  </a:lnTo>
                  <a:lnTo>
                    <a:pt x="2844978" y="1238765"/>
                  </a:lnTo>
                  <a:lnTo>
                    <a:pt x="2850418" y="1285614"/>
                  </a:lnTo>
                  <a:lnTo>
                    <a:pt x="2854336" y="1332911"/>
                  </a:lnTo>
                  <a:lnTo>
                    <a:pt x="2856704" y="1380631"/>
                  </a:lnTo>
                  <a:lnTo>
                    <a:pt x="2857500" y="1428750"/>
                  </a:lnTo>
                  <a:lnTo>
                    <a:pt x="2856704" y="1476868"/>
                  </a:lnTo>
                  <a:lnTo>
                    <a:pt x="2854336" y="1524588"/>
                  </a:lnTo>
                  <a:lnTo>
                    <a:pt x="2850418" y="1571885"/>
                  </a:lnTo>
                  <a:lnTo>
                    <a:pt x="2844978" y="1618734"/>
                  </a:lnTo>
                  <a:lnTo>
                    <a:pt x="2838038" y="1665109"/>
                  </a:lnTo>
                  <a:lnTo>
                    <a:pt x="2829625" y="1710987"/>
                  </a:lnTo>
                  <a:lnTo>
                    <a:pt x="2819764" y="1756341"/>
                  </a:lnTo>
                  <a:lnTo>
                    <a:pt x="2808479" y="1801146"/>
                  </a:lnTo>
                  <a:lnTo>
                    <a:pt x="2795795" y="1845379"/>
                  </a:lnTo>
                  <a:lnTo>
                    <a:pt x="2781738" y="1889013"/>
                  </a:lnTo>
                  <a:lnTo>
                    <a:pt x="2766333" y="1932024"/>
                  </a:lnTo>
                  <a:lnTo>
                    <a:pt x="2749604" y="1974386"/>
                  </a:lnTo>
                  <a:lnTo>
                    <a:pt x="2731576" y="2016075"/>
                  </a:lnTo>
                  <a:lnTo>
                    <a:pt x="2712275" y="2057066"/>
                  </a:lnTo>
                  <a:lnTo>
                    <a:pt x="2691726" y="2097334"/>
                  </a:lnTo>
                  <a:lnTo>
                    <a:pt x="2669953" y="2136853"/>
                  </a:lnTo>
                  <a:lnTo>
                    <a:pt x="2646981" y="2175599"/>
                  </a:lnTo>
                  <a:lnTo>
                    <a:pt x="2622836" y="2213546"/>
                  </a:lnTo>
                  <a:lnTo>
                    <a:pt x="2597543" y="2250671"/>
                  </a:lnTo>
                  <a:lnTo>
                    <a:pt x="2571126" y="2286946"/>
                  </a:lnTo>
                  <a:lnTo>
                    <a:pt x="2543611" y="2322349"/>
                  </a:lnTo>
                  <a:lnTo>
                    <a:pt x="2515022" y="2356853"/>
                  </a:lnTo>
                  <a:lnTo>
                    <a:pt x="2485385" y="2390434"/>
                  </a:lnTo>
                  <a:lnTo>
                    <a:pt x="2454725" y="2423066"/>
                  </a:lnTo>
                  <a:lnTo>
                    <a:pt x="2423066" y="2454725"/>
                  </a:lnTo>
                  <a:lnTo>
                    <a:pt x="2390434" y="2485385"/>
                  </a:lnTo>
                  <a:lnTo>
                    <a:pt x="2356853" y="2515022"/>
                  </a:lnTo>
                  <a:lnTo>
                    <a:pt x="2322349" y="2543611"/>
                  </a:lnTo>
                  <a:lnTo>
                    <a:pt x="2286946" y="2571126"/>
                  </a:lnTo>
                  <a:lnTo>
                    <a:pt x="2250671" y="2597543"/>
                  </a:lnTo>
                  <a:lnTo>
                    <a:pt x="2213546" y="2622836"/>
                  </a:lnTo>
                  <a:lnTo>
                    <a:pt x="2175599" y="2646981"/>
                  </a:lnTo>
                  <a:lnTo>
                    <a:pt x="2136853" y="2669953"/>
                  </a:lnTo>
                  <a:lnTo>
                    <a:pt x="2097334" y="2691726"/>
                  </a:lnTo>
                  <a:lnTo>
                    <a:pt x="2057066" y="2712275"/>
                  </a:lnTo>
                  <a:lnTo>
                    <a:pt x="2016075" y="2731576"/>
                  </a:lnTo>
                  <a:lnTo>
                    <a:pt x="1974386" y="2749604"/>
                  </a:lnTo>
                  <a:lnTo>
                    <a:pt x="1932024" y="2766333"/>
                  </a:lnTo>
                  <a:lnTo>
                    <a:pt x="1889013" y="2781738"/>
                  </a:lnTo>
                  <a:lnTo>
                    <a:pt x="1845379" y="2795795"/>
                  </a:lnTo>
                  <a:lnTo>
                    <a:pt x="1801146" y="2808479"/>
                  </a:lnTo>
                  <a:lnTo>
                    <a:pt x="1756341" y="2819764"/>
                  </a:lnTo>
                  <a:lnTo>
                    <a:pt x="1710987" y="2829625"/>
                  </a:lnTo>
                  <a:lnTo>
                    <a:pt x="1665109" y="2838038"/>
                  </a:lnTo>
                  <a:lnTo>
                    <a:pt x="1618734" y="2844978"/>
                  </a:lnTo>
                  <a:lnTo>
                    <a:pt x="1571885" y="2850418"/>
                  </a:lnTo>
                  <a:lnTo>
                    <a:pt x="1524588" y="2854336"/>
                  </a:lnTo>
                  <a:lnTo>
                    <a:pt x="1476868" y="2856704"/>
                  </a:lnTo>
                  <a:lnTo>
                    <a:pt x="1428750" y="2857500"/>
                  </a:lnTo>
                  <a:lnTo>
                    <a:pt x="1380631" y="2856704"/>
                  </a:lnTo>
                  <a:lnTo>
                    <a:pt x="1332911" y="2854336"/>
                  </a:lnTo>
                  <a:lnTo>
                    <a:pt x="1285614" y="2850418"/>
                  </a:lnTo>
                  <a:lnTo>
                    <a:pt x="1238765" y="2844978"/>
                  </a:lnTo>
                  <a:lnTo>
                    <a:pt x="1192390" y="2838038"/>
                  </a:lnTo>
                  <a:lnTo>
                    <a:pt x="1146512" y="2829625"/>
                  </a:lnTo>
                  <a:lnTo>
                    <a:pt x="1101158" y="2819764"/>
                  </a:lnTo>
                  <a:lnTo>
                    <a:pt x="1056353" y="2808479"/>
                  </a:lnTo>
                  <a:lnTo>
                    <a:pt x="1012120" y="2795795"/>
                  </a:lnTo>
                  <a:lnTo>
                    <a:pt x="968486" y="2781738"/>
                  </a:lnTo>
                  <a:lnTo>
                    <a:pt x="925475" y="2766333"/>
                  </a:lnTo>
                  <a:lnTo>
                    <a:pt x="883113" y="2749604"/>
                  </a:lnTo>
                  <a:lnTo>
                    <a:pt x="841424" y="2731576"/>
                  </a:lnTo>
                  <a:lnTo>
                    <a:pt x="800433" y="2712275"/>
                  </a:lnTo>
                  <a:lnTo>
                    <a:pt x="760165" y="2691726"/>
                  </a:lnTo>
                  <a:lnTo>
                    <a:pt x="720646" y="2669953"/>
                  </a:lnTo>
                  <a:lnTo>
                    <a:pt x="681900" y="2646981"/>
                  </a:lnTo>
                  <a:lnTo>
                    <a:pt x="643953" y="2622836"/>
                  </a:lnTo>
                  <a:lnTo>
                    <a:pt x="606828" y="2597543"/>
                  </a:lnTo>
                  <a:lnTo>
                    <a:pt x="570553" y="2571126"/>
                  </a:lnTo>
                  <a:lnTo>
                    <a:pt x="535150" y="2543611"/>
                  </a:lnTo>
                  <a:lnTo>
                    <a:pt x="500646" y="2515022"/>
                  </a:lnTo>
                  <a:lnTo>
                    <a:pt x="467065" y="2485385"/>
                  </a:lnTo>
                  <a:lnTo>
                    <a:pt x="434433" y="2454725"/>
                  </a:lnTo>
                  <a:lnTo>
                    <a:pt x="402774" y="2423066"/>
                  </a:lnTo>
                  <a:lnTo>
                    <a:pt x="372114" y="2390434"/>
                  </a:lnTo>
                  <a:lnTo>
                    <a:pt x="342477" y="2356853"/>
                  </a:lnTo>
                  <a:lnTo>
                    <a:pt x="313888" y="2322349"/>
                  </a:lnTo>
                  <a:lnTo>
                    <a:pt x="286373" y="2286946"/>
                  </a:lnTo>
                  <a:lnTo>
                    <a:pt x="259956" y="2250671"/>
                  </a:lnTo>
                  <a:lnTo>
                    <a:pt x="234663" y="2213546"/>
                  </a:lnTo>
                  <a:lnTo>
                    <a:pt x="210518" y="2175599"/>
                  </a:lnTo>
                  <a:lnTo>
                    <a:pt x="187546" y="2136853"/>
                  </a:lnTo>
                  <a:lnTo>
                    <a:pt x="165773" y="2097334"/>
                  </a:lnTo>
                  <a:lnTo>
                    <a:pt x="145224" y="2057066"/>
                  </a:lnTo>
                  <a:lnTo>
                    <a:pt x="125923" y="2016075"/>
                  </a:lnTo>
                  <a:lnTo>
                    <a:pt x="107895" y="1974386"/>
                  </a:lnTo>
                  <a:lnTo>
                    <a:pt x="91166" y="1932024"/>
                  </a:lnTo>
                  <a:lnTo>
                    <a:pt x="75761" y="1889013"/>
                  </a:lnTo>
                  <a:lnTo>
                    <a:pt x="61704" y="1845379"/>
                  </a:lnTo>
                  <a:lnTo>
                    <a:pt x="49020" y="1801146"/>
                  </a:lnTo>
                  <a:lnTo>
                    <a:pt x="37735" y="1756341"/>
                  </a:lnTo>
                  <a:lnTo>
                    <a:pt x="27874" y="1710987"/>
                  </a:lnTo>
                  <a:lnTo>
                    <a:pt x="19461" y="1665109"/>
                  </a:lnTo>
                  <a:lnTo>
                    <a:pt x="12521" y="1618734"/>
                  </a:lnTo>
                  <a:lnTo>
                    <a:pt x="7081" y="1571885"/>
                  </a:lnTo>
                  <a:lnTo>
                    <a:pt x="3163" y="1524588"/>
                  </a:lnTo>
                  <a:lnTo>
                    <a:pt x="795" y="1476868"/>
                  </a:lnTo>
                  <a:lnTo>
                    <a:pt x="0" y="1428750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3076" y="1149095"/>
              <a:ext cx="2677668" cy="267766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313551" y="1139570"/>
              <a:ext cx="2696845" cy="2696845"/>
            </a:xfrm>
            <a:custGeom>
              <a:avLst/>
              <a:gdLst/>
              <a:ahLst/>
              <a:cxnLst/>
              <a:rect l="l" t="t" r="r" b="b"/>
              <a:pathLst>
                <a:path w="2696845" h="2696845">
                  <a:moveTo>
                    <a:pt x="1348613" y="0"/>
                  </a:moveTo>
                  <a:lnTo>
                    <a:pt x="1418081" y="1650"/>
                  </a:lnTo>
                  <a:lnTo>
                    <a:pt x="1486534" y="6730"/>
                  </a:lnTo>
                  <a:lnTo>
                    <a:pt x="1554099" y="15620"/>
                  </a:lnTo>
                  <a:lnTo>
                    <a:pt x="1620393" y="27558"/>
                  </a:lnTo>
                  <a:lnTo>
                    <a:pt x="1685544" y="42417"/>
                  </a:lnTo>
                  <a:lnTo>
                    <a:pt x="1749425" y="60705"/>
                  </a:lnTo>
                  <a:lnTo>
                    <a:pt x="1812163" y="81914"/>
                  </a:lnTo>
                  <a:lnTo>
                    <a:pt x="1873377" y="105917"/>
                  </a:lnTo>
                  <a:lnTo>
                    <a:pt x="1932940" y="133095"/>
                  </a:lnTo>
                  <a:lnTo>
                    <a:pt x="1991359" y="162687"/>
                  </a:lnTo>
                  <a:lnTo>
                    <a:pt x="2047621" y="195452"/>
                  </a:lnTo>
                  <a:lnTo>
                    <a:pt x="2102357" y="230250"/>
                  </a:lnTo>
                  <a:lnTo>
                    <a:pt x="2155190" y="267842"/>
                  </a:lnTo>
                  <a:lnTo>
                    <a:pt x="2206371" y="308228"/>
                  </a:lnTo>
                  <a:lnTo>
                    <a:pt x="2301875" y="394842"/>
                  </a:lnTo>
                  <a:lnTo>
                    <a:pt x="2388870" y="490727"/>
                  </a:lnTo>
                  <a:lnTo>
                    <a:pt x="2429002" y="541654"/>
                  </a:lnTo>
                  <a:lnTo>
                    <a:pt x="2466594" y="594740"/>
                  </a:lnTo>
                  <a:lnTo>
                    <a:pt x="2501646" y="649477"/>
                  </a:lnTo>
                  <a:lnTo>
                    <a:pt x="2534030" y="705865"/>
                  </a:lnTo>
                  <a:lnTo>
                    <a:pt x="2563622" y="763777"/>
                  </a:lnTo>
                  <a:lnTo>
                    <a:pt x="2590800" y="823721"/>
                  </a:lnTo>
                  <a:lnTo>
                    <a:pt x="2614803" y="884936"/>
                  </a:lnTo>
                  <a:lnTo>
                    <a:pt x="2636012" y="947674"/>
                  </a:lnTo>
                  <a:lnTo>
                    <a:pt x="2654427" y="1011681"/>
                  </a:lnTo>
                  <a:lnTo>
                    <a:pt x="2669158" y="1076832"/>
                  </a:lnTo>
                  <a:lnTo>
                    <a:pt x="2681224" y="1143127"/>
                  </a:lnTo>
                  <a:lnTo>
                    <a:pt x="2689605" y="1210690"/>
                  </a:lnTo>
                  <a:lnTo>
                    <a:pt x="2694813" y="1279016"/>
                  </a:lnTo>
                  <a:lnTo>
                    <a:pt x="2696718" y="1348613"/>
                  </a:lnTo>
                  <a:lnTo>
                    <a:pt x="2695194" y="1418081"/>
                  </a:lnTo>
                  <a:lnTo>
                    <a:pt x="2689987" y="1486534"/>
                  </a:lnTo>
                  <a:lnTo>
                    <a:pt x="2681224" y="1554099"/>
                  </a:lnTo>
                  <a:lnTo>
                    <a:pt x="2669158" y="1620392"/>
                  </a:lnTo>
                  <a:lnTo>
                    <a:pt x="2654427" y="1685543"/>
                  </a:lnTo>
                  <a:lnTo>
                    <a:pt x="2636012" y="1749425"/>
                  </a:lnTo>
                  <a:lnTo>
                    <a:pt x="2614803" y="1812163"/>
                  </a:lnTo>
                  <a:lnTo>
                    <a:pt x="2590800" y="1873377"/>
                  </a:lnTo>
                  <a:lnTo>
                    <a:pt x="2563622" y="1932939"/>
                  </a:lnTo>
                  <a:lnTo>
                    <a:pt x="2534157" y="1991232"/>
                  </a:lnTo>
                  <a:lnTo>
                    <a:pt x="2501646" y="2047620"/>
                  </a:lnTo>
                  <a:lnTo>
                    <a:pt x="2466594" y="2102484"/>
                  </a:lnTo>
                  <a:lnTo>
                    <a:pt x="2429002" y="2155190"/>
                  </a:lnTo>
                  <a:lnTo>
                    <a:pt x="2388870" y="2206370"/>
                  </a:lnTo>
                  <a:lnTo>
                    <a:pt x="2301875" y="2301875"/>
                  </a:lnTo>
                  <a:lnTo>
                    <a:pt x="2206371" y="2388869"/>
                  </a:lnTo>
                  <a:lnTo>
                    <a:pt x="2155190" y="2429002"/>
                  </a:lnTo>
                  <a:lnTo>
                    <a:pt x="2102484" y="2466593"/>
                  </a:lnTo>
                  <a:lnTo>
                    <a:pt x="2047621" y="2501646"/>
                  </a:lnTo>
                  <a:lnTo>
                    <a:pt x="1991232" y="2534158"/>
                  </a:lnTo>
                  <a:lnTo>
                    <a:pt x="1932940" y="2563622"/>
                  </a:lnTo>
                  <a:lnTo>
                    <a:pt x="1873377" y="2590799"/>
                  </a:lnTo>
                  <a:lnTo>
                    <a:pt x="1812163" y="2614803"/>
                  </a:lnTo>
                  <a:lnTo>
                    <a:pt x="1749425" y="2636011"/>
                  </a:lnTo>
                  <a:lnTo>
                    <a:pt x="1685544" y="2654427"/>
                  </a:lnTo>
                  <a:lnTo>
                    <a:pt x="1620393" y="2669159"/>
                  </a:lnTo>
                  <a:lnTo>
                    <a:pt x="1553591" y="2681223"/>
                  </a:lnTo>
                  <a:lnTo>
                    <a:pt x="1486407" y="2689605"/>
                  </a:lnTo>
                  <a:lnTo>
                    <a:pt x="1417701" y="2694812"/>
                  </a:lnTo>
                  <a:lnTo>
                    <a:pt x="1348613" y="2696717"/>
                  </a:lnTo>
                  <a:lnTo>
                    <a:pt x="1279017" y="2695193"/>
                  </a:lnTo>
                  <a:lnTo>
                    <a:pt x="1210691" y="2689986"/>
                  </a:lnTo>
                  <a:lnTo>
                    <a:pt x="1143127" y="2681223"/>
                  </a:lnTo>
                  <a:lnTo>
                    <a:pt x="1076832" y="2669159"/>
                  </a:lnTo>
                  <a:lnTo>
                    <a:pt x="1011681" y="2654427"/>
                  </a:lnTo>
                  <a:lnTo>
                    <a:pt x="947674" y="2636011"/>
                  </a:lnTo>
                  <a:lnTo>
                    <a:pt x="884935" y="2614803"/>
                  </a:lnTo>
                  <a:lnTo>
                    <a:pt x="823722" y="2590799"/>
                  </a:lnTo>
                  <a:lnTo>
                    <a:pt x="763777" y="2563622"/>
                  </a:lnTo>
                  <a:lnTo>
                    <a:pt x="705866" y="2534030"/>
                  </a:lnTo>
                  <a:lnTo>
                    <a:pt x="649477" y="2501646"/>
                  </a:lnTo>
                  <a:lnTo>
                    <a:pt x="594741" y="2466593"/>
                  </a:lnTo>
                  <a:lnTo>
                    <a:pt x="541654" y="2429002"/>
                  </a:lnTo>
                  <a:lnTo>
                    <a:pt x="490727" y="2388869"/>
                  </a:lnTo>
                  <a:lnTo>
                    <a:pt x="394843" y="2301875"/>
                  </a:lnTo>
                  <a:lnTo>
                    <a:pt x="308228" y="2206370"/>
                  </a:lnTo>
                  <a:lnTo>
                    <a:pt x="267843" y="2155190"/>
                  </a:lnTo>
                  <a:lnTo>
                    <a:pt x="230250" y="2102484"/>
                  </a:lnTo>
                  <a:lnTo>
                    <a:pt x="195072" y="2047620"/>
                  </a:lnTo>
                  <a:lnTo>
                    <a:pt x="162687" y="1991232"/>
                  </a:lnTo>
                  <a:lnTo>
                    <a:pt x="133096" y="1932939"/>
                  </a:lnTo>
                  <a:lnTo>
                    <a:pt x="105918" y="1873377"/>
                  </a:lnTo>
                  <a:lnTo>
                    <a:pt x="81914" y="1812163"/>
                  </a:lnTo>
                  <a:lnTo>
                    <a:pt x="60706" y="1749425"/>
                  </a:lnTo>
                  <a:lnTo>
                    <a:pt x="42418" y="1685543"/>
                  </a:lnTo>
                  <a:lnTo>
                    <a:pt x="27177" y="1620392"/>
                  </a:lnTo>
                  <a:lnTo>
                    <a:pt x="15621" y="1553590"/>
                  </a:lnTo>
                  <a:lnTo>
                    <a:pt x="6731" y="1486534"/>
                  </a:lnTo>
                  <a:lnTo>
                    <a:pt x="1650" y="1417701"/>
                  </a:lnTo>
                  <a:lnTo>
                    <a:pt x="0" y="1348358"/>
                  </a:lnTo>
                  <a:lnTo>
                    <a:pt x="1650" y="1279016"/>
                  </a:lnTo>
                  <a:lnTo>
                    <a:pt x="6731" y="1210690"/>
                  </a:lnTo>
                  <a:lnTo>
                    <a:pt x="15621" y="1143127"/>
                  </a:lnTo>
                  <a:lnTo>
                    <a:pt x="27559" y="1076832"/>
                  </a:lnTo>
                  <a:lnTo>
                    <a:pt x="42418" y="1011681"/>
                  </a:lnTo>
                  <a:lnTo>
                    <a:pt x="60706" y="947674"/>
                  </a:lnTo>
                  <a:lnTo>
                    <a:pt x="81914" y="884936"/>
                  </a:lnTo>
                  <a:lnTo>
                    <a:pt x="105918" y="823721"/>
                  </a:lnTo>
                  <a:lnTo>
                    <a:pt x="133096" y="763777"/>
                  </a:lnTo>
                  <a:lnTo>
                    <a:pt x="162687" y="705865"/>
                  </a:lnTo>
                  <a:lnTo>
                    <a:pt x="195452" y="649477"/>
                  </a:lnTo>
                  <a:lnTo>
                    <a:pt x="230250" y="594740"/>
                  </a:lnTo>
                  <a:lnTo>
                    <a:pt x="267843" y="541527"/>
                  </a:lnTo>
                  <a:lnTo>
                    <a:pt x="308228" y="490727"/>
                  </a:lnTo>
                  <a:lnTo>
                    <a:pt x="394843" y="394842"/>
                  </a:lnTo>
                  <a:lnTo>
                    <a:pt x="490727" y="308228"/>
                  </a:lnTo>
                  <a:lnTo>
                    <a:pt x="541527" y="267842"/>
                  </a:lnTo>
                  <a:lnTo>
                    <a:pt x="594741" y="230250"/>
                  </a:lnTo>
                  <a:lnTo>
                    <a:pt x="649477" y="195071"/>
                  </a:lnTo>
                  <a:lnTo>
                    <a:pt x="705866" y="162687"/>
                  </a:lnTo>
                  <a:lnTo>
                    <a:pt x="763777" y="133095"/>
                  </a:lnTo>
                  <a:lnTo>
                    <a:pt x="823722" y="105917"/>
                  </a:lnTo>
                  <a:lnTo>
                    <a:pt x="884935" y="81914"/>
                  </a:lnTo>
                  <a:lnTo>
                    <a:pt x="947674" y="60705"/>
                  </a:lnTo>
                  <a:lnTo>
                    <a:pt x="1011554" y="42417"/>
                  </a:lnTo>
                  <a:lnTo>
                    <a:pt x="1076832" y="27177"/>
                  </a:lnTo>
                  <a:lnTo>
                    <a:pt x="1143127" y="15620"/>
                  </a:lnTo>
                  <a:lnTo>
                    <a:pt x="1210691" y="6730"/>
                  </a:lnTo>
                  <a:lnTo>
                    <a:pt x="1279017" y="1650"/>
                  </a:lnTo>
                  <a:lnTo>
                    <a:pt x="1348613" y="0"/>
                  </a:lnTo>
                  <a:close/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17359"/>
            <a:chOff x="0" y="0"/>
            <a:chExt cx="12192000" cy="681735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1684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5607" y="5490971"/>
              <a:ext cx="2298192" cy="78486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441319" y="2859150"/>
            <a:ext cx="29038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spc="-10" b="1">
                <a:solidFill>
                  <a:srgbClr val="0D0D0D"/>
                </a:solidFill>
                <a:latin typeface="Ebrima"/>
                <a:cs typeface="Ebrima"/>
              </a:rPr>
              <a:t>Convenient</a:t>
            </a:r>
            <a:r>
              <a:rPr dirty="0" sz="1300" spc="-2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online</a:t>
            </a:r>
            <a:r>
              <a:rPr dirty="0" sz="1300" spc="-3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referral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process</a:t>
            </a:r>
            <a:endParaRPr sz="1300">
              <a:latin typeface="Ebrima"/>
              <a:cs typeface="Ebri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41319" y="3200573"/>
            <a:ext cx="5474335" cy="53276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r" marL="342900" marR="5080" indent="-34353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Quickly</a:t>
            </a:r>
            <a:r>
              <a:rPr dirty="0" sz="1300" spc="-3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locating</a:t>
            </a:r>
            <a:r>
              <a:rPr dirty="0" sz="1300" spc="-3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 b="1">
                <a:solidFill>
                  <a:srgbClr val="0D0D0D"/>
                </a:solidFill>
                <a:latin typeface="Ebrima"/>
                <a:cs typeface="Ebrima"/>
              </a:rPr>
              <a:t>opportunities</a:t>
            </a:r>
            <a:r>
              <a:rPr dirty="0" sz="1300" spc="-1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to</a:t>
            </a:r>
            <a:r>
              <a:rPr dirty="0" sz="1300" spc="-6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accommodate</a:t>
            </a:r>
            <a:r>
              <a:rPr dirty="0" sz="1300" spc="-3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physical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restrictions</a:t>
            </a:r>
            <a:endParaRPr sz="1300">
              <a:latin typeface="Ebrima"/>
              <a:cs typeface="Ebrima"/>
            </a:endParaRPr>
          </a:p>
          <a:p>
            <a:pPr algn="r" lvl="1" marL="342265" marR="19685" indent="-34226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5-day</a:t>
            </a:r>
            <a:r>
              <a:rPr dirty="0" sz="1100" spc="-4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commitment</a:t>
            </a:r>
            <a:r>
              <a:rPr dirty="0" sz="1100" spc="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to</a:t>
            </a:r>
            <a:r>
              <a:rPr dirty="0" sz="1100" spc="-1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provide</a:t>
            </a:r>
            <a:r>
              <a:rPr dirty="0" sz="1100" spc="-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update;</a:t>
            </a:r>
            <a:r>
              <a:rPr dirty="0" sz="1100" spc="-1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typically</a:t>
            </a:r>
            <a:r>
              <a:rPr dirty="0" sz="1100" spc="-1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scheduled</a:t>
            </a:r>
            <a:r>
              <a:rPr dirty="0" sz="1100" spc="-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to</a:t>
            </a:r>
            <a:r>
              <a:rPr dirty="0" sz="1100" spc="-1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start</a:t>
            </a:r>
            <a:r>
              <a:rPr dirty="0" sz="1100" spc="-1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in</a:t>
            </a:r>
            <a:r>
              <a:rPr dirty="0" sz="1100" spc="-1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100">
                <a:solidFill>
                  <a:srgbClr val="0D0D0D"/>
                </a:solidFill>
                <a:latin typeface="Ebrima"/>
                <a:cs typeface="Ebrima"/>
              </a:rPr>
              <a:t>5</a:t>
            </a:r>
            <a:r>
              <a:rPr dirty="0" sz="1100" spc="-20">
                <a:solidFill>
                  <a:srgbClr val="0D0D0D"/>
                </a:solidFill>
                <a:latin typeface="Ebrima"/>
                <a:cs typeface="Ebrima"/>
              </a:rPr>
              <a:t> days</a:t>
            </a:r>
            <a:endParaRPr sz="1100">
              <a:latin typeface="Ebrima"/>
              <a:cs typeface="Ebri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41319" y="3909440"/>
            <a:ext cx="6289040" cy="1024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99%</a:t>
            </a:r>
            <a:r>
              <a:rPr dirty="0" sz="1300" spc="-4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success</a:t>
            </a:r>
            <a:r>
              <a:rPr dirty="0" sz="1300" spc="-3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rate</a:t>
            </a:r>
            <a:r>
              <a:rPr dirty="0" sz="1300" spc="-5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securing</a:t>
            </a:r>
            <a:r>
              <a:rPr dirty="0" sz="1300" spc="-4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assignments</a:t>
            </a:r>
            <a:endParaRPr sz="13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D0D0D"/>
              </a:buClr>
              <a:buFont typeface="Arial"/>
              <a:buChar char="•"/>
            </a:pPr>
            <a:endParaRPr sz="1150">
              <a:latin typeface="Ebrima"/>
              <a:cs typeface="Ebrim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Process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includes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search,</a:t>
            </a:r>
            <a:r>
              <a:rPr dirty="0" sz="1300" spc="-4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coordination,</a:t>
            </a:r>
            <a:r>
              <a:rPr dirty="0" sz="1300" spc="-3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and</a:t>
            </a:r>
            <a:r>
              <a:rPr dirty="0" sz="1300" spc="-4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monitoring</a:t>
            </a:r>
            <a:r>
              <a:rPr dirty="0" sz="1300" spc="-2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of</a:t>
            </a:r>
            <a:r>
              <a:rPr dirty="0" sz="1300" spc="-5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nonprofit</a:t>
            </a:r>
            <a:r>
              <a:rPr dirty="0" sz="1300" spc="-4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assignment</a:t>
            </a:r>
            <a:endParaRPr sz="13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D0D0D"/>
              </a:buClr>
              <a:buFont typeface="Arial"/>
              <a:buChar char="•"/>
            </a:pPr>
            <a:endParaRPr sz="1150">
              <a:latin typeface="Ebrima"/>
              <a:cs typeface="Ebri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Official</a:t>
            </a:r>
            <a:r>
              <a:rPr dirty="0" sz="1300" spc="-1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letters</a:t>
            </a:r>
            <a:r>
              <a:rPr dirty="0" sz="1300" spc="-2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sent</a:t>
            </a:r>
            <a:r>
              <a:rPr dirty="0" sz="1300" spc="-4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in</a:t>
            </a:r>
            <a:r>
              <a:rPr dirty="0" sz="1300" spc="-4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accordance</a:t>
            </a:r>
            <a:r>
              <a:rPr dirty="0" sz="1300" spc="-4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with</a:t>
            </a:r>
            <a:r>
              <a:rPr dirty="0" sz="1300" spc="-5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jurisdictional</a:t>
            </a:r>
            <a:r>
              <a:rPr dirty="0" sz="1300" spc="-4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guidelines</a:t>
            </a:r>
            <a:endParaRPr sz="1300">
              <a:latin typeface="Ebrima"/>
              <a:cs typeface="Ebri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41319" y="5113782"/>
            <a:ext cx="5372100" cy="1024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Periodic</a:t>
            </a:r>
            <a:r>
              <a:rPr dirty="0" sz="1300" spc="-3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updates</a:t>
            </a:r>
            <a:r>
              <a:rPr dirty="0" sz="1300" spc="-40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on</a:t>
            </a:r>
            <a:r>
              <a:rPr dirty="0" sz="1300" spc="-5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employees’</a:t>
            </a:r>
            <a:r>
              <a:rPr dirty="0" sz="1300" spc="-2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progress</a:t>
            </a:r>
            <a:endParaRPr sz="13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D0D0D"/>
              </a:buClr>
              <a:buFont typeface="Arial"/>
              <a:buChar char="•"/>
            </a:pPr>
            <a:endParaRPr sz="1150">
              <a:latin typeface="Ebrima"/>
              <a:cs typeface="Ebrima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Innovative</a:t>
            </a:r>
            <a:r>
              <a:rPr dirty="0" sz="1300" spc="-3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20">
                <a:solidFill>
                  <a:srgbClr val="0D0D0D"/>
                </a:solidFill>
                <a:latin typeface="Ebrima"/>
                <a:cs typeface="Ebrima"/>
              </a:rPr>
              <a:t>time-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tracking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option</a:t>
            </a:r>
            <a:endParaRPr sz="13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D0D0D"/>
              </a:buClr>
              <a:buFont typeface="Arial"/>
              <a:buChar char="•"/>
            </a:pPr>
            <a:endParaRPr sz="1150">
              <a:latin typeface="Ebrima"/>
              <a:cs typeface="Ebrima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300" spc="-10" b="1">
                <a:solidFill>
                  <a:srgbClr val="0D0D0D"/>
                </a:solidFill>
                <a:latin typeface="Ebrima"/>
                <a:cs typeface="Ebrima"/>
              </a:rPr>
              <a:t>Communication</a:t>
            </a:r>
            <a:r>
              <a:rPr dirty="0" sz="1300" spc="-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with</a:t>
            </a:r>
            <a:r>
              <a:rPr dirty="0" sz="1300" spc="-5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employer,</a:t>
            </a:r>
            <a:r>
              <a:rPr dirty="0" sz="1300" spc="-3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adjuster,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and</a:t>
            </a:r>
            <a:r>
              <a:rPr dirty="0" sz="1300" spc="-4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attorney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(if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>
                <a:solidFill>
                  <a:srgbClr val="0D0D0D"/>
                </a:solidFill>
                <a:latin typeface="Ebrima"/>
                <a:cs typeface="Ebrima"/>
              </a:rPr>
              <a:t>applicable)</a:t>
            </a:r>
            <a:endParaRPr sz="1300">
              <a:latin typeface="Ebrima"/>
              <a:cs typeface="Ebrim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1804" y="65531"/>
            <a:ext cx="8384285" cy="150494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53029" y="247853"/>
            <a:ext cx="7525384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895" algn="l"/>
              </a:tabLst>
            </a:pPr>
            <a:r>
              <a:rPr dirty="0" sz="5400" spc="-50"/>
              <a:t>A</a:t>
            </a:r>
            <a:r>
              <a:rPr dirty="0" sz="5400"/>
              <a:t>	Simple</a:t>
            </a:r>
            <a:r>
              <a:rPr dirty="0" sz="5400" spc="-25"/>
              <a:t> </a:t>
            </a:r>
            <a:r>
              <a:rPr dirty="0" sz="5400"/>
              <a:t>RTW</a:t>
            </a:r>
            <a:r>
              <a:rPr dirty="0" sz="5400" spc="-10"/>
              <a:t> Solution</a:t>
            </a:r>
            <a:endParaRPr sz="5400"/>
          </a:p>
        </p:txBody>
      </p:sp>
      <p:grpSp>
        <p:nvGrpSpPr>
          <p:cNvPr id="11" name="object 11" descr=""/>
          <p:cNvGrpSpPr/>
          <p:nvPr/>
        </p:nvGrpSpPr>
        <p:grpSpPr>
          <a:xfrm>
            <a:off x="1339596" y="2490216"/>
            <a:ext cx="1555750" cy="4123690"/>
            <a:chOff x="1339596" y="2490216"/>
            <a:chExt cx="1555750" cy="412369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596" y="3596640"/>
              <a:ext cx="1555242" cy="108127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8740" y="2490216"/>
              <a:ext cx="1539240" cy="203301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596" y="4564380"/>
              <a:ext cx="1555242" cy="108127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596" y="5532120"/>
              <a:ext cx="1555242" cy="108127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8740" y="4425695"/>
              <a:ext cx="1539240" cy="203301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1773173" y="2760726"/>
            <a:ext cx="6921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D0D0D"/>
                </a:solidFill>
                <a:latin typeface="Ebrima"/>
                <a:cs typeface="Ebrima"/>
              </a:rPr>
              <a:t>Referral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85722" y="3519296"/>
            <a:ext cx="10642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4066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D0D0D"/>
                </a:solidFill>
                <a:latin typeface="Ebrima"/>
                <a:cs typeface="Ebrima"/>
              </a:rPr>
              <a:t>Secure Opportunity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26870" y="4539488"/>
            <a:ext cx="98425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064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D0D0D"/>
                </a:solidFill>
                <a:latin typeface="Ebrima"/>
                <a:cs typeface="Ebrima"/>
              </a:rPr>
              <a:t>Placement Monitoring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57350" y="5559653"/>
            <a:ext cx="9207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0D0D0D"/>
                </a:solidFill>
                <a:latin typeface="Ebrima"/>
                <a:cs typeface="Ebrima"/>
              </a:rPr>
              <a:t>Resolution</a:t>
            </a:r>
            <a:endParaRPr sz="1400">
              <a:latin typeface="Ebrima"/>
              <a:cs typeface="Ebri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857755" y="3139439"/>
            <a:ext cx="523240" cy="2342515"/>
            <a:chOff x="1857755" y="3139439"/>
            <a:chExt cx="523240" cy="2342515"/>
          </a:xfrm>
        </p:grpSpPr>
        <p:sp>
          <p:nvSpPr>
            <p:cNvPr id="22" name="object 22" descr=""/>
            <p:cNvSpPr/>
            <p:nvPr/>
          </p:nvSpPr>
          <p:spPr>
            <a:xfrm>
              <a:off x="1876805" y="3158489"/>
              <a:ext cx="485140" cy="323215"/>
            </a:xfrm>
            <a:custGeom>
              <a:avLst/>
              <a:gdLst/>
              <a:ahLst/>
              <a:cxnLst/>
              <a:rect l="l" t="t" r="r" b="b"/>
              <a:pathLst>
                <a:path w="485139" h="323214">
                  <a:moveTo>
                    <a:pt x="484631" y="0"/>
                  </a:moveTo>
                  <a:lnTo>
                    <a:pt x="0" y="0"/>
                  </a:lnTo>
                  <a:lnTo>
                    <a:pt x="242316" y="323088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8AC4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876805" y="3158489"/>
              <a:ext cx="485140" cy="323215"/>
            </a:xfrm>
            <a:custGeom>
              <a:avLst/>
              <a:gdLst/>
              <a:ahLst/>
              <a:cxnLst/>
              <a:rect l="l" t="t" r="r" b="b"/>
              <a:pathLst>
                <a:path w="485139" h="323214">
                  <a:moveTo>
                    <a:pt x="484631" y="0"/>
                  </a:moveTo>
                  <a:lnTo>
                    <a:pt x="242316" y="323088"/>
                  </a:lnTo>
                  <a:lnTo>
                    <a:pt x="0" y="0"/>
                  </a:lnTo>
                  <a:lnTo>
                    <a:pt x="484631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876805" y="5139689"/>
              <a:ext cx="485140" cy="323215"/>
            </a:xfrm>
            <a:custGeom>
              <a:avLst/>
              <a:gdLst/>
              <a:ahLst/>
              <a:cxnLst/>
              <a:rect l="l" t="t" r="r" b="b"/>
              <a:pathLst>
                <a:path w="485139" h="323214">
                  <a:moveTo>
                    <a:pt x="484631" y="0"/>
                  </a:moveTo>
                  <a:lnTo>
                    <a:pt x="0" y="0"/>
                  </a:lnTo>
                  <a:lnTo>
                    <a:pt x="242316" y="323088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4B7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76805" y="5139689"/>
              <a:ext cx="485140" cy="323215"/>
            </a:xfrm>
            <a:custGeom>
              <a:avLst/>
              <a:gdLst/>
              <a:ahLst/>
              <a:cxnLst/>
              <a:rect l="l" t="t" r="r" b="b"/>
              <a:pathLst>
                <a:path w="485139" h="323214">
                  <a:moveTo>
                    <a:pt x="484631" y="0"/>
                  </a:moveTo>
                  <a:lnTo>
                    <a:pt x="242316" y="323088"/>
                  </a:lnTo>
                  <a:lnTo>
                    <a:pt x="0" y="0"/>
                  </a:lnTo>
                  <a:lnTo>
                    <a:pt x="484631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876805" y="4150613"/>
              <a:ext cx="485140" cy="325120"/>
            </a:xfrm>
            <a:custGeom>
              <a:avLst/>
              <a:gdLst/>
              <a:ahLst/>
              <a:cxnLst/>
              <a:rect l="l" t="t" r="r" b="b"/>
              <a:pathLst>
                <a:path w="485139" h="325120">
                  <a:moveTo>
                    <a:pt x="484631" y="0"/>
                  </a:moveTo>
                  <a:lnTo>
                    <a:pt x="0" y="0"/>
                  </a:lnTo>
                  <a:lnTo>
                    <a:pt x="242316" y="324612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6B9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876805" y="4150613"/>
              <a:ext cx="485140" cy="325120"/>
            </a:xfrm>
            <a:custGeom>
              <a:avLst/>
              <a:gdLst/>
              <a:ahLst/>
              <a:cxnLst/>
              <a:rect l="l" t="t" r="r" b="b"/>
              <a:pathLst>
                <a:path w="485139" h="325120">
                  <a:moveTo>
                    <a:pt x="484631" y="0"/>
                  </a:moveTo>
                  <a:lnTo>
                    <a:pt x="242316" y="324612"/>
                  </a:lnTo>
                  <a:lnTo>
                    <a:pt x="0" y="0"/>
                  </a:lnTo>
                  <a:lnTo>
                    <a:pt x="484631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379347" y="1941703"/>
            <a:ext cx="8800465" cy="617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326630" indent="12446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F772B"/>
                </a:solidFill>
                <a:latin typeface="Ebrima"/>
                <a:cs typeface="Ebrima"/>
              </a:rPr>
              <a:t>Transition2Work </a:t>
            </a:r>
            <a:r>
              <a:rPr dirty="0" sz="1200" b="1">
                <a:solidFill>
                  <a:srgbClr val="4F772B"/>
                </a:solidFill>
                <a:latin typeface="Ebrima"/>
                <a:cs typeface="Ebrima"/>
              </a:rPr>
              <a:t>Process </a:t>
            </a:r>
            <a:r>
              <a:rPr dirty="0" sz="1200" spc="-10" b="1">
                <a:solidFill>
                  <a:srgbClr val="4F772B"/>
                </a:solidFill>
                <a:latin typeface="Ebrima"/>
                <a:cs typeface="Ebrima"/>
              </a:rPr>
              <a:t>At-A-Glance</a:t>
            </a:r>
            <a:endParaRPr sz="1200">
              <a:latin typeface="Ebrima"/>
              <a:cs typeface="Ebrima"/>
            </a:endParaRPr>
          </a:p>
          <a:p>
            <a:pPr marL="2417445" indent="-3435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2417445" algn="l"/>
                <a:tab pos="2418080" algn="l"/>
              </a:tabLst>
            </a:pP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Available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Nationwide</a:t>
            </a:r>
            <a:r>
              <a:rPr dirty="0" sz="1300" spc="-2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utilizing</a:t>
            </a:r>
            <a:r>
              <a:rPr dirty="0" sz="1300" spc="-6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a</a:t>
            </a:r>
            <a:r>
              <a:rPr dirty="0" sz="1300" spc="-4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nonprofit</a:t>
            </a:r>
            <a:r>
              <a:rPr dirty="0" sz="1300" spc="-4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network</a:t>
            </a:r>
            <a:r>
              <a:rPr dirty="0" sz="1300" spc="-4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of</a:t>
            </a:r>
            <a:r>
              <a:rPr dirty="0" sz="1300" spc="-5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more</a:t>
            </a:r>
            <a:r>
              <a:rPr dirty="0" sz="1300" spc="-55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>
                <a:solidFill>
                  <a:srgbClr val="0D0D0D"/>
                </a:solidFill>
                <a:latin typeface="Ebrima"/>
                <a:cs typeface="Ebrima"/>
              </a:rPr>
              <a:t>than</a:t>
            </a:r>
            <a:r>
              <a:rPr dirty="0" sz="1300" spc="-40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b="1">
                <a:solidFill>
                  <a:srgbClr val="0D0D0D"/>
                </a:solidFill>
                <a:latin typeface="Ebrima"/>
                <a:cs typeface="Ebrima"/>
              </a:rPr>
              <a:t>40,000</a:t>
            </a:r>
            <a:r>
              <a:rPr dirty="0" sz="1300" spc="-25" b="1">
                <a:solidFill>
                  <a:srgbClr val="0D0D0D"/>
                </a:solidFill>
                <a:latin typeface="Ebrima"/>
                <a:cs typeface="Ebrima"/>
              </a:rPr>
              <a:t> </a:t>
            </a:r>
            <a:r>
              <a:rPr dirty="0" sz="1300" spc="-10" b="1">
                <a:solidFill>
                  <a:srgbClr val="0D0D0D"/>
                </a:solidFill>
                <a:latin typeface="Ebrima"/>
                <a:cs typeface="Ebrima"/>
              </a:rPr>
              <a:t>organizations</a:t>
            </a:r>
            <a:endParaRPr sz="13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Crystal Dixon</dc:creator>
  <dc:title>Program Overview</dc:title>
  <dcterms:created xsi:type="dcterms:W3CDTF">2022-11-01T19:12:00Z</dcterms:created>
  <dcterms:modified xsi:type="dcterms:W3CDTF">2022-11-01T19:12:00Z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2022-11-01T00:00:00Z</vt:filetime>
  </property>
  <property fmtid="{D5CDD505-2E9C-101B-9397-08002B2CF9AE}" pid="5" name="Producer">
    <vt:lpwstr>Microsoft® PowerPoint® for Microsoft 365</vt:lpwstr>
  </property>
</Properties>
</file>