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1" r:id="rId6"/>
    <p:sldId id="260" r:id="rId7"/>
    <p:sldId id="261" r:id="rId8"/>
    <p:sldId id="262" r:id="rId9"/>
    <p:sldId id="264" r:id="rId10"/>
    <p:sldId id="265" r:id="rId11"/>
    <p:sldId id="266" r:id="rId12"/>
    <p:sldId id="270" r:id="rId13"/>
    <p:sldId id="269" r:id="rId14"/>
    <p:sldId id="267" r:id="rId15"/>
    <p:sldId id="268" r:id="rId1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6" d="100"/>
          <a:sy n="96" d="100"/>
        </p:scale>
        <p:origin x="1412"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23" name="Rectangle 22"/>
          <p:cNvSpPr/>
          <p:nvPr/>
        </p:nvSpPr>
        <p:spPr>
          <a:xfrm>
            <a:off x="0" y="1650845"/>
            <a:ext cx="9144000" cy="5207156"/>
          </a:xfrm>
          <a:prstGeom prst="rect">
            <a:avLst/>
          </a:prstGeom>
          <a:gradFill flip="none" rotWithShape="1">
            <a:gsLst>
              <a:gs pos="0">
                <a:srgbClr val="C7D5EF"/>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itle 8"/>
          <p:cNvSpPr>
            <a:spLocks noGrp="1"/>
          </p:cNvSpPr>
          <p:nvPr>
            <p:ph type="subTitle" idx="1"/>
          </p:nvPr>
        </p:nvSpPr>
        <p:spPr>
          <a:xfrm>
            <a:off x="1371600" y="3571543"/>
            <a:ext cx="6400800" cy="1600200"/>
          </a:xfrm>
        </p:spPr>
        <p:txBody>
          <a:bodyPr/>
          <a:lstStyle>
            <a:lvl1pPr marL="0" indent="0" algn="ctr">
              <a:buNone/>
              <a:defRPr sz="2600">
                <a:solidFill>
                  <a:schemeClr val="tx2"/>
                </a:solidFill>
                <a:latin typeface="Franklin Gothic Demi Cond" panose="020B070603040202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8" name="Date Placeholder 27"/>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88E64AA-3DDA-4FAF-9E62-1F958F4D2AB1}" type="slidenum">
              <a:rPr lang="en-US" smtClean="0"/>
              <a:pPr/>
              <a:t>‹#›</a:t>
            </a:fld>
            <a:endParaRPr lang="en-US" dirty="0"/>
          </a:p>
        </p:txBody>
      </p:sp>
      <p:sp>
        <p:nvSpPr>
          <p:cNvPr id="8" name="Title 7"/>
          <p:cNvSpPr>
            <a:spLocks noGrp="1"/>
          </p:cNvSpPr>
          <p:nvPr>
            <p:ph type="ctrTitle"/>
          </p:nvPr>
        </p:nvSpPr>
        <p:spPr>
          <a:xfrm>
            <a:off x="457200" y="1809750"/>
            <a:ext cx="8229600" cy="1470025"/>
          </a:xfrm>
        </p:spPr>
        <p:txBody>
          <a:bodyPr anchor="ctr"/>
          <a:lstStyle>
            <a:lvl1pPr algn="ctr">
              <a:defRPr lang="en-US" dirty="0">
                <a:solidFill>
                  <a:srgbClr val="FFFFFF"/>
                </a:solidFill>
              </a:defRPr>
            </a:lvl1pPr>
          </a:lstStyle>
          <a:p>
            <a:r>
              <a:rPr kumimoji="0" lang="en-US"/>
              <a:t>Click to edit Master title style</a:t>
            </a:r>
          </a:p>
        </p:txBody>
      </p:sp>
      <p:sp>
        <p:nvSpPr>
          <p:cNvPr id="14" name="Rectangle 2"/>
          <p:cNvSpPr>
            <a:spLocks noChangeArrowheads="1"/>
          </p:cNvSpPr>
          <p:nvPr/>
        </p:nvSpPr>
        <p:spPr bwMode="auto">
          <a:xfrm>
            <a:off x="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5" name="Rectangle 4"/>
          <p:cNvSpPr/>
          <p:nvPr/>
        </p:nvSpPr>
        <p:spPr>
          <a:xfrm>
            <a:off x="0" y="1135256"/>
            <a:ext cx="9144000" cy="51558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pic>
        <p:nvPicPr>
          <p:cNvPr id="6" name="Picture 5"/>
          <p:cNvPicPr>
            <a:picLocks noChangeAspect="1"/>
          </p:cNvPicPr>
          <p:nvPr/>
        </p:nvPicPr>
        <p:blipFill>
          <a:blip r:embed="rId2"/>
          <a:stretch>
            <a:fillRect/>
          </a:stretch>
        </p:blipFill>
        <p:spPr>
          <a:xfrm>
            <a:off x="297414" y="152400"/>
            <a:ext cx="3606368" cy="888333"/>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21943" y="464567"/>
            <a:ext cx="5169657" cy="297433"/>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288E64AA-3DDA-4FAF-9E62-1F958F4D2AB1}"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10" y="4650475"/>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1"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9" y="66676"/>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8E64AA-3DDA-4FAF-9E62-1F958F4D2AB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1"/>
            <a:ext cx="55626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8E64AA-3DDA-4FAF-9E62-1F958F4D2AB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Subtitle 8"/>
          <p:cNvSpPr>
            <a:spLocks noGrp="1"/>
          </p:cNvSpPr>
          <p:nvPr>
            <p:ph type="subTitle" idx="1"/>
          </p:nvPr>
        </p:nvSpPr>
        <p:spPr>
          <a:xfrm>
            <a:off x="1371600" y="3571543"/>
            <a:ext cx="6400800" cy="1600200"/>
          </a:xfrm>
        </p:spPr>
        <p:txBody>
          <a:bodyPr/>
          <a:lstStyle>
            <a:lvl1pPr marL="0" indent="0" algn="ctr">
              <a:buNone/>
              <a:defRPr sz="2600">
                <a:solidFill>
                  <a:schemeClr val="tx2"/>
                </a:solidFill>
                <a:latin typeface="Franklin Gothic Demi Cond" panose="020B070603040202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8" name="Date Placeholder 27"/>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88E64AA-3DDA-4FAF-9E62-1F958F4D2AB1}" type="slidenum">
              <a:rPr lang="en-US" smtClean="0"/>
              <a:pPr/>
              <a:t>‹#›</a:t>
            </a:fld>
            <a:endParaRPr lang="en-US" dirty="0"/>
          </a:p>
        </p:txBody>
      </p:sp>
      <p:sp>
        <p:nvSpPr>
          <p:cNvPr id="8" name="Title 7"/>
          <p:cNvSpPr>
            <a:spLocks noGrp="1"/>
          </p:cNvSpPr>
          <p:nvPr>
            <p:ph type="ctrTitle"/>
          </p:nvPr>
        </p:nvSpPr>
        <p:spPr>
          <a:xfrm>
            <a:off x="457200" y="1809750"/>
            <a:ext cx="8229600" cy="1470025"/>
          </a:xfrm>
        </p:spPr>
        <p:txBody>
          <a:bodyPr anchor="ctr"/>
          <a:lstStyle>
            <a:lvl1pPr algn="ctr">
              <a:defRPr lang="en-US" dirty="0">
                <a:solidFill>
                  <a:srgbClr val="FFFFFF"/>
                </a:solidFill>
              </a:defRPr>
            </a:lvl1pPr>
          </a:lstStyle>
          <a:p>
            <a:r>
              <a:rPr kumimoji="0" lang="en-US"/>
              <a:t>Click to edit Master title style</a:t>
            </a:r>
          </a:p>
        </p:txBody>
      </p:sp>
      <p:sp>
        <p:nvSpPr>
          <p:cNvPr id="14" name="Rectangle 2"/>
          <p:cNvSpPr>
            <a:spLocks noChangeArrowheads="1"/>
          </p:cNvSpPr>
          <p:nvPr/>
        </p:nvSpPr>
        <p:spPr bwMode="auto">
          <a:xfrm>
            <a:off x="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5" name="Rectangle 4"/>
          <p:cNvSpPr/>
          <p:nvPr/>
        </p:nvSpPr>
        <p:spPr>
          <a:xfrm>
            <a:off x="0" y="1135256"/>
            <a:ext cx="9144000" cy="51558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pic>
        <p:nvPicPr>
          <p:cNvPr id="6" name="Picture 5"/>
          <p:cNvPicPr>
            <a:picLocks noChangeAspect="1"/>
          </p:cNvPicPr>
          <p:nvPr/>
        </p:nvPicPr>
        <p:blipFill>
          <a:blip r:embed="rId2"/>
          <a:stretch>
            <a:fillRect/>
          </a:stretch>
        </p:blipFill>
        <p:spPr>
          <a:xfrm>
            <a:off x="297414" y="152400"/>
            <a:ext cx="3606368" cy="888333"/>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21943" y="464567"/>
            <a:ext cx="5169657" cy="297433"/>
          </a:xfrm>
          <a:prstGeom prst="rect">
            <a:avLst/>
          </a:prstGeom>
        </p:spPr>
      </p:pic>
    </p:spTree>
    <p:extLst>
      <p:ext uri="{BB962C8B-B14F-4D97-AF65-F5344CB8AC3E}">
        <p14:creationId xmlns:p14="http://schemas.microsoft.com/office/powerpoint/2010/main" val="166290224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Rectangle 9"/>
          <p:cNvSpPr/>
          <p:nvPr/>
        </p:nvSpPr>
        <p:spPr>
          <a:xfrm>
            <a:off x="0" y="-4986"/>
            <a:ext cx="9144000" cy="6862985"/>
          </a:xfrm>
          <a:prstGeom prst="rect">
            <a:avLst/>
          </a:prstGeom>
          <a:gradFill flip="none" rotWithShape="1">
            <a:gsLst>
              <a:gs pos="0">
                <a:srgbClr val="C7D5EF"/>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noFill/>
        </p:spPr>
        <p:txBody>
          <a:bodyPr anchor="b" anchorCtr="0"/>
          <a:lstStyle>
            <a:lvl1pPr>
              <a:defRPr>
                <a:latin typeface="Franklin Gothic Demi Cond" panose="020B0706030402020204" pitchFamily="34" charset="0"/>
              </a:defRPr>
            </a:lvl1pPr>
          </a:lstStyle>
          <a:p>
            <a:r>
              <a:rPr kumimoji="0" lang="en-US" dirty="0"/>
              <a:t>Click to edit Master title style</a:t>
            </a:r>
          </a:p>
        </p:txBody>
      </p:sp>
      <p:sp>
        <p:nvSpPr>
          <p:cNvPr id="4" name="Date Placeholder 3"/>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88E64AA-3DDA-4FAF-9E62-1F958F4D2AB1}" type="slidenum">
              <a:rPr lang="en-US" smtClean="0"/>
              <a:pPr/>
              <a:t>‹#›</a:t>
            </a:fld>
            <a:endParaRPr lang="en-US" dirty="0"/>
          </a:p>
        </p:txBody>
      </p:sp>
      <p:sp>
        <p:nvSpPr>
          <p:cNvPr id="8" name="Content Placeholder 7"/>
          <p:cNvSpPr>
            <a:spLocks noGrp="1"/>
          </p:cNvSpPr>
          <p:nvPr>
            <p:ph sz="quarter" idx="1"/>
          </p:nvPr>
        </p:nvSpPr>
        <p:spPr>
          <a:xfrm>
            <a:off x="914400" y="1719272"/>
            <a:ext cx="7772400" cy="4572000"/>
          </a:xfrm>
          <a:noFill/>
        </p:spPr>
        <p:txBody>
          <a:bodyPr vert="horz"/>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49468" y="6210300"/>
            <a:ext cx="2121966" cy="457200"/>
          </a:xfrm>
          <a:prstGeom prst="rect">
            <a:avLst/>
          </a:prstGeom>
        </p:spPr>
      </p:pic>
      <p:cxnSp>
        <p:nvCxnSpPr>
          <p:cNvPr id="9" name="Straight Connector 8"/>
          <p:cNvCxnSpPr/>
          <p:nvPr userDrawn="1"/>
        </p:nvCxnSpPr>
        <p:spPr>
          <a:xfrm>
            <a:off x="0" y="1428750"/>
            <a:ext cx="9144000" cy="0"/>
          </a:xfrm>
          <a:prstGeom prst="line">
            <a:avLst/>
          </a:prstGeom>
          <a:ln w="82550"/>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1"/>
      </p:bgRef>
    </p:bg>
    <p:spTree>
      <p:nvGrpSpPr>
        <p:cNvPr id="1" name=""/>
        <p:cNvGrpSpPr/>
        <p:nvPr/>
      </p:nvGrpSpPr>
      <p:grpSpPr>
        <a:xfrm>
          <a:off x="0" y="0"/>
          <a:ext cx="0" cy="0"/>
          <a:chOff x="0" y="0"/>
          <a:chExt cx="0" cy="0"/>
        </a:xfrm>
      </p:grpSpPr>
      <p:sp>
        <p:nvSpPr>
          <p:cNvPr id="10" name="Rectangle 9"/>
          <p:cNvSpPr/>
          <p:nvPr/>
        </p:nvSpPr>
        <p:spPr>
          <a:xfrm>
            <a:off x="3617" y="0"/>
            <a:ext cx="9144000" cy="6858001"/>
          </a:xfrm>
          <a:prstGeom prst="rect">
            <a:avLst/>
          </a:prstGeom>
          <a:gradFill flip="none" rotWithShape="1">
            <a:gsLst>
              <a:gs pos="0">
                <a:srgbClr val="D8E2F4"/>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22313" y="952501"/>
            <a:ext cx="7772400" cy="1362075"/>
          </a:xfrm>
          <a:solidFill>
            <a:schemeClr val="bg1"/>
          </a:solidFill>
        </p:spPr>
        <p:txBody>
          <a:bodyPr anchor="b" anchorCtr="0"/>
          <a:lstStyle>
            <a:lvl1pPr algn="l">
              <a:buNone/>
              <a:defRPr sz="4000" b="0" cap="none">
                <a:solidFill>
                  <a:srgbClr val="005A96"/>
                </a:solidFill>
                <a:latin typeface="Franklin Gothic Demi Cond" panose="020B0706030402020204" pitchFamily="34" charset="0"/>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722313" y="2547938"/>
            <a:ext cx="7772400" cy="3452811"/>
          </a:xfrm>
          <a:solidFill>
            <a:schemeClr val="bg1"/>
          </a:solidFill>
          <a:ln>
            <a:solidFill>
              <a:schemeClr val="bg1"/>
            </a:solidFill>
          </a:ln>
        </p:spPr>
        <p:txBody>
          <a:bodyPr anchor="t" anchorCtr="0"/>
          <a:lstStyle>
            <a:lvl1pPr marL="0" indent="0">
              <a:buNone/>
              <a:defRPr sz="2400" b="0">
                <a:solidFill>
                  <a:schemeClr val="tx1"/>
                </a:solidFill>
                <a:latin typeface="+mj-l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5" name="Footer Placeholder 4"/>
          <p:cNvSpPr>
            <a:spLocks noGrp="1"/>
          </p:cNvSpPr>
          <p:nvPr>
            <p:ph type="ftr" sz="quarter" idx="11"/>
          </p:nvPr>
        </p:nvSpPr>
        <p:spPr>
          <a:xfrm>
            <a:off x="800101" y="6172200"/>
            <a:ext cx="4000500" cy="457200"/>
          </a:xfrm>
        </p:spPr>
        <p:txBody>
          <a:bodyPr/>
          <a:lstStyle/>
          <a:p>
            <a:endParaRPr lang="en-US" dirty="0"/>
          </a:p>
        </p:txBody>
      </p:sp>
      <p:sp>
        <p:nvSpPr>
          <p:cNvPr id="7" name="Rectangle 6"/>
          <p:cNvSpPr/>
          <p:nvPr/>
        </p:nvSpPr>
        <p:spPr>
          <a:xfrm flipV="1">
            <a:off x="69413" y="2376830"/>
            <a:ext cx="9013515" cy="91440"/>
          </a:xfrm>
          <a:prstGeom prst="rect">
            <a:avLst/>
          </a:prstGeom>
          <a:solidFill>
            <a:schemeClr val="tx1"/>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7" y="2468880"/>
            <a:ext cx="9014621" cy="45720"/>
          </a:xfrm>
          <a:prstGeom prst="rect">
            <a:avLst/>
          </a:prstGeom>
          <a:solidFill>
            <a:srgbClr val="005A96"/>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288E64AA-3DDA-4FAF-9E62-1F958F4D2AB1}"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2" name="Rectangle 11"/>
          <p:cNvSpPr/>
          <p:nvPr/>
        </p:nvSpPr>
        <p:spPr>
          <a:xfrm>
            <a:off x="0" y="0"/>
            <a:ext cx="9144000" cy="6858001"/>
          </a:xfrm>
          <a:prstGeom prst="rect">
            <a:avLst/>
          </a:prstGeom>
          <a:gradFill flip="none" rotWithShape="1">
            <a:gsLst>
              <a:gs pos="0">
                <a:srgbClr val="D8E2F4"/>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solidFill>
            <a:schemeClr val="bg1">
              <a:alpha val="77000"/>
            </a:schemeClr>
          </a:solidFill>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8E64AA-3DDA-4FAF-9E62-1F958F4D2AB1}"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a:solidFill>
            <a:schemeClr val="bg1">
              <a:alpha val="77000"/>
            </a:schemeClr>
          </a:solidFill>
        </p:spPr>
        <p:txBody>
          <a:bodyPr vert="horz"/>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1" name="Content Placeholder 10"/>
          <p:cNvSpPr>
            <a:spLocks noGrp="1"/>
          </p:cNvSpPr>
          <p:nvPr>
            <p:ph sz="quarter" idx="2"/>
          </p:nvPr>
        </p:nvSpPr>
        <p:spPr>
          <a:xfrm>
            <a:off x="4933951" y="1447800"/>
            <a:ext cx="3749040" cy="4572000"/>
          </a:xfrm>
          <a:solidFill>
            <a:schemeClr val="bg1">
              <a:alpha val="77000"/>
            </a:schemeClr>
          </a:solidFill>
        </p:spPr>
        <p:txBody>
          <a:bodyPr vert="horz"/>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49468" y="6210300"/>
            <a:ext cx="2121966" cy="4572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0" y="0"/>
            <a:ext cx="9144000" cy="6858001"/>
          </a:xfrm>
          <a:prstGeom prst="rect">
            <a:avLst/>
          </a:prstGeom>
          <a:gradFill flip="none" rotWithShape="1">
            <a:gsLst>
              <a:gs pos="0">
                <a:srgbClr val="C7D5EF"/>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88E64AA-3DDA-4FAF-9E62-1F958F4D2AB1}"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88E64AA-3DDA-4FAF-9E62-1F958F4D2AB1}" type="slidenum">
              <a:rPr lang="en-US" smtClean="0"/>
              <a:pPr/>
              <a:t>‹#›</a:t>
            </a:fld>
            <a:endParaRPr lang="en-US" dirty="0"/>
          </a:p>
        </p:txBody>
      </p:sp>
      <p:pic>
        <p:nvPicPr>
          <p:cNvPr id="17410" name="Object 1"/>
          <p:cNvPicPr>
            <a:picLocks noChangeAspect="1" noChangeArrowheads="1"/>
          </p:cNvPicPr>
          <p:nvPr/>
        </p:nvPicPr>
        <p:blipFill>
          <a:blip r:embed="rId2" cstate="print"/>
          <a:srcRect/>
          <a:stretch>
            <a:fillRect/>
          </a:stretch>
        </p:blipFill>
        <p:spPr bwMode="auto">
          <a:xfrm>
            <a:off x="6324600" y="6172200"/>
            <a:ext cx="2219325" cy="53340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88E64AA-3DDA-4FAF-9E62-1F958F4D2AB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B7BCA98A-5397-40BF-9D0C-03FB7E07C469}" type="datetimeFigureOut">
              <a:rPr lang="en-US" smtClean="0"/>
              <a:pPr/>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88E64AA-3DDA-4FAF-9E62-1F958F4D2AB1}"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1"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7BCA98A-5397-40BF-9D0C-03FB7E07C469}" type="datetimeFigureOut">
              <a:rPr lang="en-US" smtClean="0"/>
              <a:pPr/>
              <a:t>10/24/2022</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88E64AA-3DDA-4FAF-9E62-1F958F4D2AB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84"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mailto:Maria.Maldonado@Alliant.com" TargetMode="External"/><Relationship Id="rId2" Type="http://schemas.openxmlformats.org/officeDocument/2006/relationships/hyperlink" Target="mailto:Kristina.APhillips@Alliant.com" TargetMode="External"/><Relationship Id="rId1" Type="http://schemas.openxmlformats.org/officeDocument/2006/relationships/slideLayout" Target="../slideLayouts/slideLayout3.xml"/><Relationship Id="rId6" Type="http://schemas.openxmlformats.org/officeDocument/2006/relationships/hyperlink" Target="mailto:Kim.Barrett@Sedgwick.com" TargetMode="External"/><Relationship Id="rId5" Type="http://schemas.openxmlformats.org/officeDocument/2006/relationships/hyperlink" Target="mailto:Tate.Eperjesi@Sedgwick.com" TargetMode="External"/><Relationship Id="rId4" Type="http://schemas.openxmlformats.org/officeDocument/2006/relationships/hyperlink" Target="mailto:Abby.Thalachelloor@Alliant.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2872946"/>
            <a:ext cx="9143999" cy="1955085"/>
          </a:xfrm>
        </p:spPr>
        <p:txBody>
          <a:bodyPr>
            <a:normAutofit fontScale="90000"/>
          </a:bodyPr>
          <a:lstStyle/>
          <a:p>
            <a:r>
              <a:rPr lang="en-US" sz="7200" b="1" dirty="0">
                <a:solidFill>
                  <a:srgbClr val="1F497D"/>
                </a:solidFill>
                <a:latin typeface="Franklin Gothic Demi Cond" panose="020B0706030402020204" pitchFamily="34" charset="0"/>
              </a:rPr>
              <a:t>Don’t STRIKE OUT with SUBCONTRACTORS</a:t>
            </a:r>
            <a:br>
              <a:rPr lang="en-US" sz="7200" b="1" dirty="0">
                <a:solidFill>
                  <a:srgbClr val="1F497D"/>
                </a:solidFill>
                <a:latin typeface="Franklin Gothic Demi Cond" panose="020B0706030402020204" pitchFamily="34" charset="0"/>
              </a:rPr>
            </a:br>
            <a:br>
              <a:rPr lang="en-US" sz="7200" b="1" dirty="0">
                <a:solidFill>
                  <a:srgbClr val="1F497D"/>
                </a:solidFill>
                <a:latin typeface="Franklin Gothic Demi Cond" panose="020B0706030402020204" pitchFamily="34" charset="0"/>
              </a:rPr>
            </a:br>
            <a:r>
              <a:rPr lang="en-US" sz="4400" b="1" dirty="0">
                <a:solidFill>
                  <a:srgbClr val="1F497D"/>
                </a:solidFill>
                <a:latin typeface="Franklin Gothic Demi Cond" panose="020B0706030402020204" pitchFamily="34" charset="0"/>
              </a:rPr>
              <a:t>Kristina Phillips, Director of Client Services</a:t>
            </a:r>
            <a:endParaRPr lang="en-US" sz="6700" b="1" dirty="0">
              <a:solidFill>
                <a:srgbClr val="1F497D"/>
              </a:solidFill>
              <a:latin typeface="Franklin Gothic Demi Cond" panose="020B0706030402020204" pitchFamily="34" charset="0"/>
            </a:endParaRPr>
          </a:p>
        </p:txBody>
      </p:sp>
      <p:sp>
        <p:nvSpPr>
          <p:cNvPr id="4" name="Text Box 5"/>
          <p:cNvSpPr txBox="1">
            <a:spLocks noChangeArrowheads="1"/>
          </p:cNvSpPr>
          <p:nvPr/>
        </p:nvSpPr>
        <p:spPr bwMode="auto">
          <a:xfrm>
            <a:off x="1074102" y="5929745"/>
            <a:ext cx="7198995" cy="762000"/>
          </a:xfrm>
          <a:prstGeom prst="rect">
            <a:avLst/>
          </a:prstGeom>
          <a:solidFill>
            <a:schemeClr val="lt1">
              <a:lumMod val="100000"/>
              <a:lumOff val="0"/>
            </a:schemeClr>
          </a:solidFill>
          <a:ln w="6350">
            <a:solidFill>
              <a:schemeClr val="bg1">
                <a:lumMod val="75000"/>
                <a:lumOff val="0"/>
              </a:schemeClr>
            </a:solidFill>
            <a:miter lim="800000"/>
            <a:headEnd/>
            <a:tailEnd/>
          </a:ln>
        </p:spPr>
        <p:txBody>
          <a:bodyPr rot="0" vert="horz" wrap="square" lIns="91440" tIns="45720" rIns="91440" bIns="45720" anchor="t" anchorCtr="0" upright="1">
            <a:noAutofit/>
          </a:bodyPr>
          <a:ls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marL="0" marR="0">
              <a:spcBef>
                <a:spcPts val="0"/>
              </a:spcBef>
              <a:spcAft>
                <a:spcPts val="0"/>
              </a:spcAft>
            </a:pPr>
            <a:r>
              <a:rPr lang="en-US" sz="1000">
                <a:solidFill>
                  <a:srgbClr val="1B2A39"/>
                </a:solidFill>
                <a:effectLst/>
                <a:latin typeface="Calibri" panose="020F0502020204030204" pitchFamily="34" charset="0"/>
                <a:ea typeface="Times New Roman" panose="02020603050405020304" pitchFamily="18" charset="0"/>
                <a:cs typeface="Times New Roman" panose="02020603050405020304" pitchFamily="18" charset="0"/>
              </a:rPr>
              <a:t>The information in this document was obtained from sources which, to the best of the writer’s knowledge, are authentic and reliable. Alliant Insurance Services, Inc.. makes no guarantee of results and assumes no liability in connection with either the information or recommendations obtained in this document. Moreover, it cannot be assumed that every acceptable procedure is included in this document or that abnormal or unusual circumstances may not warrant or require further or additional procedures.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400">
                <a:effectLst/>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80289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Pitfalls</a:t>
            </a:r>
          </a:p>
        </p:txBody>
      </p:sp>
      <p:sp>
        <p:nvSpPr>
          <p:cNvPr id="3" name="Content Placeholder 2"/>
          <p:cNvSpPr>
            <a:spLocks noGrp="1"/>
          </p:cNvSpPr>
          <p:nvPr>
            <p:ph sz="quarter" idx="1"/>
          </p:nvPr>
        </p:nvSpPr>
        <p:spPr>
          <a:xfrm>
            <a:off x="457200" y="1719272"/>
            <a:ext cx="8229600" cy="4423833"/>
          </a:xfrm>
        </p:spPr>
        <p:txBody>
          <a:bodyPr>
            <a:normAutofit fontScale="85000" lnSpcReduction="20000"/>
          </a:bodyPr>
          <a:lstStyle/>
          <a:p>
            <a:pPr marL="0" indent="0">
              <a:spcAft>
                <a:spcPts val="1800"/>
              </a:spcAft>
              <a:buNone/>
            </a:pPr>
            <a:r>
              <a:rPr lang="en-US" sz="3100" dirty="0"/>
              <a:t>Waivers of Subrogation </a:t>
            </a:r>
            <a:r>
              <a:rPr lang="en-US" sz="2800" dirty="0"/>
              <a:t>–</a:t>
            </a:r>
          </a:p>
          <a:p>
            <a:pPr marL="0" indent="0">
              <a:spcAft>
                <a:spcPts val="1800"/>
              </a:spcAft>
              <a:buNone/>
            </a:pPr>
            <a:r>
              <a:rPr lang="en-US" sz="2400" dirty="0"/>
              <a:t>A relinquishment  by an insurer of the right to subrogation. Or the right to collect from another party for damages paid on behalf of the insured</a:t>
            </a:r>
            <a:r>
              <a:rPr lang="en-US" sz="2800" dirty="0"/>
              <a:t>.</a:t>
            </a:r>
          </a:p>
          <a:p>
            <a:pPr lvl="0">
              <a:spcAft>
                <a:spcPts val="1800"/>
              </a:spcAft>
            </a:pPr>
            <a:r>
              <a:rPr lang="en-US" sz="2800" dirty="0"/>
              <a:t>These are very commonly requested in contracts, and easily agreed to.</a:t>
            </a:r>
          </a:p>
          <a:p>
            <a:pPr lvl="0">
              <a:spcAft>
                <a:spcPts val="1800"/>
              </a:spcAft>
            </a:pPr>
            <a:r>
              <a:rPr lang="en-US" sz="2800" dirty="0"/>
              <a:t>NOT in your best interest, especially in WC (but most commonly requested) TRY TO NEGOTIATE OUT OF!</a:t>
            </a:r>
          </a:p>
          <a:p>
            <a:pPr lvl="0">
              <a:spcAft>
                <a:spcPts val="1800"/>
              </a:spcAft>
            </a:pPr>
            <a:r>
              <a:rPr lang="en-US" sz="2800" dirty="0"/>
              <a:t>When you agree to this, also agreeing for the subcontractor</a:t>
            </a:r>
          </a:p>
          <a:p>
            <a:pPr lvl="1">
              <a:spcAft>
                <a:spcPts val="1800"/>
              </a:spcAft>
            </a:pPr>
            <a:r>
              <a:rPr lang="en-US" dirty="0"/>
              <a:t>Make sure they are able to comply with requirement</a:t>
            </a:r>
          </a:p>
          <a:p>
            <a:endParaRPr lang="en-US" dirty="0"/>
          </a:p>
        </p:txBody>
      </p:sp>
    </p:spTree>
    <p:extLst>
      <p:ext uri="{BB962C8B-B14F-4D97-AF65-F5344CB8AC3E}">
        <p14:creationId xmlns:p14="http://schemas.microsoft.com/office/powerpoint/2010/main" val="495956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Pitfalls</a:t>
            </a:r>
          </a:p>
        </p:txBody>
      </p:sp>
      <p:sp>
        <p:nvSpPr>
          <p:cNvPr id="3" name="Content Placeholder 2"/>
          <p:cNvSpPr>
            <a:spLocks noGrp="1"/>
          </p:cNvSpPr>
          <p:nvPr>
            <p:ph sz="quarter" idx="1"/>
          </p:nvPr>
        </p:nvSpPr>
        <p:spPr>
          <a:xfrm>
            <a:off x="457200" y="1719272"/>
            <a:ext cx="8113222" cy="4432146"/>
          </a:xfrm>
        </p:spPr>
        <p:txBody>
          <a:bodyPr>
            <a:normAutofit fontScale="92500" lnSpcReduction="20000"/>
          </a:bodyPr>
          <a:lstStyle/>
          <a:p>
            <a:pPr marL="0" indent="0">
              <a:spcAft>
                <a:spcPts val="2400"/>
              </a:spcAft>
              <a:buNone/>
            </a:pPr>
            <a:r>
              <a:rPr lang="en-US" dirty="0"/>
              <a:t>Workers Compensation</a:t>
            </a:r>
          </a:p>
          <a:p>
            <a:pPr lvl="0">
              <a:spcAft>
                <a:spcPts val="2400"/>
              </a:spcAft>
            </a:pPr>
            <a:r>
              <a:rPr lang="en-US" dirty="0"/>
              <a:t>Sole proprietors are not required to purchase WC (exempt)</a:t>
            </a:r>
          </a:p>
          <a:p>
            <a:pPr lvl="0">
              <a:spcAft>
                <a:spcPts val="2400"/>
              </a:spcAft>
            </a:pPr>
            <a:r>
              <a:rPr lang="en-US" dirty="0"/>
              <a:t>Often skip to save money</a:t>
            </a:r>
          </a:p>
          <a:p>
            <a:pPr lvl="0">
              <a:spcAft>
                <a:spcPts val="2400"/>
              </a:spcAft>
            </a:pPr>
            <a:r>
              <a:rPr lang="en-US" dirty="0"/>
              <a:t>Assure you they would never file a claim</a:t>
            </a:r>
          </a:p>
          <a:p>
            <a:pPr lvl="0">
              <a:spcAft>
                <a:spcPts val="2400"/>
              </a:spcAft>
            </a:pPr>
            <a:r>
              <a:rPr lang="en-US" dirty="0"/>
              <a:t>If they are injured, YOU are insuring them</a:t>
            </a:r>
          </a:p>
          <a:p>
            <a:pPr lvl="1">
              <a:spcAft>
                <a:spcPts val="2400"/>
              </a:spcAft>
            </a:pPr>
            <a:r>
              <a:rPr lang="en-US" sz="2000" dirty="0"/>
              <a:t>Affecting your loss experience and Experience Modifier, thus affecting premium</a:t>
            </a:r>
          </a:p>
          <a:p>
            <a:pPr lvl="0">
              <a:spcAft>
                <a:spcPts val="2400"/>
              </a:spcAft>
            </a:pPr>
            <a:endParaRPr lang="en-US" dirty="0"/>
          </a:p>
          <a:p>
            <a:endParaRPr lang="en-US" dirty="0"/>
          </a:p>
        </p:txBody>
      </p:sp>
    </p:spTree>
    <p:extLst>
      <p:ext uri="{BB962C8B-B14F-4D97-AF65-F5344CB8AC3E}">
        <p14:creationId xmlns:p14="http://schemas.microsoft.com/office/powerpoint/2010/main" val="3357698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Pitfalls</a:t>
            </a:r>
          </a:p>
        </p:txBody>
      </p:sp>
      <p:sp>
        <p:nvSpPr>
          <p:cNvPr id="3" name="Content Placeholder 2"/>
          <p:cNvSpPr>
            <a:spLocks noGrp="1"/>
          </p:cNvSpPr>
          <p:nvPr>
            <p:ph sz="quarter" idx="1"/>
          </p:nvPr>
        </p:nvSpPr>
        <p:spPr/>
        <p:txBody>
          <a:bodyPr/>
          <a:lstStyle/>
          <a:p>
            <a:pPr marL="0" indent="0">
              <a:buNone/>
            </a:pPr>
            <a:r>
              <a:rPr lang="en-US" dirty="0"/>
              <a:t>Umbrella Coverage</a:t>
            </a:r>
          </a:p>
          <a:p>
            <a:r>
              <a:rPr lang="en-US" sz="2400" dirty="0"/>
              <a:t>Very commonly requested in Commercial Contracts</a:t>
            </a:r>
          </a:p>
          <a:p>
            <a:endParaRPr lang="en-US" dirty="0"/>
          </a:p>
          <a:p>
            <a:r>
              <a:rPr lang="en-US" dirty="0"/>
              <a:t>“Sits” over AL, GL and EL (part of WC)</a:t>
            </a:r>
          </a:p>
          <a:p>
            <a:endParaRPr lang="en-US" dirty="0"/>
          </a:p>
          <a:p>
            <a:r>
              <a:rPr lang="en-US" dirty="0"/>
              <a:t>Is very expensive</a:t>
            </a:r>
          </a:p>
          <a:p>
            <a:endParaRPr lang="en-US" dirty="0"/>
          </a:p>
          <a:p>
            <a:r>
              <a:rPr lang="en-US" dirty="0"/>
              <a:t>Many subs may not purchase, or enough</a:t>
            </a:r>
          </a:p>
          <a:p>
            <a:pPr lvl="1"/>
            <a:r>
              <a:rPr lang="en-US" dirty="0"/>
              <a:t>Where does this leave you in they event of a claim? </a:t>
            </a:r>
          </a:p>
          <a:p>
            <a:endParaRPr lang="en-US" dirty="0"/>
          </a:p>
        </p:txBody>
      </p:sp>
    </p:spTree>
    <p:extLst>
      <p:ext uri="{BB962C8B-B14F-4D97-AF65-F5344CB8AC3E}">
        <p14:creationId xmlns:p14="http://schemas.microsoft.com/office/powerpoint/2010/main" val="3439438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do we know this?</a:t>
            </a:r>
          </a:p>
        </p:txBody>
      </p:sp>
      <p:sp>
        <p:nvSpPr>
          <p:cNvPr id="3" name="Content Placeholder 2"/>
          <p:cNvSpPr>
            <a:spLocks noGrp="1"/>
          </p:cNvSpPr>
          <p:nvPr>
            <p:ph sz="quarter" idx="1"/>
          </p:nvPr>
        </p:nvSpPr>
        <p:spPr>
          <a:xfrm>
            <a:off x="310662" y="1719272"/>
            <a:ext cx="8376138" cy="4572000"/>
          </a:xfrm>
        </p:spPr>
        <p:txBody>
          <a:bodyPr>
            <a:normAutofit/>
          </a:bodyPr>
          <a:lstStyle/>
          <a:p>
            <a:pPr marL="0" indent="0" algn="ctr">
              <a:buNone/>
            </a:pPr>
            <a:endParaRPr lang="en-US" sz="2800" dirty="0"/>
          </a:p>
          <a:p>
            <a:r>
              <a:rPr lang="en-US" sz="2800" dirty="0"/>
              <a:t>We have 40+ years of claims data specific to our insureds to support </a:t>
            </a:r>
          </a:p>
          <a:p>
            <a:endParaRPr lang="en-US" sz="2800" dirty="0"/>
          </a:p>
          <a:p>
            <a:r>
              <a:rPr lang="en-US" sz="2800" dirty="0"/>
              <a:t>We have a staff of 20+ dedicated to servicing PestSure clients. </a:t>
            </a:r>
          </a:p>
          <a:p>
            <a:endParaRPr lang="en-US" sz="2800" dirty="0"/>
          </a:p>
          <a:p>
            <a:r>
              <a:rPr lang="en-US" sz="2800" dirty="0"/>
              <a:t>We have insureds all over the country and have seen many scenarios that you might run up against. </a:t>
            </a:r>
          </a:p>
        </p:txBody>
      </p:sp>
    </p:spTree>
    <p:extLst>
      <p:ext uri="{BB962C8B-B14F-4D97-AF65-F5344CB8AC3E}">
        <p14:creationId xmlns:p14="http://schemas.microsoft.com/office/powerpoint/2010/main" val="1264234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 sure what to do next?</a:t>
            </a:r>
          </a:p>
        </p:txBody>
      </p:sp>
      <p:sp>
        <p:nvSpPr>
          <p:cNvPr id="3" name="Content Placeholder 2"/>
          <p:cNvSpPr>
            <a:spLocks noGrp="1"/>
          </p:cNvSpPr>
          <p:nvPr>
            <p:ph sz="quarter" idx="1"/>
          </p:nvPr>
        </p:nvSpPr>
        <p:spPr>
          <a:xfrm>
            <a:off x="457200" y="1719272"/>
            <a:ext cx="8229600" cy="4572000"/>
          </a:xfrm>
        </p:spPr>
        <p:txBody>
          <a:bodyPr>
            <a:normAutofit fontScale="92500" lnSpcReduction="10000"/>
          </a:bodyPr>
          <a:lstStyle/>
          <a:p>
            <a:pPr marL="0" indent="0" algn="ctr">
              <a:buNone/>
            </a:pPr>
            <a:r>
              <a:rPr lang="en-US" sz="3200" b="1" dirty="0"/>
              <a:t>We’re here to help!</a:t>
            </a:r>
          </a:p>
          <a:p>
            <a:r>
              <a:rPr lang="en-US" sz="3200" dirty="0"/>
              <a:t>For contract review, contact Kristina. </a:t>
            </a:r>
          </a:p>
          <a:p>
            <a:endParaRPr lang="en-US" sz="3200" dirty="0"/>
          </a:p>
          <a:p>
            <a:r>
              <a:rPr lang="en-US" sz="3200" dirty="0"/>
              <a:t>For insurance requirements, contact Maria.</a:t>
            </a:r>
          </a:p>
          <a:p>
            <a:pPr marL="0" indent="0">
              <a:buNone/>
            </a:pPr>
            <a:endParaRPr lang="en-US" sz="3200" dirty="0"/>
          </a:p>
          <a:p>
            <a:r>
              <a:rPr lang="en-US" sz="3200" dirty="0"/>
              <a:t>For claims, contact to:</a:t>
            </a:r>
          </a:p>
          <a:p>
            <a:pPr lvl="1"/>
            <a:r>
              <a:rPr lang="en-US" sz="3000" dirty="0"/>
              <a:t>Abby Thalachelloor, Director of Claims</a:t>
            </a:r>
          </a:p>
          <a:p>
            <a:pPr lvl="1"/>
            <a:r>
              <a:rPr lang="en-US" sz="3000" dirty="0"/>
              <a:t>Tate Eperjesi, Liability Team Lead</a:t>
            </a:r>
          </a:p>
          <a:p>
            <a:pPr lvl="1"/>
            <a:r>
              <a:rPr lang="en-US" sz="3000" dirty="0"/>
              <a:t>Kim Barrett, Workers Comp Team Lead</a:t>
            </a:r>
          </a:p>
          <a:p>
            <a:pPr marL="0" indent="0" algn="ctr">
              <a:buNone/>
            </a:pPr>
            <a:endParaRPr lang="en-US" sz="3200" dirty="0"/>
          </a:p>
          <a:p>
            <a:endParaRPr lang="en-US" dirty="0"/>
          </a:p>
        </p:txBody>
      </p:sp>
    </p:spTree>
    <p:extLst>
      <p:ext uri="{BB962C8B-B14F-4D97-AF65-F5344CB8AC3E}">
        <p14:creationId xmlns:p14="http://schemas.microsoft.com/office/powerpoint/2010/main" val="3961455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Information</a:t>
            </a:r>
          </a:p>
        </p:txBody>
      </p:sp>
      <p:sp>
        <p:nvSpPr>
          <p:cNvPr id="3" name="Content Placeholder 2"/>
          <p:cNvSpPr>
            <a:spLocks noGrp="1"/>
          </p:cNvSpPr>
          <p:nvPr>
            <p:ph sz="quarter" idx="1"/>
          </p:nvPr>
        </p:nvSpPr>
        <p:spPr>
          <a:xfrm>
            <a:off x="457199" y="1719272"/>
            <a:ext cx="8446477" cy="4572000"/>
          </a:xfrm>
        </p:spPr>
        <p:txBody>
          <a:bodyPr>
            <a:normAutofit/>
          </a:bodyPr>
          <a:lstStyle/>
          <a:p>
            <a:pPr marL="0" indent="0" algn="ctr">
              <a:buNone/>
            </a:pPr>
            <a:endParaRPr lang="en-US" sz="3200" dirty="0"/>
          </a:p>
          <a:p>
            <a:r>
              <a:rPr lang="en-US" sz="2200" dirty="0"/>
              <a:t>Kristina Phillips, </a:t>
            </a:r>
            <a:r>
              <a:rPr lang="en-US" sz="2200" dirty="0">
                <a:hlinkClick r:id="rId2"/>
              </a:rPr>
              <a:t>Kristina.APhillips@Alliant.com</a:t>
            </a:r>
            <a:r>
              <a:rPr lang="en-US" sz="2200" dirty="0"/>
              <a:t>, 972-375-4732</a:t>
            </a:r>
          </a:p>
          <a:p>
            <a:endParaRPr lang="en-US" sz="2200" dirty="0"/>
          </a:p>
          <a:p>
            <a:r>
              <a:rPr lang="en-US" sz="2200" dirty="0"/>
              <a:t>Maria Maldonado, </a:t>
            </a:r>
            <a:r>
              <a:rPr lang="en-US" sz="2200" dirty="0">
                <a:hlinkClick r:id="rId3"/>
              </a:rPr>
              <a:t>Maria.Maldonado@Alliant.com</a:t>
            </a:r>
            <a:r>
              <a:rPr lang="en-US" sz="2200" dirty="0"/>
              <a:t>, 469-690-3044 </a:t>
            </a:r>
          </a:p>
          <a:p>
            <a:endParaRPr lang="en-US" sz="2200" dirty="0"/>
          </a:p>
          <a:p>
            <a:r>
              <a:rPr lang="en-US" sz="2200" dirty="0"/>
              <a:t>Abby Thalachelloor, </a:t>
            </a:r>
            <a:r>
              <a:rPr lang="en-US" sz="2200" dirty="0">
                <a:hlinkClick r:id="rId4"/>
              </a:rPr>
              <a:t>Abby.Thalachelloor@Alliant.com</a:t>
            </a:r>
            <a:r>
              <a:rPr lang="en-US" sz="2200" dirty="0"/>
              <a:t>, 214-490-9630</a:t>
            </a:r>
          </a:p>
          <a:p>
            <a:endParaRPr lang="en-US" sz="2200" dirty="0"/>
          </a:p>
          <a:p>
            <a:r>
              <a:rPr lang="en-US" sz="2200" dirty="0"/>
              <a:t>Tate Eperjesi, </a:t>
            </a:r>
            <a:r>
              <a:rPr lang="en-US" sz="2200" dirty="0">
                <a:hlinkClick r:id="rId5"/>
              </a:rPr>
              <a:t>Tate.Eperjesi@Sedgwick.com</a:t>
            </a:r>
            <a:r>
              <a:rPr lang="en-US" sz="2200" dirty="0"/>
              <a:t>, 972-906-8534</a:t>
            </a:r>
          </a:p>
          <a:p>
            <a:endParaRPr lang="en-US" sz="2200" dirty="0"/>
          </a:p>
          <a:p>
            <a:r>
              <a:rPr lang="en-US" sz="2200" dirty="0"/>
              <a:t>Kim Barrett, </a:t>
            </a:r>
            <a:r>
              <a:rPr lang="en-US" sz="2200" dirty="0">
                <a:hlinkClick r:id="rId6"/>
              </a:rPr>
              <a:t>Kim.Barrett@Sedgwick.com</a:t>
            </a:r>
            <a:r>
              <a:rPr lang="en-US" sz="2200" dirty="0"/>
              <a:t>, 972-443-9105</a:t>
            </a:r>
          </a:p>
          <a:p>
            <a:endParaRPr lang="en-US" sz="2200" dirty="0"/>
          </a:p>
          <a:p>
            <a:endParaRPr lang="en-US" sz="2200" dirty="0"/>
          </a:p>
          <a:p>
            <a:endParaRPr lang="en-US" sz="2200" dirty="0"/>
          </a:p>
          <a:p>
            <a:endParaRPr lang="en-US" sz="2200" dirty="0"/>
          </a:p>
        </p:txBody>
      </p:sp>
    </p:spTree>
    <p:extLst>
      <p:ext uri="{BB962C8B-B14F-4D97-AF65-F5344CB8AC3E}">
        <p14:creationId xmlns:p14="http://schemas.microsoft.com/office/powerpoint/2010/main" val="4255936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Subcontracting?</a:t>
            </a:r>
          </a:p>
        </p:txBody>
      </p:sp>
      <p:sp>
        <p:nvSpPr>
          <p:cNvPr id="3" name="Content Placeholder 2"/>
          <p:cNvSpPr>
            <a:spLocks noGrp="1"/>
          </p:cNvSpPr>
          <p:nvPr>
            <p:ph sz="quarter" idx="1"/>
          </p:nvPr>
        </p:nvSpPr>
        <p:spPr>
          <a:xfrm>
            <a:off x="603738" y="1719272"/>
            <a:ext cx="8083062" cy="4572000"/>
          </a:xfrm>
        </p:spPr>
        <p:txBody>
          <a:bodyPr>
            <a:normAutofit fontScale="92500" lnSpcReduction="10000"/>
          </a:bodyPr>
          <a:lstStyle/>
          <a:p>
            <a:pPr lvl="0">
              <a:spcAft>
                <a:spcPts val="1200"/>
              </a:spcAft>
            </a:pPr>
            <a:r>
              <a:rPr lang="en-US" sz="2800" dirty="0"/>
              <a:t>Subcontracting work is very common in our line of work. </a:t>
            </a:r>
          </a:p>
          <a:p>
            <a:pPr lvl="0">
              <a:spcAft>
                <a:spcPts val="1200"/>
              </a:spcAft>
            </a:pPr>
            <a:r>
              <a:rPr lang="en-US" sz="2800" dirty="0"/>
              <a:t>It is better to hire a professional than to try and do the work ourselves and make a mistake</a:t>
            </a:r>
          </a:p>
          <a:p>
            <a:pPr lvl="0">
              <a:spcAft>
                <a:spcPts val="1200"/>
              </a:spcAft>
            </a:pPr>
            <a:r>
              <a:rPr lang="en-US" sz="2800" dirty="0"/>
              <a:t>Common work that is subbed out includes:</a:t>
            </a:r>
          </a:p>
          <a:p>
            <a:pPr lvl="1">
              <a:spcAft>
                <a:spcPts val="1200"/>
              </a:spcAft>
            </a:pPr>
            <a:r>
              <a:rPr lang="en-US" dirty="0"/>
              <a:t>Fumigation</a:t>
            </a:r>
          </a:p>
          <a:p>
            <a:pPr lvl="1">
              <a:spcAft>
                <a:spcPts val="1200"/>
              </a:spcAft>
            </a:pPr>
            <a:r>
              <a:rPr lang="en-US" dirty="0"/>
              <a:t>Pre-treatments</a:t>
            </a:r>
          </a:p>
          <a:p>
            <a:pPr lvl="1">
              <a:spcAft>
                <a:spcPts val="1200"/>
              </a:spcAft>
            </a:pPr>
            <a:r>
              <a:rPr lang="en-US" dirty="0"/>
              <a:t>Bed Bug detection</a:t>
            </a:r>
          </a:p>
          <a:p>
            <a:pPr lvl="1">
              <a:spcAft>
                <a:spcPts val="1200"/>
              </a:spcAft>
            </a:pPr>
            <a:r>
              <a:rPr lang="en-US" dirty="0"/>
              <a:t>Carpentry</a:t>
            </a:r>
          </a:p>
        </p:txBody>
      </p:sp>
    </p:spTree>
    <p:extLst>
      <p:ext uri="{BB962C8B-B14F-4D97-AF65-F5344CB8AC3E}">
        <p14:creationId xmlns:p14="http://schemas.microsoft.com/office/powerpoint/2010/main" val="2584939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Selling a Subcontracting Job</a:t>
            </a:r>
          </a:p>
        </p:txBody>
      </p:sp>
      <p:sp>
        <p:nvSpPr>
          <p:cNvPr id="3" name="Content Placeholder 2"/>
          <p:cNvSpPr>
            <a:spLocks noGrp="1"/>
          </p:cNvSpPr>
          <p:nvPr>
            <p:ph sz="quarter" idx="1"/>
          </p:nvPr>
        </p:nvSpPr>
        <p:spPr>
          <a:xfrm>
            <a:off x="638908" y="1719272"/>
            <a:ext cx="8047892" cy="4572000"/>
          </a:xfrm>
        </p:spPr>
        <p:txBody>
          <a:bodyPr/>
          <a:lstStyle/>
          <a:p>
            <a:pPr lvl="0">
              <a:spcAft>
                <a:spcPts val="1800"/>
              </a:spcAft>
            </a:pPr>
            <a:r>
              <a:rPr lang="en-US" dirty="0"/>
              <a:t>When a job is sold you should ALWAYS enter into a contract between you and your customer</a:t>
            </a:r>
          </a:p>
          <a:p>
            <a:pPr lvl="0">
              <a:spcAft>
                <a:spcPts val="1800"/>
              </a:spcAft>
            </a:pPr>
            <a:r>
              <a:rPr lang="en-US" dirty="0"/>
              <a:t>A contract establishes a relationship that can be enforced by law</a:t>
            </a:r>
          </a:p>
          <a:p>
            <a:pPr lvl="0">
              <a:spcAft>
                <a:spcPts val="1800"/>
              </a:spcAft>
            </a:pPr>
            <a:r>
              <a:rPr lang="en-US" dirty="0"/>
              <a:t>More importantly, a contract now triggers insurance coverage</a:t>
            </a:r>
          </a:p>
          <a:p>
            <a:pPr lvl="0">
              <a:spcAft>
                <a:spcPts val="1800"/>
              </a:spcAft>
            </a:pPr>
            <a:r>
              <a:rPr lang="en-US" dirty="0"/>
              <a:t>Should have a contract for ALL types of work and EVERY job!</a:t>
            </a:r>
          </a:p>
        </p:txBody>
      </p:sp>
    </p:spTree>
    <p:extLst>
      <p:ext uri="{BB962C8B-B14F-4D97-AF65-F5344CB8AC3E}">
        <p14:creationId xmlns:p14="http://schemas.microsoft.com/office/powerpoint/2010/main" val="552883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Terms for Subcontracting</a:t>
            </a:r>
          </a:p>
        </p:txBody>
      </p:sp>
      <p:sp>
        <p:nvSpPr>
          <p:cNvPr id="3" name="Content Placeholder 2"/>
          <p:cNvSpPr>
            <a:spLocks noGrp="1"/>
          </p:cNvSpPr>
          <p:nvPr>
            <p:ph sz="quarter" idx="1"/>
          </p:nvPr>
        </p:nvSpPr>
        <p:spPr>
          <a:xfrm>
            <a:off x="457200" y="1719272"/>
            <a:ext cx="8229600" cy="4572000"/>
          </a:xfrm>
        </p:spPr>
        <p:txBody>
          <a:bodyPr/>
          <a:lstStyle/>
          <a:p>
            <a:pPr lvl="0">
              <a:spcAft>
                <a:spcPts val="1800"/>
              </a:spcAft>
            </a:pPr>
            <a:r>
              <a:rPr lang="en-US" sz="2800" dirty="0"/>
              <a:t>You each agree to certain terms</a:t>
            </a:r>
          </a:p>
          <a:p>
            <a:pPr lvl="1">
              <a:spcAft>
                <a:spcPts val="1800"/>
              </a:spcAft>
            </a:pPr>
            <a:r>
              <a:rPr lang="en-US" dirty="0"/>
              <a:t>They pay you xxx amount</a:t>
            </a:r>
          </a:p>
          <a:p>
            <a:pPr lvl="1">
              <a:spcAft>
                <a:spcPts val="1800"/>
              </a:spcAft>
            </a:pPr>
            <a:r>
              <a:rPr lang="en-US" dirty="0"/>
              <a:t>You do defined job</a:t>
            </a:r>
          </a:p>
          <a:p>
            <a:pPr lvl="1">
              <a:spcAft>
                <a:spcPts val="1800"/>
              </a:spcAft>
            </a:pPr>
            <a:r>
              <a:rPr lang="en-US" dirty="0"/>
              <a:t>Explicit guarantee OR NOT</a:t>
            </a:r>
          </a:p>
          <a:p>
            <a:pPr lvl="0">
              <a:spcAft>
                <a:spcPts val="1800"/>
              </a:spcAft>
            </a:pPr>
            <a:r>
              <a:rPr lang="en-US" sz="2800" dirty="0"/>
              <a:t>Includes Indemnification language and Insurance requirements (in commercial accounts)</a:t>
            </a:r>
          </a:p>
        </p:txBody>
      </p:sp>
    </p:spTree>
    <p:extLst>
      <p:ext uri="{BB962C8B-B14F-4D97-AF65-F5344CB8AC3E}">
        <p14:creationId xmlns:p14="http://schemas.microsoft.com/office/powerpoint/2010/main" val="2523631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97255-FCE0-4503-8DD2-6DF0CA3895B5}"/>
              </a:ext>
            </a:extLst>
          </p:cNvPr>
          <p:cNvSpPr>
            <a:spLocks noGrp="1"/>
          </p:cNvSpPr>
          <p:nvPr>
            <p:ph type="title"/>
          </p:nvPr>
        </p:nvSpPr>
        <p:spPr/>
        <p:txBody>
          <a:bodyPr/>
          <a:lstStyle/>
          <a:p>
            <a:r>
              <a:rPr lang="en-US" dirty="0"/>
              <a:t>What is NOT a Contract?</a:t>
            </a:r>
          </a:p>
        </p:txBody>
      </p:sp>
      <p:sp>
        <p:nvSpPr>
          <p:cNvPr id="3" name="Content Placeholder 2">
            <a:extLst>
              <a:ext uri="{FF2B5EF4-FFF2-40B4-BE49-F238E27FC236}">
                <a16:creationId xmlns:a16="http://schemas.microsoft.com/office/drawing/2014/main" id="{F57380EF-D081-424C-8AD7-0DE50B3D1916}"/>
              </a:ext>
            </a:extLst>
          </p:cNvPr>
          <p:cNvSpPr>
            <a:spLocks noGrp="1"/>
          </p:cNvSpPr>
          <p:nvPr>
            <p:ph sz="quarter" idx="1"/>
          </p:nvPr>
        </p:nvSpPr>
        <p:spPr/>
        <p:txBody>
          <a:bodyPr>
            <a:normAutofit lnSpcReduction="10000"/>
          </a:bodyPr>
          <a:lstStyle/>
          <a:p>
            <a:r>
              <a:rPr lang="en-US" dirty="0"/>
              <a:t>A Quote</a:t>
            </a:r>
          </a:p>
          <a:p>
            <a:r>
              <a:rPr lang="en-US" dirty="0"/>
              <a:t>A Bid</a:t>
            </a:r>
          </a:p>
          <a:p>
            <a:r>
              <a:rPr lang="en-US" dirty="0"/>
              <a:t>Purchase Order</a:t>
            </a:r>
          </a:p>
          <a:p>
            <a:r>
              <a:rPr lang="en-US" dirty="0"/>
              <a:t>Work Order</a:t>
            </a:r>
          </a:p>
          <a:p>
            <a:r>
              <a:rPr lang="en-US" dirty="0"/>
              <a:t>Verbal Agreement</a:t>
            </a:r>
          </a:p>
          <a:p>
            <a:r>
              <a:rPr lang="en-US" dirty="0"/>
              <a:t>A Certificate of Insurance</a:t>
            </a:r>
          </a:p>
          <a:p>
            <a:r>
              <a:rPr lang="en-US" dirty="0"/>
              <a:t>Handshake!</a:t>
            </a:r>
          </a:p>
          <a:p>
            <a:pPr marL="0" indent="0">
              <a:buNone/>
            </a:pPr>
            <a:endParaRPr lang="en-US" dirty="0"/>
          </a:p>
          <a:p>
            <a:pPr marL="0" indent="0">
              <a:buNone/>
            </a:pPr>
            <a:r>
              <a:rPr lang="en-US" dirty="0"/>
              <a:t>You want to have the exact terms of the jobs laid out in the contract prior to starting the job!</a:t>
            </a:r>
          </a:p>
        </p:txBody>
      </p:sp>
    </p:spTree>
    <p:extLst>
      <p:ext uri="{BB962C8B-B14F-4D97-AF65-F5344CB8AC3E}">
        <p14:creationId xmlns:p14="http://schemas.microsoft.com/office/powerpoint/2010/main" val="3108163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responsible?</a:t>
            </a:r>
          </a:p>
        </p:txBody>
      </p:sp>
      <p:sp>
        <p:nvSpPr>
          <p:cNvPr id="3" name="Content Placeholder 2"/>
          <p:cNvSpPr>
            <a:spLocks noGrp="1"/>
          </p:cNvSpPr>
          <p:nvPr>
            <p:ph sz="quarter" idx="1"/>
          </p:nvPr>
        </p:nvSpPr>
        <p:spPr>
          <a:xfrm>
            <a:off x="422031" y="1719272"/>
            <a:ext cx="8264769" cy="4572000"/>
          </a:xfrm>
        </p:spPr>
        <p:txBody>
          <a:bodyPr/>
          <a:lstStyle/>
          <a:p>
            <a:pPr lvl="0">
              <a:spcAft>
                <a:spcPts val="1800"/>
              </a:spcAft>
            </a:pPr>
            <a:r>
              <a:rPr lang="en-US" sz="2800" dirty="0"/>
              <a:t>Does your company have a knowledgeable person reviewing the contracts/insurance requirements?</a:t>
            </a:r>
          </a:p>
          <a:p>
            <a:pPr lvl="1">
              <a:spcAft>
                <a:spcPts val="1800"/>
              </a:spcAft>
            </a:pPr>
            <a:r>
              <a:rPr lang="en-US" dirty="0"/>
              <a:t>Or does the salesperson?</a:t>
            </a:r>
          </a:p>
          <a:p>
            <a:pPr lvl="0">
              <a:spcAft>
                <a:spcPts val="1800"/>
              </a:spcAft>
            </a:pPr>
            <a:r>
              <a:rPr lang="en-US" sz="2800" dirty="0"/>
              <a:t>Did you know PestSure will assist you?</a:t>
            </a:r>
          </a:p>
          <a:p>
            <a:pPr lvl="0">
              <a:spcAft>
                <a:spcPts val="1800"/>
              </a:spcAft>
            </a:pPr>
            <a:r>
              <a:rPr lang="en-US" sz="2800" dirty="0"/>
              <a:t>Understanding what you are agreeing to is </a:t>
            </a:r>
            <a:r>
              <a:rPr lang="en-US" sz="2800" b="1" dirty="0"/>
              <a:t>CRITICAL</a:t>
            </a:r>
            <a:r>
              <a:rPr lang="en-US" sz="2800" dirty="0"/>
              <a:t>!</a:t>
            </a:r>
          </a:p>
        </p:txBody>
      </p:sp>
    </p:spTree>
    <p:extLst>
      <p:ext uri="{BB962C8B-B14F-4D97-AF65-F5344CB8AC3E}">
        <p14:creationId xmlns:p14="http://schemas.microsoft.com/office/powerpoint/2010/main" val="2637545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the contract do?</a:t>
            </a:r>
          </a:p>
        </p:txBody>
      </p:sp>
      <p:sp>
        <p:nvSpPr>
          <p:cNvPr id="3" name="Content Placeholder 2"/>
          <p:cNvSpPr>
            <a:spLocks noGrp="1"/>
          </p:cNvSpPr>
          <p:nvPr>
            <p:ph sz="quarter" idx="1"/>
          </p:nvPr>
        </p:nvSpPr>
        <p:spPr>
          <a:xfrm>
            <a:off x="369276" y="1719272"/>
            <a:ext cx="8317523" cy="4572000"/>
          </a:xfrm>
        </p:spPr>
        <p:txBody>
          <a:bodyPr>
            <a:normAutofit/>
          </a:bodyPr>
          <a:lstStyle/>
          <a:p>
            <a:pPr lvl="0">
              <a:spcAft>
                <a:spcPts val="3000"/>
              </a:spcAft>
            </a:pPr>
            <a:r>
              <a:rPr lang="en-US" sz="2800" dirty="0"/>
              <a:t>When you hire a subcontractor they are subject to the same contract terms</a:t>
            </a:r>
          </a:p>
          <a:p>
            <a:pPr lvl="0">
              <a:spcAft>
                <a:spcPts val="3000"/>
              </a:spcAft>
            </a:pPr>
            <a:r>
              <a:rPr lang="en-US" sz="2800" dirty="0"/>
              <a:t>It is very important to also have a contract in place between you and sub</a:t>
            </a:r>
          </a:p>
          <a:p>
            <a:pPr lvl="0">
              <a:spcAft>
                <a:spcPts val="3000"/>
              </a:spcAft>
            </a:pPr>
            <a:r>
              <a:rPr lang="en-US" sz="2800" dirty="0"/>
              <a:t>This is necessary to establish parameters, but also manage Risk!</a:t>
            </a:r>
          </a:p>
        </p:txBody>
      </p:sp>
    </p:spTree>
    <p:extLst>
      <p:ext uri="{BB962C8B-B14F-4D97-AF65-F5344CB8AC3E}">
        <p14:creationId xmlns:p14="http://schemas.microsoft.com/office/powerpoint/2010/main" val="3230929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 are Ultimately Responsible!</a:t>
            </a:r>
          </a:p>
        </p:txBody>
      </p:sp>
      <p:sp>
        <p:nvSpPr>
          <p:cNvPr id="3" name="Content Placeholder 2"/>
          <p:cNvSpPr>
            <a:spLocks noGrp="1"/>
          </p:cNvSpPr>
          <p:nvPr>
            <p:ph sz="quarter" idx="1"/>
          </p:nvPr>
        </p:nvSpPr>
        <p:spPr>
          <a:xfrm>
            <a:off x="381000" y="1719272"/>
            <a:ext cx="8305800" cy="4572000"/>
          </a:xfrm>
        </p:spPr>
        <p:txBody>
          <a:bodyPr/>
          <a:lstStyle/>
          <a:p>
            <a:pPr marL="0" lvl="0" indent="0">
              <a:spcAft>
                <a:spcPts val="600"/>
              </a:spcAft>
              <a:buNone/>
            </a:pPr>
            <a:r>
              <a:rPr lang="en-US" sz="2800" dirty="0"/>
              <a:t>It is sometimes forgotten when you engage a sub, you are still responsible for their actions.</a:t>
            </a:r>
          </a:p>
          <a:p>
            <a:pPr lvl="0">
              <a:spcAft>
                <a:spcPts val="600"/>
              </a:spcAft>
            </a:pPr>
            <a:r>
              <a:rPr lang="en-US" sz="2800" dirty="0"/>
              <a:t>Why?</a:t>
            </a:r>
          </a:p>
          <a:p>
            <a:pPr lvl="1">
              <a:spcAft>
                <a:spcPts val="600"/>
              </a:spcAft>
            </a:pPr>
            <a:r>
              <a:rPr lang="en-US" dirty="0"/>
              <a:t>Because YOU agreed to the terms of, and signed the original contract with your client</a:t>
            </a:r>
          </a:p>
          <a:p>
            <a:pPr lvl="0">
              <a:spcAft>
                <a:spcPts val="600"/>
              </a:spcAft>
            </a:pPr>
            <a:r>
              <a:rPr lang="en-US" sz="2800" dirty="0"/>
              <a:t>When you hire a subcontractor, if something goes wrong and there is a claim, you are ultimately responsible for their actions.</a:t>
            </a:r>
          </a:p>
          <a:p>
            <a:pPr lvl="0">
              <a:spcAft>
                <a:spcPts val="600"/>
              </a:spcAft>
            </a:pPr>
            <a:r>
              <a:rPr lang="en-US" sz="2800" dirty="0"/>
              <a:t>Having a contract reduces your exposure</a:t>
            </a:r>
          </a:p>
        </p:txBody>
      </p:sp>
    </p:spTree>
    <p:extLst>
      <p:ext uri="{BB962C8B-B14F-4D97-AF65-F5344CB8AC3E}">
        <p14:creationId xmlns:p14="http://schemas.microsoft.com/office/powerpoint/2010/main" val="1993000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Language to Include</a:t>
            </a:r>
          </a:p>
        </p:txBody>
      </p:sp>
      <p:sp>
        <p:nvSpPr>
          <p:cNvPr id="3" name="Content Placeholder 2"/>
          <p:cNvSpPr>
            <a:spLocks noGrp="1"/>
          </p:cNvSpPr>
          <p:nvPr>
            <p:ph sz="quarter" idx="1"/>
          </p:nvPr>
        </p:nvSpPr>
        <p:spPr>
          <a:xfrm>
            <a:off x="457200" y="1719272"/>
            <a:ext cx="8229600" cy="4572000"/>
          </a:xfrm>
        </p:spPr>
        <p:txBody>
          <a:bodyPr>
            <a:normAutofit fontScale="92500" lnSpcReduction="10000"/>
          </a:bodyPr>
          <a:lstStyle/>
          <a:p>
            <a:pPr marL="0" indent="0">
              <a:buNone/>
            </a:pPr>
            <a:r>
              <a:rPr lang="en-US" sz="2800" dirty="0"/>
              <a:t>When entering into the contract with your sub, make sure it includes the following:</a:t>
            </a:r>
          </a:p>
          <a:p>
            <a:pPr lvl="0"/>
            <a:r>
              <a:rPr lang="en-US" sz="2800" dirty="0"/>
              <a:t>Same insurance requirements as your contract with customer</a:t>
            </a:r>
          </a:p>
          <a:p>
            <a:pPr lvl="1"/>
            <a:r>
              <a:rPr lang="en-US" dirty="0"/>
              <a:t>include AL, GL and WC</a:t>
            </a:r>
          </a:p>
          <a:p>
            <a:pPr lvl="0"/>
            <a:r>
              <a:rPr lang="en-US" sz="2800" dirty="0"/>
              <a:t>Indemnification language between you/sub – include ‘arising out of or resulting from’ </a:t>
            </a:r>
          </a:p>
          <a:p>
            <a:pPr lvl="0"/>
            <a:r>
              <a:rPr lang="en-US" sz="2800" dirty="0"/>
              <a:t>Obtain copy of certificate of insurance evidencing you as additional insured (and whatever other requirements as outlined in original contract)</a:t>
            </a:r>
          </a:p>
          <a:p>
            <a:pPr lvl="0"/>
            <a:r>
              <a:rPr lang="en-US" sz="2800" dirty="0"/>
              <a:t>Be aware of the “My Buddy” fallacy</a:t>
            </a:r>
          </a:p>
          <a:p>
            <a:endParaRPr lang="en-US" dirty="0"/>
          </a:p>
        </p:txBody>
      </p:sp>
    </p:spTree>
    <p:extLst>
      <p:ext uri="{BB962C8B-B14F-4D97-AF65-F5344CB8AC3E}">
        <p14:creationId xmlns:p14="http://schemas.microsoft.com/office/powerpoint/2010/main" val="23066047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stSure Theme  PP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PestSure Theme  PPT" id="{82935937-EC05-4775-8765-2C53DE3C92CB}" vid="{D9A7B81F-5F13-4743-826C-F4150B62EF67}"/>
    </a:ext>
  </a:extLst>
</a:theme>
</file>

<file path=docProps/app.xml><?xml version="1.0" encoding="utf-8"?>
<Properties xmlns="http://schemas.openxmlformats.org/officeDocument/2006/extended-properties" xmlns:vt="http://schemas.openxmlformats.org/officeDocument/2006/docPropsVTypes">
  <Template>PestSure Theme  PPT</Template>
  <TotalTime>902</TotalTime>
  <Words>863</Words>
  <Application>Microsoft Office PowerPoint</Application>
  <PresentationFormat>On-screen Show (4:3)</PresentationFormat>
  <Paragraphs>108</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Franklin Gothic Book</vt:lpstr>
      <vt:lpstr>Franklin Gothic Demi Cond</vt:lpstr>
      <vt:lpstr>Perpetua</vt:lpstr>
      <vt:lpstr>Wingdings 2</vt:lpstr>
      <vt:lpstr>PestSure Theme  PPT</vt:lpstr>
      <vt:lpstr>Don’t STRIKE OUT with SUBCONTRACTORS  Kristina Phillips, Director of Client Services</vt:lpstr>
      <vt:lpstr>What is Subcontracting?</vt:lpstr>
      <vt:lpstr>Selling a Subcontracting Job</vt:lpstr>
      <vt:lpstr>Terms for Subcontracting</vt:lpstr>
      <vt:lpstr>What is NOT a Contract?</vt:lpstr>
      <vt:lpstr>Who is responsible?</vt:lpstr>
      <vt:lpstr>What does the contract do?</vt:lpstr>
      <vt:lpstr>You are Ultimately Responsible!</vt:lpstr>
      <vt:lpstr>IMPORTANT! Language to Include</vt:lpstr>
      <vt:lpstr>Common Pitfalls</vt:lpstr>
      <vt:lpstr>Common Pitfalls</vt:lpstr>
      <vt:lpstr>Common Pitfalls</vt:lpstr>
      <vt:lpstr>How do we know this?</vt:lpstr>
      <vt:lpstr>Not sure what to do next?</vt:lpstr>
      <vt:lpstr>Contact Information</vt:lpstr>
    </vt:vector>
  </TitlesOfParts>
  <Company>Arthur J Gallagher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Anonymous Reporting  through Origami</dc:title>
  <dc:creator>Abby Thalachelloor</dc:creator>
  <cp:lastModifiedBy>Clay Williams</cp:lastModifiedBy>
  <cp:revision>51</cp:revision>
  <dcterms:created xsi:type="dcterms:W3CDTF">2019-08-21T20:28:01Z</dcterms:created>
  <dcterms:modified xsi:type="dcterms:W3CDTF">2022-10-24T23:40:23Z</dcterms:modified>
</cp:coreProperties>
</file>