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60" r:id="rId5"/>
    <p:sldId id="258" r:id="rId6"/>
    <p:sldId id="277" r:id="rId7"/>
    <p:sldId id="259" r:id="rId8"/>
    <p:sldId id="271" r:id="rId9"/>
    <p:sldId id="273" r:id="rId10"/>
    <p:sldId id="261" r:id="rId11"/>
    <p:sldId id="262" r:id="rId12"/>
    <p:sldId id="263" r:id="rId13"/>
    <p:sldId id="264" r:id="rId14"/>
    <p:sldId id="275" r:id="rId15"/>
    <p:sldId id="274" r:id="rId16"/>
    <p:sldId id="276" r:id="rId17"/>
    <p:sldId id="267" r:id="rId18"/>
    <p:sldId id="265" r:id="rId19"/>
    <p:sldId id="266" r:id="rId20"/>
    <p:sldId id="278" r:id="rId21"/>
    <p:sldId id="270" r:id="rId2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1512"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3" name="Rectangle 22"/>
          <p:cNvSpPr/>
          <p:nvPr/>
        </p:nvSpPr>
        <p:spPr>
          <a:xfrm>
            <a:off x="0" y="1650845"/>
            <a:ext cx="9144000" cy="5207156"/>
          </a:xfrm>
          <a:prstGeom prst="rect">
            <a:avLst/>
          </a:prstGeom>
          <a:gradFill flip="none" rotWithShape="1">
            <a:gsLst>
              <a:gs pos="0">
                <a:srgbClr val="C7D5EF"/>
              </a:gs>
              <a:gs pos="48000">
                <a:srgbClr val="F3F6FB">
                  <a:alpha val="73725"/>
                </a:srgbClr>
              </a:gs>
              <a:gs pos="99000">
                <a:srgbClr val="EDF1F9">
                  <a:alpha val="56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8"/>
          <p:cNvSpPr>
            <a:spLocks noGrp="1"/>
          </p:cNvSpPr>
          <p:nvPr>
            <p:ph type="subTitle" idx="1"/>
          </p:nvPr>
        </p:nvSpPr>
        <p:spPr>
          <a:xfrm>
            <a:off x="1371600" y="3571543"/>
            <a:ext cx="6400800" cy="1600200"/>
          </a:xfrm>
        </p:spPr>
        <p:txBody>
          <a:bodyPr/>
          <a:lstStyle>
            <a:lvl1pPr marL="0" indent="0" algn="ctr">
              <a:buNone/>
              <a:defRPr sz="2600">
                <a:solidFill>
                  <a:schemeClr val="tx2"/>
                </a:solidFill>
                <a:latin typeface="Franklin Gothic Demi Cond" panose="020B07060304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p:txBody>
          <a:bodyPr/>
          <a:lstStyle/>
          <a:p>
            <a:fld id="{B7BCA98A-5397-40BF-9D0C-03FB7E07C469}" type="datetimeFigureOut">
              <a:rPr lang="en-US" smtClean="0"/>
              <a:pPr/>
              <a:t>10/21/2022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88E64AA-3DDA-4FAF-9E62-1F958F4D2AB1}" type="slidenum">
              <a:rPr lang="en-US" smtClean="0"/>
              <a:pPr/>
              <a:t>‹#›</a:t>
            </a:fld>
            <a:endParaRPr lang="en-US" dirty="0"/>
          </a:p>
        </p:txBody>
      </p:sp>
      <p:sp>
        <p:nvSpPr>
          <p:cNvPr id="8" name="Title 7"/>
          <p:cNvSpPr>
            <a:spLocks noGrp="1"/>
          </p:cNvSpPr>
          <p:nvPr>
            <p:ph type="ctrTitle"/>
          </p:nvPr>
        </p:nvSpPr>
        <p:spPr>
          <a:xfrm>
            <a:off x="457200" y="180975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
        <p:nvSpPr>
          <p:cNvPr id="1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p:cNvSpPr/>
          <p:nvPr/>
        </p:nvSpPr>
        <p:spPr>
          <a:xfrm>
            <a:off x="0" y="1135256"/>
            <a:ext cx="9144000" cy="5155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297414" y="152400"/>
            <a:ext cx="3606368" cy="88833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943" y="464567"/>
            <a:ext cx="5169657" cy="297433"/>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fld id="{B7BCA98A-5397-40BF-9D0C-03FB7E07C469}" type="datetimeFigureOut">
              <a:rPr lang="en-US" smtClean="0"/>
              <a:pPr/>
              <a:t>10/21/2022</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288E64AA-3DDA-4FAF-9E62-1F958F4D2AB1}"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10" y="4650475"/>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1"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9" y="66676"/>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BCA98A-5397-40BF-9D0C-03FB7E07C469}"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8E64AA-3DDA-4FAF-9E62-1F958F4D2AB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1"/>
            <a:ext cx="5562600" cy="5851525"/>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BCA98A-5397-40BF-9D0C-03FB7E07C469}"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8E64AA-3DDA-4FAF-9E62-1F958F4D2AB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Subtitle 8"/>
          <p:cNvSpPr>
            <a:spLocks noGrp="1"/>
          </p:cNvSpPr>
          <p:nvPr>
            <p:ph type="subTitle" idx="1"/>
          </p:nvPr>
        </p:nvSpPr>
        <p:spPr>
          <a:xfrm>
            <a:off x="1371600" y="3571543"/>
            <a:ext cx="6400800" cy="1600200"/>
          </a:xfrm>
        </p:spPr>
        <p:txBody>
          <a:bodyPr/>
          <a:lstStyle>
            <a:lvl1pPr marL="0" indent="0" algn="ctr">
              <a:buNone/>
              <a:defRPr sz="2600">
                <a:solidFill>
                  <a:schemeClr val="tx2"/>
                </a:solidFill>
                <a:latin typeface="Franklin Gothic Demi Cond" panose="020B07060304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p:txBody>
          <a:bodyPr/>
          <a:lstStyle/>
          <a:p>
            <a:fld id="{B7BCA98A-5397-40BF-9D0C-03FB7E07C469}" type="datetimeFigureOut">
              <a:rPr lang="en-US" smtClean="0"/>
              <a:pPr/>
              <a:t>10/21/2022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88E64AA-3DDA-4FAF-9E62-1F958F4D2AB1}" type="slidenum">
              <a:rPr lang="en-US" smtClean="0"/>
              <a:pPr/>
              <a:t>‹#›</a:t>
            </a:fld>
            <a:endParaRPr lang="en-US" dirty="0"/>
          </a:p>
        </p:txBody>
      </p:sp>
      <p:sp>
        <p:nvSpPr>
          <p:cNvPr id="8" name="Title 7"/>
          <p:cNvSpPr>
            <a:spLocks noGrp="1"/>
          </p:cNvSpPr>
          <p:nvPr>
            <p:ph type="ctrTitle"/>
          </p:nvPr>
        </p:nvSpPr>
        <p:spPr>
          <a:xfrm>
            <a:off x="457200" y="180975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
        <p:nvSpPr>
          <p:cNvPr id="1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p:cNvSpPr/>
          <p:nvPr/>
        </p:nvSpPr>
        <p:spPr>
          <a:xfrm>
            <a:off x="0" y="1135256"/>
            <a:ext cx="9144000" cy="5155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297414" y="152400"/>
            <a:ext cx="3606368" cy="88833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943" y="464567"/>
            <a:ext cx="5169657" cy="297433"/>
          </a:xfrm>
          <a:prstGeom prst="rect">
            <a:avLst/>
          </a:prstGeom>
        </p:spPr>
      </p:pic>
    </p:spTree>
    <p:extLst>
      <p:ext uri="{BB962C8B-B14F-4D97-AF65-F5344CB8AC3E}">
        <p14:creationId xmlns:p14="http://schemas.microsoft.com/office/powerpoint/2010/main" val="16629022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p:nvSpPr>
        <p:spPr>
          <a:xfrm>
            <a:off x="0" y="-4986"/>
            <a:ext cx="9144000" cy="6862985"/>
          </a:xfrm>
          <a:prstGeom prst="rect">
            <a:avLst/>
          </a:prstGeom>
          <a:gradFill flip="none" rotWithShape="1">
            <a:gsLst>
              <a:gs pos="0">
                <a:srgbClr val="C7D5EF"/>
              </a:gs>
              <a:gs pos="48000">
                <a:srgbClr val="F3F6FB">
                  <a:alpha val="73725"/>
                </a:srgbClr>
              </a:gs>
              <a:gs pos="99000">
                <a:srgbClr val="EDF1F9">
                  <a:alpha val="56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noFill/>
        </p:spPr>
        <p:txBody>
          <a:bodyPr anchor="b" anchorCtr="0"/>
          <a:lstStyle>
            <a:lvl1pPr>
              <a:defRPr>
                <a:latin typeface="Franklin Gothic Demi Cond" panose="020B0706030402020204"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B7BCA98A-5397-40BF-9D0C-03FB7E07C469}"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8E64AA-3DDA-4FAF-9E62-1F958F4D2AB1}" type="slidenum">
              <a:rPr lang="en-US" smtClean="0"/>
              <a:pPr/>
              <a:t>‹#›</a:t>
            </a:fld>
            <a:endParaRPr lang="en-US" dirty="0"/>
          </a:p>
        </p:txBody>
      </p:sp>
      <p:sp>
        <p:nvSpPr>
          <p:cNvPr id="8" name="Content Placeholder 7"/>
          <p:cNvSpPr>
            <a:spLocks noGrp="1"/>
          </p:cNvSpPr>
          <p:nvPr>
            <p:ph sz="quarter" idx="1"/>
          </p:nvPr>
        </p:nvSpPr>
        <p:spPr>
          <a:xfrm>
            <a:off x="914400" y="1719272"/>
            <a:ext cx="7772400" cy="4572000"/>
          </a:xfrm>
          <a:noFill/>
        </p:spPr>
        <p:txBody>
          <a:bodyPr vert="horz"/>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468" y="6210300"/>
            <a:ext cx="2121966" cy="457200"/>
          </a:xfrm>
          <a:prstGeom prst="rect">
            <a:avLst/>
          </a:prstGeom>
        </p:spPr>
      </p:pic>
      <p:cxnSp>
        <p:nvCxnSpPr>
          <p:cNvPr id="9" name="Straight Connector 8"/>
          <p:cNvCxnSpPr/>
          <p:nvPr userDrawn="1"/>
        </p:nvCxnSpPr>
        <p:spPr>
          <a:xfrm>
            <a:off x="0" y="1428750"/>
            <a:ext cx="9144000" cy="0"/>
          </a:xfrm>
          <a:prstGeom prst="line">
            <a:avLst/>
          </a:prstGeom>
          <a:ln w="825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1"/>
      </p:bgRef>
    </p:bg>
    <p:spTree>
      <p:nvGrpSpPr>
        <p:cNvPr id="1" name=""/>
        <p:cNvGrpSpPr/>
        <p:nvPr/>
      </p:nvGrpSpPr>
      <p:grpSpPr>
        <a:xfrm>
          <a:off x="0" y="0"/>
          <a:ext cx="0" cy="0"/>
          <a:chOff x="0" y="0"/>
          <a:chExt cx="0" cy="0"/>
        </a:xfrm>
      </p:grpSpPr>
      <p:sp>
        <p:nvSpPr>
          <p:cNvPr id="10" name="Rectangle 9"/>
          <p:cNvSpPr/>
          <p:nvPr/>
        </p:nvSpPr>
        <p:spPr>
          <a:xfrm>
            <a:off x="3617" y="0"/>
            <a:ext cx="9144000" cy="6858001"/>
          </a:xfrm>
          <a:prstGeom prst="rect">
            <a:avLst/>
          </a:prstGeom>
          <a:gradFill flip="none" rotWithShape="1">
            <a:gsLst>
              <a:gs pos="0">
                <a:srgbClr val="D8E2F4"/>
              </a:gs>
              <a:gs pos="48000">
                <a:srgbClr val="F3F6FB">
                  <a:alpha val="73725"/>
                </a:srgbClr>
              </a:gs>
              <a:gs pos="99000">
                <a:srgbClr val="EDF1F9">
                  <a:alpha val="56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952501"/>
            <a:ext cx="7772400" cy="1362075"/>
          </a:xfrm>
          <a:solidFill>
            <a:schemeClr val="bg1"/>
          </a:solidFill>
        </p:spPr>
        <p:txBody>
          <a:bodyPr anchor="b" anchorCtr="0"/>
          <a:lstStyle>
            <a:lvl1pPr algn="l">
              <a:buNone/>
              <a:defRPr sz="4000" b="0" cap="none">
                <a:solidFill>
                  <a:srgbClr val="005A96"/>
                </a:solidFill>
                <a:latin typeface="Franklin Gothic Demi Cond" panose="020B0706030402020204" pitchFamily="34" charset="0"/>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722313" y="2547938"/>
            <a:ext cx="7772400" cy="3452811"/>
          </a:xfrm>
          <a:solidFill>
            <a:schemeClr val="bg1"/>
          </a:solidFill>
          <a:ln>
            <a:solidFill>
              <a:schemeClr val="bg1"/>
            </a:solidFill>
          </a:ln>
        </p:spPr>
        <p:txBody>
          <a:bodyPr anchor="t" anchorCtr="0"/>
          <a:lstStyle>
            <a:lvl1pPr marL="0" indent="0">
              <a:buNone/>
              <a:defRPr sz="2400" b="0">
                <a:solidFill>
                  <a:schemeClr val="tx1"/>
                </a:solidFill>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4" name="Date Placeholder 3"/>
          <p:cNvSpPr>
            <a:spLocks noGrp="1"/>
          </p:cNvSpPr>
          <p:nvPr>
            <p:ph type="dt" sz="half" idx="10"/>
          </p:nvPr>
        </p:nvSpPr>
        <p:spPr/>
        <p:txBody>
          <a:bodyPr/>
          <a:lstStyle/>
          <a:p>
            <a:fld id="{B7BCA98A-5397-40BF-9D0C-03FB7E07C469}" type="datetimeFigureOut">
              <a:rPr lang="en-US" smtClean="0"/>
              <a:pPr/>
              <a:t>10/21/2022</a:t>
            </a:fld>
            <a:endParaRPr lang="en-US" dirty="0"/>
          </a:p>
        </p:txBody>
      </p:sp>
      <p:sp>
        <p:nvSpPr>
          <p:cNvPr id="5" name="Footer Placeholder 4"/>
          <p:cNvSpPr>
            <a:spLocks noGrp="1"/>
          </p:cNvSpPr>
          <p:nvPr>
            <p:ph type="ftr" sz="quarter" idx="11"/>
          </p:nvPr>
        </p:nvSpPr>
        <p:spPr>
          <a:xfrm>
            <a:off x="800101" y="6172200"/>
            <a:ext cx="4000500" cy="457200"/>
          </a:xfrm>
        </p:spPr>
        <p:txBody>
          <a:bodyPr/>
          <a:lstStyle/>
          <a:p>
            <a:endParaRPr lang="en-US" dirty="0"/>
          </a:p>
        </p:txBody>
      </p:sp>
      <p:sp>
        <p:nvSpPr>
          <p:cNvPr id="7" name="Rectangle 6"/>
          <p:cNvSpPr/>
          <p:nvPr/>
        </p:nvSpPr>
        <p:spPr>
          <a:xfrm flipV="1">
            <a:off x="69413" y="2376830"/>
            <a:ext cx="9013515" cy="91440"/>
          </a:xfrm>
          <a:prstGeom prst="rect">
            <a:avLst/>
          </a:prstGeom>
          <a:solidFill>
            <a:schemeClr val="tx1"/>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7" y="2468880"/>
            <a:ext cx="9014621" cy="45720"/>
          </a:xfrm>
          <a:prstGeom prst="rect">
            <a:avLst/>
          </a:prstGeom>
          <a:solidFill>
            <a:srgbClr val="005A96"/>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288E64AA-3DDA-4FAF-9E62-1F958F4D2AB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0" y="0"/>
            <a:ext cx="9144000" cy="6858001"/>
          </a:xfrm>
          <a:prstGeom prst="rect">
            <a:avLst/>
          </a:prstGeom>
          <a:gradFill flip="none" rotWithShape="1">
            <a:gsLst>
              <a:gs pos="0">
                <a:srgbClr val="D8E2F4"/>
              </a:gs>
              <a:gs pos="48000">
                <a:srgbClr val="F3F6FB">
                  <a:alpha val="73725"/>
                </a:srgbClr>
              </a:gs>
              <a:gs pos="99000">
                <a:srgbClr val="EDF1F9">
                  <a:alpha val="56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solidFill>
            <a:schemeClr val="bg1">
              <a:alpha val="77000"/>
            </a:schemeClr>
          </a:solidFill>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7BCA98A-5397-40BF-9D0C-03FB7E07C469}" type="datetimeFigureOut">
              <a:rPr lang="en-US" smtClean="0"/>
              <a:pPr/>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8E64AA-3DDA-4FAF-9E62-1F958F4D2AB1}"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a:solidFill>
            <a:schemeClr val="bg1">
              <a:alpha val="77000"/>
            </a:schemeClr>
          </a:solidFill>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933951" y="1447800"/>
            <a:ext cx="3749040" cy="4572000"/>
          </a:xfrm>
          <a:solidFill>
            <a:schemeClr val="bg1">
              <a:alpha val="77000"/>
            </a:schemeClr>
          </a:solidFill>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468" y="6210300"/>
            <a:ext cx="2121966" cy="4572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9144000" cy="6858001"/>
          </a:xfrm>
          <a:prstGeom prst="rect">
            <a:avLst/>
          </a:prstGeom>
          <a:gradFill flip="none" rotWithShape="1">
            <a:gsLst>
              <a:gs pos="0">
                <a:srgbClr val="C7D5EF"/>
              </a:gs>
              <a:gs pos="48000">
                <a:srgbClr val="F3F6FB">
                  <a:alpha val="73725"/>
                </a:srgbClr>
              </a:gs>
              <a:gs pos="99000">
                <a:srgbClr val="EDF1F9">
                  <a:alpha val="56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7" name="Date Placeholder 6"/>
          <p:cNvSpPr>
            <a:spLocks noGrp="1"/>
          </p:cNvSpPr>
          <p:nvPr>
            <p:ph type="dt" sz="half" idx="10"/>
          </p:nvPr>
        </p:nvSpPr>
        <p:spPr/>
        <p:txBody>
          <a:bodyPr/>
          <a:lstStyle/>
          <a:p>
            <a:fld id="{B7BCA98A-5397-40BF-9D0C-03FB7E07C469}" type="datetimeFigureOut">
              <a:rPr lang="en-US" smtClean="0"/>
              <a:pPr/>
              <a:t>10/21/2022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8E64AA-3DDA-4FAF-9E62-1F958F4D2AB1}"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BCA98A-5397-40BF-9D0C-03FB7E07C469}" type="datetimeFigureOut">
              <a:rPr lang="en-US" smtClean="0"/>
              <a:pPr/>
              <a:t>10/21/2022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8E64AA-3DDA-4FAF-9E62-1F958F4D2AB1}" type="slidenum">
              <a:rPr lang="en-US" smtClean="0"/>
              <a:pPr/>
              <a:t>‹#›</a:t>
            </a:fld>
            <a:endParaRPr lang="en-US" dirty="0"/>
          </a:p>
        </p:txBody>
      </p:sp>
      <p:pic>
        <p:nvPicPr>
          <p:cNvPr id="17410" name="Object 1"/>
          <p:cNvPicPr>
            <a:picLocks noChangeAspect="1" noChangeArrowheads="1"/>
          </p:cNvPicPr>
          <p:nvPr/>
        </p:nvPicPr>
        <p:blipFill>
          <a:blip r:embed="rId2" cstate="print"/>
          <a:srcRect/>
          <a:stretch>
            <a:fillRect/>
          </a:stretch>
        </p:blipFill>
        <p:spPr bwMode="auto">
          <a:xfrm>
            <a:off x="6324600" y="6172200"/>
            <a:ext cx="2219325" cy="533400"/>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CA98A-5397-40BF-9D0C-03FB7E07C469}" type="datetimeFigureOut">
              <a:rPr lang="en-US" smtClean="0"/>
              <a:pPr/>
              <a:t>10/21/2022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8E64AA-3DDA-4FAF-9E62-1F958F4D2AB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fld id="{B7BCA98A-5397-40BF-9D0C-03FB7E07C469}" type="datetimeFigureOut">
              <a:rPr lang="en-US" smtClean="0"/>
              <a:pPr/>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8E64AA-3DDA-4FAF-9E62-1F958F4D2AB1}"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1"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7BCA98A-5397-40BF-9D0C-03FB7E07C469}" type="datetimeFigureOut">
              <a:rPr lang="en-US" smtClean="0"/>
              <a:pPr/>
              <a:t>10/21/2022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88E64AA-3DDA-4FAF-9E62-1F958F4D2A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84"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eosdriver.com/"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www.driversalert.com/"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net/r/AvoidLaneChangeCollision" TargetMode="External"/><Relationship Id="rId2" Type="http://schemas.openxmlformats.org/officeDocument/2006/relationships/hyperlink" Target="http://www.pestsure.co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live.origamirisk.co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adp.co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872946"/>
            <a:ext cx="9143999" cy="1955085"/>
          </a:xfrm>
        </p:spPr>
        <p:txBody>
          <a:bodyPr>
            <a:normAutofit fontScale="90000"/>
          </a:bodyPr>
          <a:lstStyle/>
          <a:p>
            <a:r>
              <a:rPr lang="en-US" sz="7200" b="1" dirty="0" err="1" smtClean="0">
                <a:solidFill>
                  <a:srgbClr val="1F497D"/>
                </a:solidFill>
                <a:latin typeface="Franklin Gothic Demi Cond" panose="020B0706030402020204" pitchFamily="34" charset="0"/>
              </a:rPr>
              <a:t>PestSure</a:t>
            </a:r>
            <a:r>
              <a:rPr lang="en-US" sz="7200" b="1" dirty="0" smtClean="0">
                <a:solidFill>
                  <a:srgbClr val="1F497D"/>
                </a:solidFill>
                <a:latin typeface="Franklin Gothic Demi Cond" panose="020B0706030402020204" pitchFamily="34" charset="0"/>
              </a:rPr>
              <a:t> Resources</a:t>
            </a:r>
            <a:br>
              <a:rPr lang="en-US" sz="7200" b="1" dirty="0" smtClean="0">
                <a:solidFill>
                  <a:srgbClr val="1F497D"/>
                </a:solidFill>
                <a:latin typeface="Franklin Gothic Demi Cond" panose="020B0706030402020204" pitchFamily="34" charset="0"/>
              </a:rPr>
            </a:br>
            <a:r>
              <a:rPr lang="en-US" sz="7200" b="1" dirty="0">
                <a:solidFill>
                  <a:srgbClr val="1F497D"/>
                </a:solidFill>
                <a:latin typeface="Franklin Gothic Demi Cond" panose="020B0706030402020204" pitchFamily="34" charset="0"/>
              </a:rPr>
              <a:t/>
            </a:r>
            <a:br>
              <a:rPr lang="en-US" sz="7200" b="1" dirty="0">
                <a:solidFill>
                  <a:srgbClr val="1F497D"/>
                </a:solidFill>
                <a:latin typeface="Franklin Gothic Demi Cond" panose="020B0706030402020204" pitchFamily="34" charset="0"/>
              </a:rPr>
            </a:br>
            <a:r>
              <a:rPr lang="en-US" sz="4900" b="1" dirty="0" smtClean="0">
                <a:solidFill>
                  <a:srgbClr val="1F497D"/>
                </a:solidFill>
                <a:latin typeface="Franklin Gothic Demi Cond" panose="020B0706030402020204" pitchFamily="34" charset="0"/>
              </a:rPr>
              <a:t>Clay Williams, Sr. Risk Control Analyst</a:t>
            </a:r>
            <a:endParaRPr lang="en-US" sz="7200" b="1" dirty="0">
              <a:solidFill>
                <a:srgbClr val="1F497D"/>
              </a:solidFill>
              <a:latin typeface="Franklin Gothic Demi Cond" panose="020B0706030402020204" pitchFamily="34" charset="0"/>
            </a:endParaRPr>
          </a:p>
        </p:txBody>
      </p:sp>
      <p:sp>
        <p:nvSpPr>
          <p:cNvPr id="4" name="Text Box 5"/>
          <p:cNvSpPr txBox="1">
            <a:spLocks noChangeArrowheads="1"/>
          </p:cNvSpPr>
          <p:nvPr/>
        </p:nvSpPr>
        <p:spPr bwMode="auto">
          <a:xfrm>
            <a:off x="1074102" y="5929745"/>
            <a:ext cx="7198995" cy="762000"/>
          </a:xfrm>
          <a:prstGeom prst="rect">
            <a:avLst/>
          </a:prstGeom>
          <a:solidFill>
            <a:schemeClr val="lt1">
              <a:lumMod val="100000"/>
              <a:lumOff val="0"/>
            </a:schemeClr>
          </a:solidFill>
          <a:ln w="6350">
            <a:solidFill>
              <a:schemeClr val="bg1">
                <a:lumMod val="75000"/>
                <a:lumOff val="0"/>
              </a:schemeClr>
            </a:solidFill>
            <a:miter lim="800000"/>
            <a:headEnd/>
            <a:tailEnd/>
          </a:ln>
        </p:spPr>
        <p:txBody>
          <a:bodyPr rot="0" vert="horz" wrap="square" lIns="91440" tIns="45720" rIns="91440" bIns="45720" anchor="t" anchorCtr="0" upright="1">
            <a:no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a:spcBef>
                <a:spcPts val="0"/>
              </a:spcBef>
              <a:spcAft>
                <a:spcPts val="0"/>
              </a:spcAft>
            </a:pPr>
            <a:r>
              <a:rPr lang="en-US" sz="1000">
                <a:solidFill>
                  <a:srgbClr val="1B2A39"/>
                </a:solidFill>
                <a:effectLst/>
                <a:latin typeface="Calibri" panose="020F0502020204030204" pitchFamily="34" charset="0"/>
                <a:ea typeface="Times New Roman" panose="02020603050405020304" pitchFamily="18" charset="0"/>
                <a:cs typeface="Times New Roman" panose="02020603050405020304" pitchFamily="18" charset="0"/>
              </a:rPr>
              <a:t>The information in this document was obtained from sources which, to the best of the writer’s knowledge, are authentic and reliable. Alliant Insurance Services, Inc.. makes no guarantee of results and assumes no liability in connection with either the information or recommendations obtained in this document. Moreover, it cannot be assumed that every acceptable procedure is included in this document or that abnormal or unusual circumstances may not warrant or require further or additional procedures.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80289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504" y="274638"/>
            <a:ext cx="8143875" cy="1143000"/>
          </a:xfrm>
        </p:spPr>
        <p:txBody>
          <a:bodyPr>
            <a:normAutofit/>
          </a:bodyPr>
          <a:lstStyle/>
          <a:p>
            <a:r>
              <a:rPr lang="en-US" dirty="0" smtClean="0"/>
              <a:t>Origami Risk</a:t>
            </a:r>
            <a:endParaRPr lang="en-US" dirty="0"/>
          </a:p>
        </p:txBody>
      </p:sp>
      <p:sp>
        <p:nvSpPr>
          <p:cNvPr id="5" name="Content Placeholder 4"/>
          <p:cNvSpPr>
            <a:spLocks noGrp="1"/>
          </p:cNvSpPr>
          <p:nvPr>
            <p:ph sz="quarter" idx="1"/>
          </p:nvPr>
        </p:nvSpPr>
        <p:spPr>
          <a:xfrm>
            <a:off x="587554" y="2459593"/>
            <a:ext cx="8083296" cy="4058086"/>
          </a:xfrm>
        </p:spPr>
        <p:txBody>
          <a:bodyPr>
            <a:normAutofit fontScale="92500" lnSpcReduction="10000"/>
          </a:bodyPr>
          <a:lstStyle/>
          <a:p>
            <a:pPr>
              <a:lnSpc>
                <a:spcPct val="150000"/>
              </a:lnSpc>
            </a:pPr>
            <a:r>
              <a:rPr lang="en-US" sz="3600" dirty="0" smtClean="0"/>
              <a:t>Dashboards</a:t>
            </a:r>
          </a:p>
          <a:p>
            <a:pPr>
              <a:lnSpc>
                <a:spcPct val="150000"/>
              </a:lnSpc>
            </a:pPr>
            <a:r>
              <a:rPr lang="en-US" sz="3600" dirty="0" smtClean="0"/>
              <a:t>Claim and Incident History</a:t>
            </a:r>
          </a:p>
          <a:p>
            <a:pPr>
              <a:lnSpc>
                <a:spcPct val="150000"/>
              </a:lnSpc>
            </a:pPr>
            <a:r>
              <a:rPr lang="en-US" sz="3600" dirty="0" smtClean="0"/>
              <a:t>Report </a:t>
            </a:r>
            <a:r>
              <a:rPr lang="en-US" sz="3600" dirty="0" smtClean="0"/>
              <a:t>Incidents</a:t>
            </a:r>
            <a:endParaRPr lang="en-US" sz="3600" dirty="0" smtClean="0"/>
          </a:p>
          <a:p>
            <a:pPr>
              <a:lnSpc>
                <a:spcPct val="150000"/>
              </a:lnSpc>
            </a:pPr>
            <a:r>
              <a:rPr lang="en-US" sz="3600" dirty="0" smtClean="0"/>
              <a:t>Run </a:t>
            </a:r>
            <a:r>
              <a:rPr lang="en-US" sz="3600" dirty="0" smtClean="0"/>
              <a:t>Reports</a:t>
            </a:r>
          </a:p>
          <a:p>
            <a:pPr>
              <a:lnSpc>
                <a:spcPct val="150000"/>
              </a:lnSpc>
            </a:pPr>
            <a:r>
              <a:rPr lang="en-US" sz="3600" dirty="0" smtClean="0"/>
              <a:t>Anonymous Incident Portal</a:t>
            </a:r>
            <a:endParaRPr lang="en-US" sz="3600" dirty="0" smtClean="0"/>
          </a:p>
        </p:txBody>
      </p:sp>
      <p:pic>
        <p:nvPicPr>
          <p:cNvPr id="6" name="Content Placeholder 5"/>
          <p:cNvPicPr>
            <a:picLocks noChangeAspect="1"/>
          </p:cNvPicPr>
          <p:nvPr/>
        </p:nvPicPr>
        <p:blipFill rotWithShape="1">
          <a:blip r:embed="rId2"/>
          <a:srcRect r="7406"/>
          <a:stretch/>
        </p:blipFill>
        <p:spPr>
          <a:xfrm>
            <a:off x="217011" y="1749811"/>
            <a:ext cx="8783130" cy="515112"/>
          </a:xfrm>
          <a:prstGeom prst="rect">
            <a:avLst/>
          </a:prstGeom>
          <a:noFill/>
        </p:spPr>
      </p:pic>
    </p:spTree>
    <p:extLst>
      <p:ext uri="{BB962C8B-B14F-4D97-AF65-F5344CB8AC3E}">
        <p14:creationId xmlns:p14="http://schemas.microsoft.com/office/powerpoint/2010/main" val="2061157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504" y="274638"/>
            <a:ext cx="8143875" cy="1143000"/>
          </a:xfrm>
        </p:spPr>
        <p:txBody>
          <a:bodyPr>
            <a:normAutofit/>
          </a:bodyPr>
          <a:lstStyle/>
          <a:p>
            <a:r>
              <a:rPr lang="en-US" dirty="0" smtClean="0"/>
              <a:t>Origami Risk</a:t>
            </a:r>
            <a:endParaRPr lang="en-US" dirty="0"/>
          </a:p>
        </p:txBody>
      </p:sp>
      <p:pic>
        <p:nvPicPr>
          <p:cNvPr id="2" name="Picture 1"/>
          <p:cNvPicPr>
            <a:picLocks noChangeAspect="1"/>
          </p:cNvPicPr>
          <p:nvPr/>
        </p:nvPicPr>
        <p:blipFill>
          <a:blip r:embed="rId2"/>
          <a:stretch>
            <a:fillRect/>
          </a:stretch>
        </p:blipFill>
        <p:spPr>
          <a:xfrm>
            <a:off x="172219" y="1977074"/>
            <a:ext cx="8902160" cy="3509325"/>
          </a:xfrm>
          <a:prstGeom prst="rect">
            <a:avLst/>
          </a:prstGeom>
        </p:spPr>
      </p:pic>
    </p:spTree>
    <p:extLst>
      <p:ext uri="{BB962C8B-B14F-4D97-AF65-F5344CB8AC3E}">
        <p14:creationId xmlns:p14="http://schemas.microsoft.com/office/powerpoint/2010/main" val="1050505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504" y="274638"/>
            <a:ext cx="8143875" cy="1143000"/>
          </a:xfrm>
        </p:spPr>
        <p:txBody>
          <a:bodyPr>
            <a:normAutofit/>
          </a:bodyPr>
          <a:lstStyle/>
          <a:p>
            <a:r>
              <a:rPr lang="en-US" dirty="0" smtClean="0"/>
              <a:t>Eos SAFE Driver</a:t>
            </a:r>
            <a:endParaRPr lang="en-US" dirty="0"/>
          </a:p>
        </p:txBody>
      </p:sp>
      <p:pic>
        <p:nvPicPr>
          <p:cNvPr id="3" name="Picture 2"/>
          <p:cNvPicPr>
            <a:picLocks noChangeAspect="1"/>
          </p:cNvPicPr>
          <p:nvPr/>
        </p:nvPicPr>
        <p:blipFill>
          <a:blip r:embed="rId2"/>
          <a:stretch>
            <a:fillRect/>
          </a:stretch>
        </p:blipFill>
        <p:spPr>
          <a:xfrm>
            <a:off x="3786578" y="2229156"/>
            <a:ext cx="4933910" cy="3688084"/>
          </a:xfrm>
          <a:prstGeom prst="rect">
            <a:avLst/>
          </a:prstGeom>
        </p:spPr>
      </p:pic>
      <p:sp>
        <p:nvSpPr>
          <p:cNvPr id="7" name="Content Placeholder 4"/>
          <p:cNvSpPr>
            <a:spLocks noGrp="1"/>
          </p:cNvSpPr>
          <p:nvPr>
            <p:ph sz="quarter" idx="1"/>
          </p:nvPr>
        </p:nvSpPr>
        <p:spPr>
          <a:xfrm>
            <a:off x="396079" y="2120282"/>
            <a:ext cx="3390499" cy="2422842"/>
          </a:xfrm>
        </p:spPr>
        <p:txBody>
          <a:bodyPr>
            <a:normAutofit/>
          </a:bodyPr>
          <a:lstStyle/>
          <a:p>
            <a:pPr>
              <a:lnSpc>
                <a:spcPct val="150000"/>
              </a:lnSpc>
            </a:pPr>
            <a:r>
              <a:rPr lang="en-US" sz="2800" dirty="0" smtClean="0">
                <a:hlinkClick r:id="rId3"/>
              </a:rPr>
              <a:t>www.eosdriver.com</a:t>
            </a:r>
            <a:endParaRPr lang="en-US" sz="2800" dirty="0" smtClean="0"/>
          </a:p>
          <a:p>
            <a:pPr>
              <a:lnSpc>
                <a:spcPct val="150000"/>
              </a:lnSpc>
            </a:pPr>
            <a:r>
              <a:rPr lang="en-US" sz="2800" dirty="0" smtClean="0"/>
              <a:t>New and Improved</a:t>
            </a:r>
          </a:p>
        </p:txBody>
      </p:sp>
    </p:spTree>
    <p:extLst>
      <p:ext uri="{BB962C8B-B14F-4D97-AF65-F5344CB8AC3E}">
        <p14:creationId xmlns:p14="http://schemas.microsoft.com/office/powerpoint/2010/main" val="3081824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504" y="274638"/>
            <a:ext cx="8143875" cy="1143000"/>
          </a:xfrm>
        </p:spPr>
        <p:txBody>
          <a:bodyPr>
            <a:normAutofit/>
          </a:bodyPr>
          <a:lstStyle/>
          <a:p>
            <a:r>
              <a:rPr lang="en-US" dirty="0" smtClean="0"/>
              <a:t>Driver’s Alert</a:t>
            </a:r>
            <a:endParaRPr lang="en-US" dirty="0"/>
          </a:p>
        </p:txBody>
      </p:sp>
      <p:sp>
        <p:nvSpPr>
          <p:cNvPr id="5" name="Content Placeholder 4"/>
          <p:cNvSpPr>
            <a:spLocks noGrp="1"/>
          </p:cNvSpPr>
          <p:nvPr>
            <p:ph sz="quarter" idx="1"/>
          </p:nvPr>
        </p:nvSpPr>
        <p:spPr>
          <a:xfrm>
            <a:off x="364385" y="1417638"/>
            <a:ext cx="8600860" cy="4749406"/>
          </a:xfrm>
        </p:spPr>
        <p:txBody>
          <a:bodyPr>
            <a:normAutofit/>
          </a:bodyPr>
          <a:lstStyle/>
          <a:p>
            <a:pPr>
              <a:lnSpc>
                <a:spcPct val="150000"/>
              </a:lnSpc>
            </a:pPr>
            <a:r>
              <a:rPr lang="en-US" sz="3000" dirty="0" smtClean="0">
                <a:hlinkClick r:id="rId2"/>
              </a:rPr>
              <a:t>www.driversalert.com</a:t>
            </a:r>
            <a:endParaRPr lang="en-US" sz="3000" dirty="0" smtClean="0"/>
          </a:p>
          <a:p>
            <a:pPr>
              <a:lnSpc>
                <a:spcPct val="150000"/>
              </a:lnSpc>
            </a:pPr>
            <a:r>
              <a:rPr lang="en-US" sz="3000" dirty="0" smtClean="0"/>
              <a:t>Annual MVR </a:t>
            </a:r>
            <a:r>
              <a:rPr lang="en-US" sz="3000" dirty="0" smtClean="0"/>
              <a:t>Audit using our Underwriting Criteria</a:t>
            </a:r>
          </a:p>
          <a:p>
            <a:pPr>
              <a:lnSpc>
                <a:spcPct val="150000"/>
              </a:lnSpc>
            </a:pPr>
            <a:r>
              <a:rPr lang="en-US" sz="3000" dirty="0" smtClean="0"/>
              <a:t>Generally coincides with policy renewal, not always</a:t>
            </a:r>
          </a:p>
          <a:p>
            <a:pPr>
              <a:lnSpc>
                <a:spcPct val="150000"/>
              </a:lnSpc>
            </a:pPr>
            <a:r>
              <a:rPr lang="en-US" sz="3000" dirty="0" smtClean="0"/>
              <a:t>Can also be used to store list of drivers throughout the year, simplifying annual audit</a:t>
            </a:r>
          </a:p>
          <a:p>
            <a:pPr>
              <a:lnSpc>
                <a:spcPct val="150000"/>
              </a:lnSpc>
            </a:pPr>
            <a:r>
              <a:rPr lang="en-US" sz="3000" dirty="0" smtClean="0"/>
              <a:t>MVRs available post audit for your review</a:t>
            </a:r>
            <a:endParaRPr lang="en-US" sz="3000" dirty="0" smtClean="0"/>
          </a:p>
        </p:txBody>
      </p:sp>
    </p:spTree>
    <p:extLst>
      <p:ext uri="{BB962C8B-B14F-4D97-AF65-F5344CB8AC3E}">
        <p14:creationId xmlns:p14="http://schemas.microsoft.com/office/powerpoint/2010/main" val="2954045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Alert</a:t>
            </a:r>
          </a:p>
        </p:txBody>
      </p:sp>
      <p:pic>
        <p:nvPicPr>
          <p:cNvPr id="4" name="Content Placeholder 3"/>
          <p:cNvPicPr>
            <a:picLocks noGrp="1" noChangeAspect="1"/>
          </p:cNvPicPr>
          <p:nvPr>
            <p:ph sz="quarter" idx="1"/>
          </p:nvPr>
        </p:nvPicPr>
        <p:blipFill rotWithShape="1">
          <a:blip r:embed="rId2"/>
          <a:srcRect b="15950"/>
          <a:stretch/>
        </p:blipFill>
        <p:spPr>
          <a:xfrm>
            <a:off x="358997" y="1712387"/>
            <a:ext cx="8430950" cy="4275902"/>
          </a:xfrm>
          <a:prstGeom prst="rect">
            <a:avLst/>
          </a:prstGeom>
        </p:spPr>
      </p:pic>
    </p:spTree>
    <p:extLst>
      <p:ext uri="{BB962C8B-B14F-4D97-AF65-F5344CB8AC3E}">
        <p14:creationId xmlns:p14="http://schemas.microsoft.com/office/powerpoint/2010/main" val="98004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Alert</a:t>
            </a:r>
          </a:p>
        </p:txBody>
      </p:sp>
      <p:pic>
        <p:nvPicPr>
          <p:cNvPr id="6" name="Picture 5"/>
          <p:cNvPicPr>
            <a:picLocks noChangeAspect="1"/>
          </p:cNvPicPr>
          <p:nvPr/>
        </p:nvPicPr>
        <p:blipFill>
          <a:blip r:embed="rId2"/>
          <a:stretch>
            <a:fillRect/>
          </a:stretch>
        </p:blipFill>
        <p:spPr>
          <a:xfrm>
            <a:off x="698978" y="1653353"/>
            <a:ext cx="7987822" cy="4395737"/>
          </a:xfrm>
          <a:prstGeom prst="rect">
            <a:avLst/>
          </a:prstGeom>
        </p:spPr>
      </p:pic>
    </p:spTree>
    <p:extLst>
      <p:ext uri="{BB962C8B-B14F-4D97-AF65-F5344CB8AC3E}">
        <p14:creationId xmlns:p14="http://schemas.microsoft.com/office/powerpoint/2010/main" val="85956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Alert</a:t>
            </a:r>
          </a:p>
        </p:txBody>
      </p:sp>
      <p:pic>
        <p:nvPicPr>
          <p:cNvPr id="3" name="Picture 2"/>
          <p:cNvPicPr>
            <a:picLocks noChangeAspect="1"/>
          </p:cNvPicPr>
          <p:nvPr/>
        </p:nvPicPr>
        <p:blipFill>
          <a:blip r:embed="rId2"/>
          <a:stretch>
            <a:fillRect/>
          </a:stretch>
        </p:blipFill>
        <p:spPr>
          <a:xfrm>
            <a:off x="323548" y="1621186"/>
            <a:ext cx="8363252" cy="4422103"/>
          </a:xfrm>
          <a:prstGeom prst="rect">
            <a:avLst/>
          </a:prstGeom>
        </p:spPr>
      </p:pic>
    </p:spTree>
    <p:extLst>
      <p:ext uri="{BB962C8B-B14F-4D97-AF65-F5344CB8AC3E}">
        <p14:creationId xmlns:p14="http://schemas.microsoft.com/office/powerpoint/2010/main" val="2403105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504" y="274638"/>
            <a:ext cx="8143875" cy="1143000"/>
          </a:xfrm>
        </p:spPr>
        <p:txBody>
          <a:bodyPr>
            <a:normAutofit/>
          </a:bodyPr>
          <a:lstStyle/>
          <a:p>
            <a:r>
              <a:rPr lang="en-US" dirty="0" smtClean="0"/>
              <a:t>Driver’s Alert</a:t>
            </a:r>
            <a:endParaRPr lang="en-US" dirty="0"/>
          </a:p>
        </p:txBody>
      </p:sp>
      <p:pic>
        <p:nvPicPr>
          <p:cNvPr id="2" name="Picture 1"/>
          <p:cNvPicPr>
            <a:picLocks noChangeAspect="1"/>
          </p:cNvPicPr>
          <p:nvPr/>
        </p:nvPicPr>
        <p:blipFill rotWithShape="1">
          <a:blip r:embed="rId2"/>
          <a:srcRect b="14538"/>
          <a:stretch/>
        </p:blipFill>
        <p:spPr>
          <a:xfrm>
            <a:off x="339237" y="1692645"/>
            <a:ext cx="5697177" cy="4835284"/>
          </a:xfrm>
          <a:prstGeom prst="rect">
            <a:avLst/>
          </a:prstGeom>
        </p:spPr>
      </p:pic>
      <p:sp>
        <p:nvSpPr>
          <p:cNvPr id="5" name="Rectangle 4"/>
          <p:cNvSpPr/>
          <p:nvPr/>
        </p:nvSpPr>
        <p:spPr>
          <a:xfrm>
            <a:off x="831899" y="2131308"/>
            <a:ext cx="639392" cy="3877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698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504" y="274638"/>
            <a:ext cx="8143875" cy="1143000"/>
          </a:xfrm>
        </p:spPr>
        <p:txBody>
          <a:bodyPr>
            <a:normAutofit/>
          </a:bodyPr>
          <a:lstStyle/>
          <a:p>
            <a:r>
              <a:rPr lang="en-US" dirty="0" smtClean="0"/>
              <a:t>Driver’s Alert</a:t>
            </a:r>
            <a:endParaRPr lang="en-US" dirty="0"/>
          </a:p>
        </p:txBody>
      </p:sp>
      <p:sp>
        <p:nvSpPr>
          <p:cNvPr id="3" name="Content Placeholder 2"/>
          <p:cNvSpPr>
            <a:spLocks noGrp="1"/>
          </p:cNvSpPr>
          <p:nvPr>
            <p:ph sz="quarter" idx="1"/>
          </p:nvPr>
        </p:nvSpPr>
        <p:spPr/>
        <p:txBody>
          <a:bodyPr/>
          <a:lstStyle/>
          <a:p>
            <a:endParaRPr lang="en-US"/>
          </a:p>
        </p:txBody>
      </p:sp>
      <p:pic>
        <p:nvPicPr>
          <p:cNvPr id="6" name="Picture 5"/>
          <p:cNvPicPr>
            <a:picLocks noChangeAspect="1"/>
          </p:cNvPicPr>
          <p:nvPr/>
        </p:nvPicPr>
        <p:blipFill>
          <a:blip r:embed="rId2"/>
          <a:stretch>
            <a:fillRect/>
          </a:stretch>
        </p:blipFill>
        <p:spPr>
          <a:xfrm>
            <a:off x="628650" y="1618869"/>
            <a:ext cx="8058150" cy="4552950"/>
          </a:xfrm>
          <a:prstGeom prst="rect">
            <a:avLst/>
          </a:prstGeom>
        </p:spPr>
      </p:pic>
      <p:sp>
        <p:nvSpPr>
          <p:cNvPr id="7" name="Rectangle 6"/>
          <p:cNvSpPr/>
          <p:nvPr/>
        </p:nvSpPr>
        <p:spPr>
          <a:xfrm>
            <a:off x="6464808" y="4663440"/>
            <a:ext cx="1335024" cy="246888"/>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5455920" y="1719272"/>
            <a:ext cx="725424" cy="310696"/>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42424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504" y="274638"/>
            <a:ext cx="8143875" cy="1143000"/>
          </a:xfrm>
        </p:spPr>
        <p:txBody>
          <a:bodyPr>
            <a:normAutofit/>
          </a:bodyPr>
          <a:lstStyle/>
          <a:p>
            <a:r>
              <a:rPr lang="en-US" dirty="0" smtClean="0"/>
              <a:t>Driver’s Alert</a:t>
            </a:r>
            <a:endParaRPr lang="en-US" dirty="0"/>
          </a:p>
        </p:txBody>
      </p:sp>
      <p:pic>
        <p:nvPicPr>
          <p:cNvPr id="2" name="Picture 1"/>
          <p:cNvPicPr>
            <a:picLocks noChangeAspect="1"/>
          </p:cNvPicPr>
          <p:nvPr/>
        </p:nvPicPr>
        <p:blipFill>
          <a:blip r:embed="rId2"/>
          <a:stretch>
            <a:fillRect/>
          </a:stretch>
        </p:blipFill>
        <p:spPr>
          <a:xfrm>
            <a:off x="247840" y="1516380"/>
            <a:ext cx="2009775" cy="2362200"/>
          </a:xfrm>
          <a:prstGeom prst="rect">
            <a:avLst/>
          </a:prstGeom>
        </p:spPr>
      </p:pic>
      <p:sp>
        <p:nvSpPr>
          <p:cNvPr id="5" name="Rectangle 4"/>
          <p:cNvSpPr/>
          <p:nvPr/>
        </p:nvSpPr>
        <p:spPr>
          <a:xfrm>
            <a:off x="343376" y="3163824"/>
            <a:ext cx="1380744" cy="2286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78219" y="3960558"/>
            <a:ext cx="8896160" cy="1817965"/>
          </a:xfrm>
          <a:prstGeom prst="rect">
            <a:avLst/>
          </a:prstGeom>
        </p:spPr>
      </p:pic>
      <p:sp>
        <p:nvSpPr>
          <p:cNvPr id="9" name="Rectangle 8"/>
          <p:cNvSpPr/>
          <p:nvPr/>
        </p:nvSpPr>
        <p:spPr>
          <a:xfrm>
            <a:off x="5788152" y="5154168"/>
            <a:ext cx="749808" cy="2286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21240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Available</a:t>
            </a:r>
            <a:endParaRPr lang="en-US" dirty="0"/>
          </a:p>
        </p:txBody>
      </p:sp>
      <p:sp>
        <p:nvSpPr>
          <p:cNvPr id="3" name="Content Placeholder 2"/>
          <p:cNvSpPr>
            <a:spLocks noGrp="1"/>
          </p:cNvSpPr>
          <p:nvPr>
            <p:ph sz="quarter" idx="1"/>
          </p:nvPr>
        </p:nvSpPr>
        <p:spPr>
          <a:xfrm>
            <a:off x="320040" y="1719272"/>
            <a:ext cx="8366760" cy="4572000"/>
          </a:xfrm>
        </p:spPr>
        <p:txBody>
          <a:bodyPr>
            <a:noAutofit/>
          </a:bodyPr>
          <a:lstStyle/>
          <a:p>
            <a:pPr>
              <a:lnSpc>
                <a:spcPct val="150000"/>
              </a:lnSpc>
            </a:pPr>
            <a:r>
              <a:rPr lang="en-US" sz="2800" dirty="0" smtClean="0"/>
              <a:t>PestSure.com Members Only Section</a:t>
            </a:r>
          </a:p>
          <a:p>
            <a:pPr>
              <a:lnSpc>
                <a:spcPct val="150000"/>
              </a:lnSpc>
            </a:pPr>
            <a:r>
              <a:rPr lang="en-US" sz="2800" dirty="0"/>
              <a:t>ADP (MVRs – Pre-hire and On Demand)</a:t>
            </a:r>
          </a:p>
          <a:p>
            <a:pPr>
              <a:lnSpc>
                <a:spcPct val="150000"/>
              </a:lnSpc>
            </a:pPr>
            <a:r>
              <a:rPr lang="en-US" sz="2800" dirty="0" smtClean="0"/>
              <a:t>Origami </a:t>
            </a:r>
            <a:r>
              <a:rPr lang="en-US" sz="2800" dirty="0" smtClean="0"/>
              <a:t>Risk</a:t>
            </a:r>
          </a:p>
          <a:p>
            <a:pPr>
              <a:lnSpc>
                <a:spcPct val="150000"/>
              </a:lnSpc>
            </a:pPr>
            <a:r>
              <a:rPr lang="en-US" sz="2800" dirty="0" smtClean="0"/>
              <a:t>Eos SAFE Driver</a:t>
            </a:r>
          </a:p>
          <a:p>
            <a:pPr>
              <a:lnSpc>
                <a:spcPct val="150000"/>
              </a:lnSpc>
            </a:pPr>
            <a:r>
              <a:rPr lang="en-US" sz="2800" dirty="0" smtClean="0"/>
              <a:t>Driver’s Alert (MVRs – Annual Audit)</a:t>
            </a:r>
          </a:p>
          <a:p>
            <a:pPr>
              <a:lnSpc>
                <a:spcPct val="150000"/>
              </a:lnSpc>
            </a:pPr>
            <a:r>
              <a:rPr lang="en-US" sz="2800" dirty="0" smtClean="0"/>
              <a:t>Safety </a:t>
            </a:r>
            <a:r>
              <a:rPr lang="en-US" sz="2800" dirty="0" smtClean="0"/>
              <a:t>and Loss Prevention Team (Linda and Clay)</a:t>
            </a:r>
          </a:p>
        </p:txBody>
      </p:sp>
    </p:spTree>
    <p:extLst>
      <p:ext uri="{BB962C8B-B14F-4D97-AF65-F5344CB8AC3E}">
        <p14:creationId xmlns:p14="http://schemas.microsoft.com/office/powerpoint/2010/main" val="3105628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Accident Packets</a:t>
            </a:r>
            <a:endParaRPr lang="en-US" dirty="0"/>
          </a:p>
        </p:txBody>
      </p:sp>
      <p:pic>
        <p:nvPicPr>
          <p:cNvPr id="4" name="Picture 3"/>
          <p:cNvPicPr>
            <a:picLocks noChangeAspect="1"/>
          </p:cNvPicPr>
          <p:nvPr/>
        </p:nvPicPr>
        <p:blipFill>
          <a:blip r:embed="rId2"/>
          <a:stretch>
            <a:fillRect/>
          </a:stretch>
        </p:blipFill>
        <p:spPr>
          <a:xfrm>
            <a:off x="357223" y="1505045"/>
            <a:ext cx="2227847" cy="5231787"/>
          </a:xfrm>
          <a:prstGeom prst="rect">
            <a:avLst/>
          </a:prstGeom>
        </p:spPr>
      </p:pic>
      <p:pic>
        <p:nvPicPr>
          <p:cNvPr id="5" name="Picture 4"/>
          <p:cNvPicPr>
            <a:picLocks noChangeAspect="1"/>
          </p:cNvPicPr>
          <p:nvPr/>
        </p:nvPicPr>
        <p:blipFill>
          <a:blip r:embed="rId3"/>
          <a:stretch>
            <a:fillRect/>
          </a:stretch>
        </p:blipFill>
        <p:spPr>
          <a:xfrm>
            <a:off x="2846328" y="1575493"/>
            <a:ext cx="5936725" cy="4462780"/>
          </a:xfrm>
          <a:prstGeom prst="rect">
            <a:avLst/>
          </a:prstGeom>
        </p:spPr>
      </p:pic>
    </p:spTree>
    <p:extLst>
      <p:ext uri="{BB962C8B-B14F-4D97-AF65-F5344CB8AC3E}">
        <p14:creationId xmlns:p14="http://schemas.microsoft.com/office/powerpoint/2010/main" val="79516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Loss Prevention Team</a:t>
            </a:r>
            <a:endParaRPr lang="en-US" dirty="0"/>
          </a:p>
        </p:txBody>
      </p:sp>
      <p:sp>
        <p:nvSpPr>
          <p:cNvPr id="3" name="Content Placeholder 2"/>
          <p:cNvSpPr>
            <a:spLocks noGrp="1"/>
          </p:cNvSpPr>
          <p:nvPr>
            <p:ph sz="quarter" idx="1"/>
          </p:nvPr>
        </p:nvSpPr>
        <p:spPr>
          <a:xfrm>
            <a:off x="914400" y="1639454"/>
            <a:ext cx="7772400" cy="4572000"/>
          </a:xfrm>
        </p:spPr>
        <p:txBody>
          <a:bodyPr>
            <a:normAutofit/>
          </a:bodyPr>
          <a:lstStyle/>
          <a:p>
            <a:pPr marL="0" indent="0">
              <a:buNone/>
            </a:pPr>
            <a:r>
              <a:rPr lang="en-US" sz="2800" dirty="0" smtClean="0"/>
              <a:t>Linda </a:t>
            </a:r>
            <a:r>
              <a:rPr lang="en-US" sz="2800" dirty="0" smtClean="0"/>
              <a:t>and </a:t>
            </a:r>
            <a:r>
              <a:rPr lang="en-US" sz="2800" dirty="0" smtClean="0"/>
              <a:t>Clay</a:t>
            </a:r>
            <a:endParaRPr lang="en-US" sz="2800" dirty="0" smtClean="0"/>
          </a:p>
          <a:p>
            <a:r>
              <a:rPr lang="en-US" sz="3000" dirty="0" smtClean="0"/>
              <a:t>Site Visits</a:t>
            </a:r>
          </a:p>
          <a:p>
            <a:r>
              <a:rPr lang="en-US" sz="3000" dirty="0" smtClean="0"/>
              <a:t>Mock OSHA Visits</a:t>
            </a:r>
            <a:endParaRPr lang="en-US" sz="3000" dirty="0"/>
          </a:p>
          <a:p>
            <a:r>
              <a:rPr lang="en-US" sz="3000" dirty="0" smtClean="0"/>
              <a:t>Spill Training</a:t>
            </a:r>
          </a:p>
          <a:p>
            <a:r>
              <a:rPr lang="en-US" sz="3000" dirty="0" smtClean="0"/>
              <a:t>Loss-Specific Training</a:t>
            </a:r>
          </a:p>
          <a:p>
            <a:r>
              <a:rPr lang="en-US" sz="3000" dirty="0" smtClean="0"/>
              <a:t>Loss Analysis</a:t>
            </a:r>
            <a:endParaRPr lang="en-US" sz="3000" dirty="0"/>
          </a:p>
          <a:p>
            <a:r>
              <a:rPr lang="en-US" sz="3000" dirty="0" smtClean="0"/>
              <a:t>Custom Origami Reports</a:t>
            </a:r>
          </a:p>
          <a:p>
            <a:pPr lvl="1"/>
            <a:r>
              <a:rPr lang="en-US" sz="2800" dirty="0" smtClean="0"/>
              <a:t>And More!</a:t>
            </a:r>
          </a:p>
        </p:txBody>
      </p:sp>
      <p:sp>
        <p:nvSpPr>
          <p:cNvPr id="4" name="Text Box 5"/>
          <p:cNvSpPr txBox="1">
            <a:spLocks noChangeArrowheads="1"/>
          </p:cNvSpPr>
          <p:nvPr/>
        </p:nvSpPr>
        <p:spPr bwMode="auto">
          <a:xfrm>
            <a:off x="341745" y="5731305"/>
            <a:ext cx="5948218" cy="835749"/>
          </a:xfrm>
          <a:prstGeom prst="rect">
            <a:avLst/>
          </a:prstGeom>
          <a:noFill/>
          <a:ln w="6350">
            <a:solidFill>
              <a:schemeClr val="bg1">
                <a:lumMod val="75000"/>
                <a:lumOff val="0"/>
              </a:schemeClr>
            </a:solidFill>
            <a:miter lim="800000"/>
            <a:headEnd/>
            <a:tailEnd/>
          </a:ln>
        </p:spPr>
        <p:txBody>
          <a:bodyPr rot="0" vert="horz" wrap="square" lIns="91440" tIns="45720" rIns="91440" bIns="45720" anchor="t" anchorCtr="0" upright="1">
            <a:no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a:spcBef>
                <a:spcPts val="0"/>
              </a:spcBef>
              <a:spcAft>
                <a:spcPts val="0"/>
              </a:spcAft>
            </a:pPr>
            <a:r>
              <a:rPr lang="en-US" sz="1000" dirty="0">
                <a:solidFill>
                  <a:srgbClr val="1B2A39"/>
                </a:solidFill>
                <a:effectLst/>
                <a:latin typeface="Calibri" panose="020F0502020204030204" pitchFamily="34" charset="0"/>
                <a:ea typeface="Times New Roman" panose="02020603050405020304" pitchFamily="18" charset="0"/>
                <a:cs typeface="Times New Roman" panose="02020603050405020304" pitchFamily="18" charset="0"/>
              </a:rPr>
              <a:t>The information in this document was obtained from sources which, to the best of the writer’s knowledge, are authentic and reliable. Alliant Insurance Services, Inc.. makes no guarantee of results and assumes no liability in connection with either the information or recommendations obtained in this document. Moreover, it cannot be assumed that every acceptable procedure is included in this document or that abnormal or unusual circumstances may not warrant or require further or additional procedures.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8169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504" y="274638"/>
            <a:ext cx="8143875" cy="1143000"/>
          </a:xfrm>
        </p:spPr>
        <p:txBody>
          <a:bodyPr>
            <a:normAutofit/>
          </a:bodyPr>
          <a:lstStyle/>
          <a:p>
            <a:r>
              <a:rPr lang="en-US" dirty="0" smtClean="0"/>
              <a:t>PestSure.com</a:t>
            </a:r>
            <a:endParaRPr lang="en-US" dirty="0"/>
          </a:p>
        </p:txBody>
      </p:sp>
      <p:sp>
        <p:nvSpPr>
          <p:cNvPr id="5" name="Content Placeholder 4"/>
          <p:cNvSpPr>
            <a:spLocks noGrp="1"/>
          </p:cNvSpPr>
          <p:nvPr>
            <p:ph sz="quarter" idx="1"/>
          </p:nvPr>
        </p:nvSpPr>
        <p:spPr>
          <a:xfrm>
            <a:off x="201167" y="1719272"/>
            <a:ext cx="8873211" cy="4572000"/>
          </a:xfrm>
        </p:spPr>
        <p:txBody>
          <a:bodyPr>
            <a:normAutofit/>
          </a:bodyPr>
          <a:lstStyle/>
          <a:p>
            <a:pPr>
              <a:lnSpc>
                <a:spcPct val="150000"/>
              </a:lnSpc>
            </a:pPr>
            <a:r>
              <a:rPr lang="en-US" sz="3200" dirty="0" smtClean="0"/>
              <a:t>PestSure.com is a shared resource</a:t>
            </a:r>
          </a:p>
          <a:p>
            <a:pPr marL="0" indent="0">
              <a:lnSpc>
                <a:spcPct val="150000"/>
              </a:lnSpc>
              <a:buNone/>
            </a:pPr>
            <a:endParaRPr lang="en-US" sz="3200" dirty="0"/>
          </a:p>
          <a:p>
            <a:r>
              <a:rPr lang="en-US" sz="3200" dirty="0" smtClean="0"/>
              <a:t>Accessible by all PestSure members and employees, but must register on the site</a:t>
            </a:r>
          </a:p>
          <a:p>
            <a:pPr marL="0" indent="0">
              <a:buNone/>
            </a:pPr>
            <a:endParaRPr lang="en-US" sz="3200" dirty="0" smtClean="0"/>
          </a:p>
          <a:p>
            <a:pPr>
              <a:lnSpc>
                <a:spcPct val="150000"/>
              </a:lnSpc>
            </a:pPr>
            <a:r>
              <a:rPr lang="en-US" sz="3200" dirty="0" smtClean="0"/>
              <a:t>Updated version of the site went live early 2022</a:t>
            </a:r>
            <a:endParaRPr lang="en-US" sz="3200" dirty="0"/>
          </a:p>
        </p:txBody>
      </p:sp>
    </p:spTree>
    <p:extLst>
      <p:ext uri="{BB962C8B-B14F-4D97-AF65-F5344CB8AC3E}">
        <p14:creationId xmlns:p14="http://schemas.microsoft.com/office/powerpoint/2010/main" val="2646625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504" y="274638"/>
            <a:ext cx="8143875" cy="1143000"/>
          </a:xfrm>
        </p:spPr>
        <p:txBody>
          <a:bodyPr>
            <a:normAutofit/>
          </a:bodyPr>
          <a:lstStyle/>
          <a:p>
            <a:r>
              <a:rPr lang="en-US" dirty="0" smtClean="0"/>
              <a:t>PestSure.com</a:t>
            </a:r>
            <a:endParaRPr lang="en-US" dirty="0"/>
          </a:p>
        </p:txBody>
      </p:sp>
      <p:pic>
        <p:nvPicPr>
          <p:cNvPr id="2" name="Picture 1"/>
          <p:cNvPicPr>
            <a:picLocks noChangeAspect="1"/>
          </p:cNvPicPr>
          <p:nvPr/>
        </p:nvPicPr>
        <p:blipFill>
          <a:blip r:embed="rId2"/>
          <a:stretch>
            <a:fillRect/>
          </a:stretch>
        </p:blipFill>
        <p:spPr>
          <a:xfrm>
            <a:off x="644892" y="1621255"/>
            <a:ext cx="7966510" cy="4481162"/>
          </a:xfrm>
          <a:prstGeom prst="rect">
            <a:avLst/>
          </a:prstGeom>
        </p:spPr>
      </p:pic>
    </p:spTree>
    <p:extLst>
      <p:ext uri="{BB962C8B-B14F-4D97-AF65-F5344CB8AC3E}">
        <p14:creationId xmlns:p14="http://schemas.microsoft.com/office/powerpoint/2010/main" val="1822039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504" y="274638"/>
            <a:ext cx="8143875" cy="1143000"/>
          </a:xfrm>
        </p:spPr>
        <p:txBody>
          <a:bodyPr>
            <a:normAutofit/>
          </a:bodyPr>
          <a:lstStyle/>
          <a:p>
            <a:r>
              <a:rPr lang="en-US" dirty="0" smtClean="0"/>
              <a:t>PestSure.com</a:t>
            </a:r>
            <a:endParaRPr lang="en-US" dirty="0"/>
          </a:p>
        </p:txBody>
      </p:sp>
      <p:sp>
        <p:nvSpPr>
          <p:cNvPr id="5" name="Content Placeholder 4"/>
          <p:cNvSpPr>
            <a:spLocks noGrp="1"/>
          </p:cNvSpPr>
          <p:nvPr>
            <p:ph sz="quarter" idx="1"/>
          </p:nvPr>
        </p:nvSpPr>
        <p:spPr>
          <a:xfrm>
            <a:off x="274320" y="1719272"/>
            <a:ext cx="8732520" cy="4572000"/>
          </a:xfrm>
        </p:spPr>
        <p:txBody>
          <a:bodyPr>
            <a:normAutofit/>
          </a:bodyPr>
          <a:lstStyle/>
          <a:p>
            <a:pPr>
              <a:lnSpc>
                <a:spcPct val="150000"/>
              </a:lnSpc>
            </a:pPr>
            <a:r>
              <a:rPr lang="en-US" sz="3200" dirty="0" smtClean="0">
                <a:hlinkClick r:id="rId2"/>
              </a:rPr>
              <a:t>www.pestsure.com</a:t>
            </a:r>
            <a:endParaRPr lang="en-US" sz="3200" dirty="0" smtClean="0"/>
          </a:p>
          <a:p>
            <a:pPr>
              <a:lnSpc>
                <a:spcPct val="150000"/>
              </a:lnSpc>
            </a:pPr>
            <a:endParaRPr lang="en-US" sz="3600" dirty="0" smtClean="0"/>
          </a:p>
          <a:p>
            <a:pPr>
              <a:lnSpc>
                <a:spcPct val="150000"/>
              </a:lnSpc>
            </a:pPr>
            <a:r>
              <a:rPr lang="en-US" sz="2800" dirty="0" smtClean="0"/>
              <a:t>Live Quiz Example Link:</a:t>
            </a:r>
          </a:p>
          <a:p>
            <a:pPr marL="0" indent="0">
              <a:lnSpc>
                <a:spcPct val="150000"/>
              </a:lnSpc>
              <a:buNone/>
            </a:pPr>
            <a:r>
              <a:rPr lang="en-US" sz="2800" dirty="0">
                <a:hlinkClick r:id="rId3"/>
              </a:rPr>
              <a:t>https://</a:t>
            </a:r>
            <a:r>
              <a:rPr lang="en-US" sz="2800" dirty="0" smtClean="0">
                <a:hlinkClick r:id="rId3"/>
              </a:rPr>
              <a:t>www.research.net/r/AvoidLaneChangeCollision</a:t>
            </a:r>
            <a:r>
              <a:rPr lang="en-US" sz="2800" dirty="0" smtClean="0"/>
              <a:t> </a:t>
            </a:r>
            <a:endParaRPr lang="en-US" sz="3200" dirty="0"/>
          </a:p>
        </p:txBody>
      </p:sp>
    </p:spTree>
    <p:extLst>
      <p:ext uri="{BB962C8B-B14F-4D97-AF65-F5344CB8AC3E}">
        <p14:creationId xmlns:p14="http://schemas.microsoft.com/office/powerpoint/2010/main" val="3785695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504" y="274638"/>
            <a:ext cx="8143875" cy="1143000"/>
          </a:xfrm>
        </p:spPr>
        <p:txBody>
          <a:bodyPr>
            <a:normAutofit/>
          </a:bodyPr>
          <a:lstStyle/>
          <a:p>
            <a:r>
              <a:rPr lang="en-US" dirty="0" smtClean="0"/>
              <a:t>PestSure.com</a:t>
            </a:r>
            <a:endParaRPr lang="en-US" dirty="0"/>
          </a:p>
        </p:txBody>
      </p:sp>
      <p:pic>
        <p:nvPicPr>
          <p:cNvPr id="6" name="Picture 5"/>
          <p:cNvPicPr>
            <a:picLocks noChangeAspect="1"/>
          </p:cNvPicPr>
          <p:nvPr/>
        </p:nvPicPr>
        <p:blipFill>
          <a:blip r:embed="rId2"/>
          <a:stretch>
            <a:fillRect/>
          </a:stretch>
        </p:blipFill>
        <p:spPr>
          <a:xfrm>
            <a:off x="522227" y="114289"/>
            <a:ext cx="8023631" cy="6034722"/>
          </a:xfrm>
          <a:prstGeom prst="rect">
            <a:avLst/>
          </a:prstGeom>
        </p:spPr>
      </p:pic>
    </p:spTree>
    <p:extLst>
      <p:ext uri="{BB962C8B-B14F-4D97-AF65-F5344CB8AC3E}">
        <p14:creationId xmlns:p14="http://schemas.microsoft.com/office/powerpoint/2010/main" val="528585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504" y="274638"/>
            <a:ext cx="8143875" cy="1143000"/>
          </a:xfrm>
        </p:spPr>
        <p:txBody>
          <a:bodyPr>
            <a:normAutofit/>
          </a:bodyPr>
          <a:lstStyle/>
          <a:p>
            <a:r>
              <a:rPr lang="en-US" dirty="0" smtClean="0"/>
              <a:t>Origami Risk</a:t>
            </a:r>
            <a:endParaRPr lang="en-US" dirty="0"/>
          </a:p>
        </p:txBody>
      </p:sp>
      <p:sp>
        <p:nvSpPr>
          <p:cNvPr id="5" name="Content Placeholder 4"/>
          <p:cNvSpPr>
            <a:spLocks noGrp="1"/>
          </p:cNvSpPr>
          <p:nvPr>
            <p:ph sz="quarter" idx="1"/>
          </p:nvPr>
        </p:nvSpPr>
        <p:spPr>
          <a:xfrm>
            <a:off x="219456" y="1591256"/>
            <a:ext cx="8083296" cy="4572000"/>
          </a:xfrm>
        </p:spPr>
        <p:txBody>
          <a:bodyPr>
            <a:normAutofit/>
          </a:bodyPr>
          <a:lstStyle/>
          <a:p>
            <a:pPr>
              <a:lnSpc>
                <a:spcPct val="150000"/>
              </a:lnSpc>
            </a:pPr>
            <a:r>
              <a:rPr lang="en-US" sz="3600" dirty="0" smtClean="0"/>
              <a:t>Our Claims Management System (CMS)</a:t>
            </a:r>
          </a:p>
          <a:p>
            <a:pPr marL="0" indent="0">
              <a:lnSpc>
                <a:spcPct val="150000"/>
              </a:lnSpc>
              <a:buNone/>
            </a:pPr>
            <a:r>
              <a:rPr lang="en-US" sz="3200" dirty="0" smtClean="0">
                <a:hlinkClick r:id="rId2"/>
              </a:rPr>
              <a:t>http://live.origamirisk.com/</a:t>
            </a:r>
            <a:r>
              <a:rPr lang="en-US" sz="3200" dirty="0" smtClean="0"/>
              <a:t>  </a:t>
            </a:r>
          </a:p>
        </p:txBody>
      </p:sp>
      <p:pic>
        <p:nvPicPr>
          <p:cNvPr id="2" name="Picture 1"/>
          <p:cNvPicPr>
            <a:picLocks noChangeAspect="1"/>
          </p:cNvPicPr>
          <p:nvPr/>
        </p:nvPicPr>
        <p:blipFill>
          <a:blip r:embed="rId3"/>
          <a:stretch>
            <a:fillRect/>
          </a:stretch>
        </p:blipFill>
        <p:spPr>
          <a:xfrm>
            <a:off x="1506340" y="3429000"/>
            <a:ext cx="3777929" cy="3056361"/>
          </a:xfrm>
          <a:prstGeom prst="rect">
            <a:avLst/>
          </a:prstGeom>
        </p:spPr>
      </p:pic>
    </p:spTree>
    <p:extLst>
      <p:ext uri="{BB962C8B-B14F-4D97-AF65-F5344CB8AC3E}">
        <p14:creationId xmlns:p14="http://schemas.microsoft.com/office/powerpoint/2010/main" val="1193073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504" y="274638"/>
            <a:ext cx="8143875" cy="1143000"/>
          </a:xfrm>
        </p:spPr>
        <p:txBody>
          <a:bodyPr>
            <a:normAutofit/>
          </a:bodyPr>
          <a:lstStyle/>
          <a:p>
            <a:r>
              <a:rPr lang="en-US" dirty="0"/>
              <a:t>ADP – Pre-hire MVRs	</a:t>
            </a:r>
            <a:endParaRPr lang="en-US" dirty="0"/>
          </a:p>
        </p:txBody>
      </p:sp>
      <p:sp>
        <p:nvSpPr>
          <p:cNvPr id="5" name="Content Placeholder 4"/>
          <p:cNvSpPr>
            <a:spLocks noGrp="1"/>
          </p:cNvSpPr>
          <p:nvPr>
            <p:ph sz="quarter" idx="1"/>
          </p:nvPr>
        </p:nvSpPr>
        <p:spPr>
          <a:xfrm>
            <a:off x="402335" y="1509078"/>
            <a:ext cx="8571649" cy="4540740"/>
          </a:xfrm>
        </p:spPr>
        <p:txBody>
          <a:bodyPr>
            <a:normAutofit/>
          </a:bodyPr>
          <a:lstStyle/>
          <a:p>
            <a:pPr>
              <a:lnSpc>
                <a:spcPct val="150000"/>
              </a:lnSpc>
            </a:pPr>
            <a:r>
              <a:rPr lang="en-US" sz="3600" dirty="0" smtClean="0">
                <a:hlinkClick r:id="rId2"/>
              </a:rPr>
              <a:t>www.adp.com</a:t>
            </a:r>
            <a:r>
              <a:rPr lang="en-US" sz="3600" dirty="0" smtClean="0"/>
              <a:t> </a:t>
            </a:r>
          </a:p>
          <a:p>
            <a:pPr>
              <a:lnSpc>
                <a:spcPct val="150000"/>
              </a:lnSpc>
            </a:pPr>
            <a:r>
              <a:rPr lang="en-US" sz="3600" dirty="0" smtClean="0"/>
              <a:t>We must set up the initial user</a:t>
            </a:r>
          </a:p>
          <a:p>
            <a:pPr>
              <a:spcBef>
                <a:spcPts val="0"/>
              </a:spcBef>
            </a:pPr>
            <a:r>
              <a:rPr lang="en-US" sz="3600" dirty="0" smtClean="0"/>
              <a:t>Used for new hire </a:t>
            </a:r>
            <a:r>
              <a:rPr lang="en-US" sz="3600" dirty="0" smtClean="0"/>
              <a:t>and </a:t>
            </a:r>
            <a:r>
              <a:rPr lang="en-US" sz="3600" dirty="0" smtClean="0"/>
              <a:t>on-demand MVR checks</a:t>
            </a:r>
          </a:p>
          <a:p>
            <a:pPr>
              <a:lnSpc>
                <a:spcPct val="150000"/>
              </a:lnSpc>
            </a:pPr>
            <a:r>
              <a:rPr lang="en-US" sz="3600" dirty="0" smtClean="0"/>
              <a:t>MVRs are FREE!</a:t>
            </a:r>
          </a:p>
        </p:txBody>
      </p:sp>
    </p:spTree>
    <p:extLst>
      <p:ext uri="{BB962C8B-B14F-4D97-AF65-F5344CB8AC3E}">
        <p14:creationId xmlns:p14="http://schemas.microsoft.com/office/powerpoint/2010/main" val="1584889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504" y="274638"/>
            <a:ext cx="8143875" cy="1143000"/>
          </a:xfrm>
        </p:spPr>
        <p:txBody>
          <a:bodyPr>
            <a:normAutofit/>
          </a:bodyPr>
          <a:lstStyle/>
          <a:p>
            <a:r>
              <a:rPr lang="en-US" dirty="0"/>
              <a:t>ADP – Pre-hire MVRs	</a:t>
            </a:r>
            <a:endParaRPr lang="en-US" dirty="0"/>
          </a:p>
        </p:txBody>
      </p:sp>
      <p:pic>
        <p:nvPicPr>
          <p:cNvPr id="3" name="Picture 2"/>
          <p:cNvPicPr>
            <a:picLocks noChangeAspect="1"/>
          </p:cNvPicPr>
          <p:nvPr/>
        </p:nvPicPr>
        <p:blipFill>
          <a:blip r:embed="rId2"/>
          <a:stretch>
            <a:fillRect/>
          </a:stretch>
        </p:blipFill>
        <p:spPr>
          <a:xfrm>
            <a:off x="192505" y="1746458"/>
            <a:ext cx="8786239" cy="3861081"/>
          </a:xfrm>
          <a:prstGeom prst="rect">
            <a:avLst/>
          </a:prstGeom>
        </p:spPr>
      </p:pic>
    </p:spTree>
    <p:extLst>
      <p:ext uri="{BB962C8B-B14F-4D97-AF65-F5344CB8AC3E}">
        <p14:creationId xmlns:p14="http://schemas.microsoft.com/office/powerpoint/2010/main" val="1443734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stSure Theme  PP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PestSure Theme  PPT" id="{82935937-EC05-4775-8765-2C53DE3C92CB}" vid="{D9A7B81F-5F13-4743-826C-F4150B62EF67}"/>
    </a:ext>
  </a:extLst>
</a:theme>
</file>

<file path=docProps/app.xml><?xml version="1.0" encoding="utf-8"?>
<Properties xmlns="http://schemas.openxmlformats.org/officeDocument/2006/extended-properties" xmlns:vt="http://schemas.openxmlformats.org/officeDocument/2006/docPropsVTypes">
  <Template>PestSure Theme  PPT</Template>
  <TotalTime>910</TotalTime>
  <Words>405</Words>
  <Application>Microsoft Office PowerPoint</Application>
  <PresentationFormat>On-screen Show (4:3)</PresentationFormat>
  <Paragraphs>66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Franklin Gothic Book</vt:lpstr>
      <vt:lpstr>Franklin Gothic Demi Cond</vt:lpstr>
      <vt:lpstr>Perpetua</vt:lpstr>
      <vt:lpstr>Times New Roman</vt:lpstr>
      <vt:lpstr>Wingdings 2</vt:lpstr>
      <vt:lpstr>PestSure Theme  PPT</vt:lpstr>
      <vt:lpstr>PestSure Resources  Clay Williams, Sr. Risk Control Analyst</vt:lpstr>
      <vt:lpstr>Resources Available</vt:lpstr>
      <vt:lpstr>PestSure.com</vt:lpstr>
      <vt:lpstr>PestSure.com</vt:lpstr>
      <vt:lpstr>PestSure.com</vt:lpstr>
      <vt:lpstr>PestSure.com</vt:lpstr>
      <vt:lpstr>Origami Risk</vt:lpstr>
      <vt:lpstr>ADP – Pre-hire MVRs </vt:lpstr>
      <vt:lpstr>ADP – Pre-hire MVRs </vt:lpstr>
      <vt:lpstr>Origami Risk</vt:lpstr>
      <vt:lpstr>Origami Risk</vt:lpstr>
      <vt:lpstr>Eos SAFE Driver</vt:lpstr>
      <vt:lpstr>Driver’s Alert</vt:lpstr>
      <vt:lpstr>Driver’s Alert</vt:lpstr>
      <vt:lpstr>Driver’s Alert</vt:lpstr>
      <vt:lpstr>Driver’s Alert</vt:lpstr>
      <vt:lpstr>Driver’s Alert</vt:lpstr>
      <vt:lpstr>Driver’s Alert</vt:lpstr>
      <vt:lpstr>Driver’s Alert</vt:lpstr>
      <vt:lpstr>Accident Packets</vt:lpstr>
      <vt:lpstr>Safety and Loss Prevention Team</vt:lpstr>
    </vt:vector>
  </TitlesOfParts>
  <Company>Arthur J Gallagher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Anonymous Reporting  through Origami</dc:title>
  <dc:creator>Abby Thalachelloor</dc:creator>
  <cp:lastModifiedBy>Clay Williams</cp:lastModifiedBy>
  <cp:revision>48</cp:revision>
  <dcterms:created xsi:type="dcterms:W3CDTF">2019-08-21T20:28:01Z</dcterms:created>
  <dcterms:modified xsi:type="dcterms:W3CDTF">2022-10-21T21:12:56Z</dcterms:modified>
</cp:coreProperties>
</file>