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5"/>
  </p:notesMasterIdLst>
  <p:sldIdLst>
    <p:sldId id="256" r:id="rId2"/>
    <p:sldId id="260" r:id="rId3"/>
    <p:sldId id="290" r:id="rId4"/>
    <p:sldId id="291" r:id="rId5"/>
    <p:sldId id="287" r:id="rId6"/>
    <p:sldId id="297" r:id="rId7"/>
    <p:sldId id="300" r:id="rId8"/>
    <p:sldId id="298" r:id="rId9"/>
    <p:sldId id="299" r:id="rId10"/>
    <p:sldId id="294" r:id="rId11"/>
    <p:sldId id="268" r:id="rId12"/>
    <p:sldId id="269" r:id="rId13"/>
    <p:sldId id="295" r:id="rId14"/>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1499" autoAdjust="0"/>
  </p:normalViewPr>
  <p:slideViewPr>
    <p:cSldViewPr>
      <p:cViewPr varScale="1">
        <p:scale>
          <a:sx n="78" d="100"/>
          <a:sy n="78" d="100"/>
        </p:scale>
        <p:origin x="25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fld id="{DEFAE422-C7F8-4D7B-8382-E8AF2D61324A}" type="datetimeFigureOut">
              <a:rPr lang="en-US" smtClean="0"/>
              <a:t>10/18/2022</a:t>
            </a:fld>
            <a:endParaRPr lang="en-US"/>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fld id="{0AED4AE7-8264-443D-949D-642F3DE3C15C}" type="slidenum">
              <a:rPr lang="en-US" smtClean="0"/>
              <a:t>‹#›</a:t>
            </a:fld>
            <a:endParaRPr lang="en-US"/>
          </a:p>
        </p:txBody>
      </p:sp>
    </p:spTree>
    <p:extLst>
      <p:ext uri="{BB962C8B-B14F-4D97-AF65-F5344CB8AC3E}">
        <p14:creationId xmlns:p14="http://schemas.microsoft.com/office/powerpoint/2010/main" val="4557205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1</a:t>
            </a:fld>
            <a:endParaRPr lang="en-US"/>
          </a:p>
        </p:txBody>
      </p:sp>
    </p:spTree>
    <p:extLst>
      <p:ext uri="{BB962C8B-B14F-4D97-AF65-F5344CB8AC3E}">
        <p14:creationId xmlns:p14="http://schemas.microsoft.com/office/powerpoint/2010/main" val="243548415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dirty="0"/>
              <a:t>Having a good understanding of local, state and federal regulations is also a sign of an expert Occupational Medicine provider.  </a:t>
            </a:r>
            <a:endParaRPr lang="en-US" dirty="0" smtClean="0"/>
          </a:p>
          <a:p>
            <a:pPr defTabSz="933237"/>
            <a:r>
              <a:rPr lang="en-US" dirty="0" smtClean="0"/>
              <a:t>	-Understanding </a:t>
            </a:r>
            <a:r>
              <a:rPr lang="en-US" dirty="0"/>
              <a:t>of  each states  guidelines can be a challenge can sometime be quite confusing and with a Board Certified Occupational Medicine Provider, he can usually provide a level of understanding to your injured employees. </a:t>
            </a:r>
            <a:endParaRPr lang="en-US" dirty="0" smtClean="0"/>
          </a:p>
          <a:p>
            <a:r>
              <a:rPr lang="en-US" dirty="0" smtClean="0"/>
              <a:t>-</a:t>
            </a:r>
            <a:r>
              <a:rPr lang="en-US" dirty="0" smtClean="0"/>
              <a:t>Knowing the environment your workers are using daily, gives the Doctor a RTW guideline to assist the injured worker to return to work in the most timely fashion.  </a:t>
            </a:r>
          </a:p>
          <a:p>
            <a:r>
              <a:rPr lang="en-US" dirty="0" smtClean="0"/>
              <a:t>	-again,</a:t>
            </a:r>
            <a:r>
              <a:rPr lang="en-US" baseline="0" dirty="0" smtClean="0"/>
              <a:t> important to note the overall work environment and specifics of an employees job to get accurate restrictions and RTW</a:t>
            </a:r>
            <a:endParaRPr lang="en-US" dirty="0" smtClean="0"/>
          </a:p>
          <a:p>
            <a:r>
              <a:rPr lang="en-US" dirty="0" smtClean="0"/>
              <a:t>This can often be reconciled through a simple copy of the Job Description or discussion with the Company contact. Or when appropriate invite the provider to your site and provide visual assessment of, for example, the employee’s usual equipment and describe a typical day.  </a:t>
            </a:r>
          </a:p>
          <a:p>
            <a:pPr defTabSz="933237"/>
            <a:endParaRPr lang="en-US" dirty="0" smtClean="0"/>
          </a:p>
          <a:p>
            <a:pPr defTabSz="933237"/>
            <a:endParaRPr lang="en-US" dirty="0"/>
          </a:p>
          <a:p>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10</a:t>
            </a:fld>
            <a:endParaRPr lang="en-US"/>
          </a:p>
        </p:txBody>
      </p:sp>
    </p:spTree>
    <p:extLst>
      <p:ext uri="{BB962C8B-B14F-4D97-AF65-F5344CB8AC3E}">
        <p14:creationId xmlns:p14="http://schemas.microsoft.com/office/powerpoint/2010/main" val="179510191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11</a:t>
            </a:fld>
            <a:endParaRPr lang="en-US"/>
          </a:p>
        </p:txBody>
      </p:sp>
    </p:spTree>
    <p:extLst>
      <p:ext uri="{BB962C8B-B14F-4D97-AF65-F5344CB8AC3E}">
        <p14:creationId xmlns:p14="http://schemas.microsoft.com/office/powerpoint/2010/main" val="415639227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12</a:t>
            </a:fld>
            <a:endParaRPr lang="en-US"/>
          </a:p>
        </p:txBody>
      </p:sp>
    </p:spTree>
    <p:extLst>
      <p:ext uri="{BB962C8B-B14F-4D97-AF65-F5344CB8AC3E}">
        <p14:creationId xmlns:p14="http://schemas.microsoft.com/office/powerpoint/2010/main" val="38187775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13</a:t>
            </a:fld>
            <a:endParaRPr lang="en-US"/>
          </a:p>
        </p:txBody>
      </p:sp>
    </p:spTree>
    <p:extLst>
      <p:ext uri="{BB962C8B-B14F-4D97-AF65-F5344CB8AC3E}">
        <p14:creationId xmlns:p14="http://schemas.microsoft.com/office/powerpoint/2010/main" val="12933311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2</a:t>
            </a:fld>
            <a:endParaRPr lang="en-US"/>
          </a:p>
        </p:txBody>
      </p:sp>
    </p:spTree>
    <p:extLst>
      <p:ext uri="{BB962C8B-B14F-4D97-AF65-F5344CB8AC3E}">
        <p14:creationId xmlns:p14="http://schemas.microsoft.com/office/powerpoint/2010/main" val="127496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-Quality Care is the most important and essential factor to consider. </a:t>
            </a:r>
            <a:r>
              <a:rPr lang="en-US" dirty="0" smtClean="0"/>
              <a:t>-</a:t>
            </a:r>
            <a:r>
              <a:rPr lang="en-US" dirty="0"/>
              <a:t>Providers who understand your work environment can be priceless. </a:t>
            </a:r>
            <a:endParaRPr lang="en-US" dirty="0" smtClean="0"/>
          </a:p>
          <a:p>
            <a:pPr lvl="0"/>
            <a:r>
              <a:rPr lang="en-US" dirty="0" smtClean="0"/>
              <a:t>	-you want a clinic that will</a:t>
            </a:r>
            <a:r>
              <a:rPr lang="en-US" baseline="0" dirty="0" smtClean="0"/>
              <a:t> work with you to understand the type of work you do generally and the specifics of an individual’s job.</a:t>
            </a:r>
            <a:endParaRPr lang="en-US" dirty="0"/>
          </a:p>
          <a:p>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3</a:t>
            </a:fld>
            <a:endParaRPr lang="en-US"/>
          </a:p>
        </p:txBody>
      </p:sp>
    </p:spTree>
    <p:extLst>
      <p:ext uri="{BB962C8B-B14F-4D97-AF65-F5344CB8AC3E}">
        <p14:creationId xmlns:p14="http://schemas.microsoft.com/office/powerpoint/2010/main" val="1495377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4</a:t>
            </a:fld>
            <a:endParaRPr lang="en-US"/>
          </a:p>
        </p:txBody>
      </p:sp>
    </p:spTree>
    <p:extLst>
      <p:ext uri="{BB962C8B-B14F-4D97-AF65-F5344CB8AC3E}">
        <p14:creationId xmlns:p14="http://schemas.microsoft.com/office/powerpoint/2010/main" val="12897523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AED4AE7-8264-443D-949D-642F3DE3C15C}" type="slidenum">
              <a:rPr lang="en-US" smtClean="0"/>
              <a:t>5</a:t>
            </a:fld>
            <a:endParaRPr lang="en-US"/>
          </a:p>
        </p:txBody>
      </p:sp>
    </p:spTree>
    <p:extLst>
      <p:ext uri="{BB962C8B-B14F-4D97-AF65-F5344CB8AC3E}">
        <p14:creationId xmlns:p14="http://schemas.microsoft.com/office/powerpoint/2010/main" val="36026009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33237" rtl="0" eaLnBrk="1" fontAlgn="auto" latinLnBrk="0" hangingPunct="1">
              <a:lnSpc>
                <a:spcPct val="100000"/>
              </a:lnSpc>
              <a:spcBef>
                <a:spcPts val="0"/>
              </a:spcBef>
              <a:spcAft>
                <a:spcPts val="0"/>
              </a:spcAft>
              <a:buClrTx/>
              <a:buSzTx/>
              <a:buFontTx/>
              <a:buNone/>
              <a:tabLst/>
              <a:defRPr/>
            </a:pPr>
            <a:r>
              <a:rPr lang="en-US" dirty="0" smtClean="0"/>
              <a:t>-Research the potential clinic on line, make sure to note whether the clinic even mentions Worker’s Compensation.  </a:t>
            </a:r>
          </a:p>
          <a:p>
            <a:pPr marL="0" marR="0" lvl="0" indent="0" algn="l" defTabSz="933237" rtl="0" eaLnBrk="1" fontAlgn="auto" latinLnBrk="0" hangingPunct="1">
              <a:lnSpc>
                <a:spcPct val="100000"/>
              </a:lnSpc>
              <a:spcBef>
                <a:spcPts val="0"/>
              </a:spcBef>
              <a:spcAft>
                <a:spcPts val="0"/>
              </a:spcAft>
              <a:buClrTx/>
              <a:buSzTx/>
              <a:buFontTx/>
              <a:buNone/>
              <a:tabLst/>
              <a:defRPr/>
            </a:pPr>
            <a:r>
              <a:rPr lang="en-US" dirty="0" smtClean="0"/>
              <a:t>	-How many Work Comp cases have they treated in the past year?  A low number of cases may indicate not much experience in managing WC. </a:t>
            </a:r>
          </a:p>
          <a:p>
            <a:pPr defTabSz="933237"/>
            <a:endParaRPr lang="en-US" dirty="0" smtClean="0"/>
          </a:p>
          <a:p>
            <a:pPr defTabSz="933237"/>
            <a:r>
              <a:rPr lang="en-US" dirty="0" smtClean="0"/>
              <a:t>-Not every</a:t>
            </a:r>
            <a:r>
              <a:rPr lang="en-US" baseline="0" dirty="0" smtClean="0"/>
              <a:t> provider is required to be board certified in occupation medicine.</a:t>
            </a:r>
          </a:p>
          <a:p>
            <a:pPr defTabSz="933237"/>
            <a:r>
              <a:rPr lang="en-US" baseline="0" dirty="0" smtClean="0"/>
              <a:t>	-we recommend at a minimum the director be board certified</a:t>
            </a:r>
          </a:p>
          <a:p>
            <a:pPr marL="0" marR="0" lvl="0" indent="0" algn="l" defTabSz="933237" rtl="0" eaLnBrk="1" fontAlgn="auto" latinLnBrk="0" hangingPunct="1">
              <a:lnSpc>
                <a:spcPct val="100000"/>
              </a:lnSpc>
              <a:spcBef>
                <a:spcPts val="0"/>
              </a:spcBef>
              <a:spcAft>
                <a:spcPts val="0"/>
              </a:spcAft>
              <a:buClrTx/>
              <a:buSzTx/>
              <a:buFontTx/>
              <a:buNone/>
              <a:tabLst/>
              <a:defRPr/>
            </a:pPr>
            <a:r>
              <a:rPr lang="en-US" baseline="0" dirty="0" smtClean="0"/>
              <a:t>	-</a:t>
            </a:r>
            <a:r>
              <a:rPr lang="en-US" dirty="0" smtClean="0"/>
              <a:t>Board</a:t>
            </a:r>
            <a:r>
              <a:rPr lang="en-US" baseline="0" dirty="0" smtClean="0"/>
              <a:t> Certification is achieved through additional training and testing as well as continuing education.</a:t>
            </a:r>
          </a:p>
          <a:p>
            <a:pPr marL="0" marR="0" lvl="0" indent="0" algn="l" defTabSz="933237" rtl="0" eaLnBrk="1" fontAlgn="auto" latinLnBrk="0" hangingPunct="1">
              <a:lnSpc>
                <a:spcPct val="100000"/>
              </a:lnSpc>
              <a:spcBef>
                <a:spcPts val="0"/>
              </a:spcBef>
              <a:spcAft>
                <a:spcPts val="0"/>
              </a:spcAft>
              <a:buClrTx/>
              <a:buSzTx/>
              <a:buFontTx/>
              <a:buNone/>
              <a:tabLst/>
              <a:defRPr/>
            </a:pPr>
            <a:endParaRPr lang="en-US" baseline="0" dirty="0" smtClean="0"/>
          </a:p>
          <a:p>
            <a:pPr defTabSz="933237"/>
            <a:r>
              <a:rPr lang="en-US" baseline="0" dirty="0" smtClean="0"/>
              <a:t>-There are clinics where there is not a Physician onsite</a:t>
            </a:r>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6</a:t>
            </a:fld>
            <a:endParaRPr lang="en-US"/>
          </a:p>
        </p:txBody>
      </p:sp>
    </p:spTree>
    <p:extLst>
      <p:ext uri="{BB962C8B-B14F-4D97-AF65-F5344CB8AC3E}">
        <p14:creationId xmlns:p14="http://schemas.microsoft.com/office/powerpoint/2010/main" val="841395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dirty="0"/>
              <a:t>-Injured worker’s access to the clinic is service available 24hours?  If not, what is plan for worker injured after hours? Most likely emergency room.</a:t>
            </a:r>
          </a:p>
          <a:p>
            <a:pPr lvl="0"/>
            <a:r>
              <a:rPr lang="en-US" dirty="0"/>
              <a:t>-How long does it take for an initial appointment –should be availability within 24 hours of injury</a:t>
            </a:r>
          </a:p>
          <a:p>
            <a:pPr lvl="0"/>
            <a:r>
              <a:rPr lang="en-US" dirty="0"/>
              <a:t>-How long do appointments typically take-New patient exams should take at least 30 minutes. </a:t>
            </a:r>
          </a:p>
          <a:p>
            <a:pPr defTabSz="933237"/>
            <a:endParaRPr lang="en-US" dirty="0"/>
          </a:p>
          <a:p>
            <a:endParaRPr lang="en-US" dirty="0" smtClean="0"/>
          </a:p>
          <a:p>
            <a:endParaRPr lang="en-US" dirty="0" smtClean="0"/>
          </a:p>
          <a:p>
            <a:r>
              <a:rPr lang="en-US" dirty="0" smtClean="0"/>
              <a:t>Are there other services you are looking for in an occupational health provider?</a:t>
            </a:r>
          </a:p>
          <a:p>
            <a:endParaRPr lang="en-US" dirty="0" smtClean="0"/>
          </a:p>
        </p:txBody>
      </p:sp>
      <p:sp>
        <p:nvSpPr>
          <p:cNvPr id="4" name="Slide Number Placeholder 3"/>
          <p:cNvSpPr>
            <a:spLocks noGrp="1"/>
          </p:cNvSpPr>
          <p:nvPr>
            <p:ph type="sldNum" sz="quarter" idx="10"/>
          </p:nvPr>
        </p:nvSpPr>
        <p:spPr/>
        <p:txBody>
          <a:bodyPr/>
          <a:lstStyle/>
          <a:p>
            <a:fld id="{0AED4AE7-8264-443D-949D-642F3DE3C15C}" type="slidenum">
              <a:rPr lang="en-US" smtClean="0"/>
              <a:t>7</a:t>
            </a:fld>
            <a:endParaRPr lang="en-US"/>
          </a:p>
        </p:txBody>
      </p:sp>
    </p:spTree>
    <p:extLst>
      <p:ext uri="{BB962C8B-B14F-4D97-AF65-F5344CB8AC3E}">
        <p14:creationId xmlns:p14="http://schemas.microsoft.com/office/powerpoint/2010/main" val="34871518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dirty="0"/>
              <a:t>Take a tour of the clinic.  </a:t>
            </a:r>
            <a:r>
              <a:rPr lang="en-US" dirty="0"/>
              <a:t>This will give you a sense of what your employees will </a:t>
            </a:r>
            <a:r>
              <a:rPr lang="en-US" dirty="0" smtClean="0"/>
              <a:t>encounter.</a:t>
            </a:r>
            <a:r>
              <a:rPr lang="en-US" dirty="0"/>
              <a:t>  </a:t>
            </a:r>
            <a:endParaRPr lang="en-US" dirty="0" smtClean="0"/>
          </a:p>
          <a:p>
            <a:pPr defTabSz="933237"/>
            <a:r>
              <a:rPr lang="en-US" dirty="0" smtClean="0"/>
              <a:t>-How </a:t>
            </a:r>
            <a:r>
              <a:rPr lang="en-US" dirty="0"/>
              <a:t>easy is it to find the clinic? </a:t>
            </a:r>
            <a:endParaRPr lang="en-US" dirty="0" smtClean="0"/>
          </a:p>
          <a:p>
            <a:pPr defTabSz="933237"/>
            <a:r>
              <a:rPr lang="en-US" dirty="0" smtClean="0"/>
              <a:t>-What </a:t>
            </a:r>
            <a:r>
              <a:rPr lang="en-US" dirty="0"/>
              <a:t>is the parking situation?  </a:t>
            </a:r>
            <a:endParaRPr lang="en-US" dirty="0" smtClean="0"/>
          </a:p>
          <a:p>
            <a:pPr defTabSz="933237"/>
            <a:r>
              <a:rPr lang="en-US" dirty="0" smtClean="0"/>
              <a:t>-Are </a:t>
            </a:r>
            <a:r>
              <a:rPr lang="en-US" dirty="0"/>
              <a:t>there steps to maneuver? </a:t>
            </a:r>
            <a:endParaRPr lang="en-US" dirty="0" smtClean="0"/>
          </a:p>
          <a:p>
            <a:pPr defTabSz="933237"/>
            <a:r>
              <a:rPr lang="en-US" dirty="0" smtClean="0"/>
              <a:t>-IS the waiting area clean and comfortable?</a:t>
            </a:r>
          </a:p>
          <a:p>
            <a:pPr defTabSz="933237"/>
            <a:r>
              <a:rPr lang="en-US" dirty="0" smtClean="0"/>
              <a:t>-What</a:t>
            </a:r>
            <a:r>
              <a:rPr lang="en-US" baseline="0" dirty="0" smtClean="0"/>
              <a:t> is the atmosphere like?</a:t>
            </a:r>
            <a:endParaRPr lang="en-US" dirty="0" smtClean="0"/>
          </a:p>
          <a:p>
            <a:pPr defTabSz="933237"/>
            <a:r>
              <a:rPr lang="en-US" dirty="0" smtClean="0"/>
              <a:t>-How </a:t>
            </a:r>
            <a:r>
              <a:rPr lang="en-US" dirty="0"/>
              <a:t>does staff interact with the patients?  </a:t>
            </a:r>
            <a:endParaRPr lang="en-US" dirty="0" smtClean="0"/>
          </a:p>
          <a:p>
            <a:pPr defTabSz="933237"/>
            <a:r>
              <a:rPr lang="en-US" dirty="0" smtClean="0"/>
              <a:t>-Take </a:t>
            </a:r>
            <a:r>
              <a:rPr lang="en-US" dirty="0"/>
              <a:t>time to speak with some of the caregivers, face to face introductions will help to develop a strong relationship between your business and theirs. </a:t>
            </a:r>
          </a:p>
          <a:p>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8</a:t>
            </a:fld>
            <a:endParaRPr lang="en-US"/>
          </a:p>
        </p:txBody>
      </p:sp>
    </p:spTree>
    <p:extLst>
      <p:ext uri="{BB962C8B-B14F-4D97-AF65-F5344CB8AC3E}">
        <p14:creationId xmlns:p14="http://schemas.microsoft.com/office/powerpoint/2010/main" val="6320707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3237"/>
            <a:r>
              <a:rPr lang="en-US" dirty="0"/>
              <a:t>-Is there a dedicated person to contact about any issue that may come up?  </a:t>
            </a:r>
            <a:r>
              <a:rPr lang="en-US" dirty="0"/>
              <a:t>Having a specific person to s/w directly could help to resolve issues more quickly. </a:t>
            </a:r>
            <a:endParaRPr lang="en-US" dirty="0" smtClean="0"/>
          </a:p>
          <a:p>
            <a:pPr defTabSz="933237"/>
            <a:r>
              <a:rPr lang="en-US" dirty="0" smtClean="0"/>
              <a:t>	-Give the clinic a dedicated contact at your office</a:t>
            </a:r>
            <a:endParaRPr lang="en-US" dirty="0"/>
          </a:p>
          <a:p>
            <a:r>
              <a:rPr lang="en-US" dirty="0"/>
              <a:t>-Clear and timely reporting (within 24 hours of the Patient Visit) with the Employer (when appropriate) and Examiner</a:t>
            </a:r>
          </a:p>
          <a:p>
            <a:r>
              <a:rPr lang="en-US" dirty="0"/>
              <a:t>-Open communication with the Injured worker by the Medical provider is equally as important as it ensures a proper diagnosis and treatment plan to assure the best possible outcome. </a:t>
            </a:r>
          </a:p>
          <a:p>
            <a:endParaRPr lang="en-US" dirty="0"/>
          </a:p>
        </p:txBody>
      </p:sp>
      <p:sp>
        <p:nvSpPr>
          <p:cNvPr id="4" name="Slide Number Placeholder 3"/>
          <p:cNvSpPr>
            <a:spLocks noGrp="1"/>
          </p:cNvSpPr>
          <p:nvPr>
            <p:ph type="sldNum" sz="quarter" idx="10"/>
          </p:nvPr>
        </p:nvSpPr>
        <p:spPr/>
        <p:txBody>
          <a:bodyPr/>
          <a:lstStyle/>
          <a:p>
            <a:fld id="{0AED4AE7-8264-443D-949D-642F3DE3C15C}" type="slidenum">
              <a:rPr lang="en-US" smtClean="0"/>
              <a:t>9</a:t>
            </a:fld>
            <a:endParaRPr lang="en-US"/>
          </a:p>
        </p:txBody>
      </p:sp>
    </p:spTree>
    <p:extLst>
      <p:ext uri="{BB962C8B-B14F-4D97-AF65-F5344CB8AC3E}">
        <p14:creationId xmlns:p14="http://schemas.microsoft.com/office/powerpoint/2010/main" val="185626956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FFFFFF"/>
        </a:solidFill>
        <a:effectLst/>
      </p:bgPr>
    </p:bg>
    <p:spTree>
      <p:nvGrpSpPr>
        <p:cNvPr id="1" name=""/>
        <p:cNvGrpSpPr/>
        <p:nvPr/>
      </p:nvGrpSpPr>
      <p:grpSpPr>
        <a:xfrm>
          <a:off x="0" y="0"/>
          <a:ext cx="0" cy="0"/>
          <a:chOff x="0" y="0"/>
          <a:chExt cx="0" cy="0"/>
        </a:xfrm>
      </p:grpSpPr>
      <p:sp>
        <p:nvSpPr>
          <p:cNvPr id="23" name="Rectangle 22"/>
          <p:cNvSpPr/>
          <p:nvPr/>
        </p:nvSpPr>
        <p:spPr>
          <a:xfrm>
            <a:off x="0" y="1650845"/>
            <a:ext cx="9144000" cy="5207156"/>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ubtitle 8"/>
          <p:cNvSpPr>
            <a:spLocks noGrp="1"/>
          </p:cNvSpPr>
          <p:nvPr>
            <p:ph type="subTitle" idx="1"/>
          </p:nvPr>
        </p:nvSpPr>
        <p:spPr>
          <a:xfrm>
            <a:off x="1371600" y="3571543"/>
            <a:ext cx="6400800" cy="1600200"/>
          </a:xfrm>
        </p:spPr>
        <p:txBody>
          <a:bodyPr/>
          <a:lstStyle>
            <a:lvl1pPr marL="0" indent="0" algn="ctr">
              <a:buNone/>
              <a:defRPr sz="2600">
                <a:solidFill>
                  <a:schemeClr val="tx2"/>
                </a:solidFill>
                <a:latin typeface="Franklin Gothic Demi Cond" panose="020B070603040202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28" name="Date Placeholder 27"/>
          <p:cNvSpPr>
            <a:spLocks noGrp="1"/>
          </p:cNvSpPr>
          <p:nvPr>
            <p:ph type="dt" sz="half" idx="10"/>
          </p:nvPr>
        </p:nvSpPr>
        <p:spPr/>
        <p:txBody>
          <a:bodyPr/>
          <a:lstStyle/>
          <a:p>
            <a:fld id="{458FD425-2D3F-407E-BBF0-687E5EBEA404}" type="datetimeFigureOut">
              <a:rPr lang="en-US" smtClean="0"/>
              <a:t>10/18/2022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5777045-BE5B-4980-B945-4570B6FD42DD}" type="slidenum">
              <a:rPr lang="en-US" smtClean="0"/>
              <a:t>‹#›</a:t>
            </a:fld>
            <a:endParaRPr lang="en-US"/>
          </a:p>
        </p:txBody>
      </p:sp>
      <p:sp>
        <p:nvSpPr>
          <p:cNvPr id="8" name="Title 7"/>
          <p:cNvSpPr>
            <a:spLocks noGrp="1"/>
          </p:cNvSpPr>
          <p:nvPr>
            <p:ph type="ctrTitle"/>
          </p:nvPr>
        </p:nvSpPr>
        <p:spPr>
          <a:xfrm>
            <a:off x="457200" y="180975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
        <p:nvSpPr>
          <p:cNvPr id="14" name="Rectangle 2"/>
          <p:cNvSpPr>
            <a:spLocks noChangeArrowheads="1"/>
          </p:cNvSpPr>
          <p:nvPr/>
        </p:nvSpPr>
        <p:spPr bwMode="auto">
          <a:xfrm>
            <a:off x="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4"/>
          <p:cNvSpPr/>
          <p:nvPr/>
        </p:nvSpPr>
        <p:spPr>
          <a:xfrm>
            <a:off x="0" y="1135256"/>
            <a:ext cx="9144000" cy="51558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2"/>
          <a:stretch>
            <a:fillRect/>
          </a:stretch>
        </p:blipFill>
        <p:spPr>
          <a:xfrm>
            <a:off x="297414" y="152400"/>
            <a:ext cx="3606368" cy="888333"/>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1943" y="464567"/>
            <a:ext cx="5169657" cy="297433"/>
          </a:xfrm>
          <a:prstGeom prst="rect">
            <a:avLst/>
          </a:prstGeom>
        </p:spPr>
      </p:pic>
    </p:spTree>
    <p:extLst>
      <p:ext uri="{BB962C8B-B14F-4D97-AF65-F5344CB8AC3E}">
        <p14:creationId xmlns:p14="http://schemas.microsoft.com/office/powerpoint/2010/main" val="152335263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Edit Master text styles</a:t>
            </a:r>
          </a:p>
        </p:txBody>
      </p:sp>
      <p:sp>
        <p:nvSpPr>
          <p:cNvPr id="5" name="Date Placeholder 4"/>
          <p:cNvSpPr>
            <a:spLocks noGrp="1"/>
          </p:cNvSpPr>
          <p:nvPr>
            <p:ph type="dt" sz="half" idx="10"/>
          </p:nvPr>
        </p:nvSpPr>
        <p:spPr/>
        <p:txBody>
          <a:bodyPr/>
          <a:lstStyle/>
          <a:p>
            <a:fld id="{458FD425-2D3F-407E-BBF0-687E5EBEA404}" type="datetimeFigureOut">
              <a:rPr lang="en-US" smtClean="0"/>
              <a:t>10/18/2022</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85777045-BE5B-4980-B945-4570B6FD42DD}"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p:nvPr/>
        </p:nvSpPr>
        <p:spPr>
          <a:xfrm>
            <a:off x="68511"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 name="Picture Placeholder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2903853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8FD425-2D3F-407E-BBF0-687E5EBEA40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77045-BE5B-4980-B945-4570B6FD42DD}" type="slidenum">
              <a:rPr lang="en-US" smtClean="0"/>
              <a:t>‹#›</a:t>
            </a:fld>
            <a:endParaRPr lang="en-US"/>
          </a:p>
        </p:txBody>
      </p:sp>
    </p:spTree>
    <p:extLst>
      <p:ext uri="{BB962C8B-B14F-4D97-AF65-F5344CB8AC3E}">
        <p14:creationId xmlns:p14="http://schemas.microsoft.com/office/powerpoint/2010/main" val="25277998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1"/>
            <a:ext cx="55626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58FD425-2D3F-407E-BBF0-687E5EBEA40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77045-BE5B-4980-B945-4570B6FD42DD}" type="slidenum">
              <a:rPr lang="en-US" smtClean="0"/>
              <a:t>‹#›</a:t>
            </a:fld>
            <a:endParaRPr lang="en-US"/>
          </a:p>
        </p:txBody>
      </p:sp>
    </p:spTree>
    <p:extLst>
      <p:ext uri="{BB962C8B-B14F-4D97-AF65-F5344CB8AC3E}">
        <p14:creationId xmlns:p14="http://schemas.microsoft.com/office/powerpoint/2010/main" val="3492491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9" name="Subtitle 8"/>
          <p:cNvSpPr>
            <a:spLocks noGrp="1"/>
          </p:cNvSpPr>
          <p:nvPr>
            <p:ph type="subTitle" idx="1"/>
          </p:nvPr>
        </p:nvSpPr>
        <p:spPr>
          <a:xfrm>
            <a:off x="1371600" y="3571543"/>
            <a:ext cx="6400800" cy="1600200"/>
          </a:xfrm>
        </p:spPr>
        <p:txBody>
          <a:bodyPr/>
          <a:lstStyle>
            <a:lvl1pPr marL="0" indent="0" algn="ctr">
              <a:buNone/>
              <a:defRPr sz="2600">
                <a:solidFill>
                  <a:schemeClr val="tx2"/>
                </a:solidFill>
                <a:latin typeface="Franklin Gothic Demi Cond" panose="020B0706030402020204"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dirty="0"/>
          </a:p>
        </p:txBody>
      </p:sp>
      <p:sp>
        <p:nvSpPr>
          <p:cNvPr id="28" name="Date Placeholder 27"/>
          <p:cNvSpPr>
            <a:spLocks noGrp="1"/>
          </p:cNvSpPr>
          <p:nvPr>
            <p:ph type="dt" sz="half" idx="10"/>
          </p:nvPr>
        </p:nvSpPr>
        <p:spPr/>
        <p:txBody>
          <a:bodyPr/>
          <a:lstStyle/>
          <a:p>
            <a:fld id="{458FD425-2D3F-407E-BBF0-687E5EBEA404}" type="datetimeFigureOut">
              <a:rPr lang="en-US" smtClean="0"/>
              <a:t>10/18/2022</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85777045-BE5B-4980-B945-4570B6FD42DD}" type="slidenum">
              <a:rPr lang="en-US" smtClean="0"/>
              <a:t>‹#›</a:t>
            </a:fld>
            <a:endParaRPr lang="en-US"/>
          </a:p>
        </p:txBody>
      </p:sp>
      <p:sp>
        <p:nvSpPr>
          <p:cNvPr id="8" name="Title 7"/>
          <p:cNvSpPr>
            <a:spLocks noGrp="1"/>
          </p:cNvSpPr>
          <p:nvPr>
            <p:ph type="ctrTitle"/>
          </p:nvPr>
        </p:nvSpPr>
        <p:spPr>
          <a:xfrm>
            <a:off x="457200" y="180975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
        <p:nvSpPr>
          <p:cNvPr id="14" name="Rectangle 2"/>
          <p:cNvSpPr>
            <a:spLocks noChangeArrowheads="1"/>
          </p:cNvSpPr>
          <p:nvPr/>
        </p:nvSpPr>
        <p:spPr bwMode="auto">
          <a:xfrm>
            <a:off x="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
        <p:nvSpPr>
          <p:cNvPr id="5" name="Rectangle 4"/>
          <p:cNvSpPr/>
          <p:nvPr/>
        </p:nvSpPr>
        <p:spPr>
          <a:xfrm>
            <a:off x="0" y="1135256"/>
            <a:ext cx="9144000" cy="515588"/>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dirty="0"/>
          </a:p>
        </p:txBody>
      </p:sp>
      <p:pic>
        <p:nvPicPr>
          <p:cNvPr id="6" name="Picture 5"/>
          <p:cNvPicPr>
            <a:picLocks noChangeAspect="1"/>
          </p:cNvPicPr>
          <p:nvPr/>
        </p:nvPicPr>
        <p:blipFill>
          <a:blip r:embed="rId2"/>
          <a:stretch>
            <a:fillRect/>
          </a:stretch>
        </p:blipFill>
        <p:spPr>
          <a:xfrm>
            <a:off x="297414" y="152400"/>
            <a:ext cx="3606368" cy="888333"/>
          </a:xfrm>
          <a:prstGeom prst="rect">
            <a:avLst/>
          </a:prstGeom>
        </p:spPr>
      </p:pic>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21943" y="464567"/>
            <a:ext cx="5169657" cy="297433"/>
          </a:xfrm>
          <a:prstGeom prst="rect">
            <a:avLst/>
          </a:prstGeom>
        </p:spPr>
      </p:pic>
    </p:spTree>
    <p:extLst>
      <p:ext uri="{BB962C8B-B14F-4D97-AF65-F5344CB8AC3E}">
        <p14:creationId xmlns:p14="http://schemas.microsoft.com/office/powerpoint/2010/main" val="33486278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0" name="Rectangle 9"/>
          <p:cNvSpPr/>
          <p:nvPr/>
        </p:nvSpPr>
        <p:spPr>
          <a:xfrm>
            <a:off x="0" y="-4986"/>
            <a:ext cx="9144000" cy="6862985"/>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noFill/>
        </p:spPr>
        <p:txBody>
          <a:bodyPr anchor="b" anchorCtr="0"/>
          <a:lstStyle>
            <a:lvl1pPr>
              <a:defRPr>
                <a:latin typeface="Franklin Gothic Demi Cond" panose="020B0706030402020204" pitchFamily="34" charset="0"/>
              </a:defRPr>
            </a:lvl1pPr>
          </a:lstStyle>
          <a:p>
            <a:r>
              <a:rPr kumimoji="0" lang="en-US" smtClean="0"/>
              <a:t>Click to edit Master title style</a:t>
            </a:r>
            <a:endParaRPr kumimoji="0" lang="en-US" dirty="0"/>
          </a:p>
        </p:txBody>
      </p:sp>
      <p:sp>
        <p:nvSpPr>
          <p:cNvPr id="4" name="Date Placeholder 3"/>
          <p:cNvSpPr>
            <a:spLocks noGrp="1"/>
          </p:cNvSpPr>
          <p:nvPr>
            <p:ph type="dt" sz="half" idx="10"/>
          </p:nvPr>
        </p:nvSpPr>
        <p:spPr/>
        <p:txBody>
          <a:bodyPr/>
          <a:lstStyle/>
          <a:p>
            <a:fld id="{458FD425-2D3F-407E-BBF0-687E5EBEA404}" type="datetimeFigureOut">
              <a:rPr lang="en-US" smtClean="0"/>
              <a:t>10/18/2022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777045-BE5B-4980-B945-4570B6FD42DD}" type="slidenum">
              <a:rPr lang="en-US" smtClean="0"/>
              <a:t>‹#›</a:t>
            </a:fld>
            <a:endParaRPr lang="en-US"/>
          </a:p>
        </p:txBody>
      </p:sp>
      <p:sp>
        <p:nvSpPr>
          <p:cNvPr id="8" name="Content Placeholder 7"/>
          <p:cNvSpPr>
            <a:spLocks noGrp="1"/>
          </p:cNvSpPr>
          <p:nvPr>
            <p:ph sz="quarter" idx="1"/>
          </p:nvPr>
        </p:nvSpPr>
        <p:spPr>
          <a:xfrm>
            <a:off x="914400" y="1719272"/>
            <a:ext cx="7772400" cy="4572000"/>
          </a:xfrm>
          <a:noFill/>
        </p:spPr>
        <p:txBody>
          <a:bodyPr vert="horz"/>
          <a:lstStyle>
            <a:lvl1pPr>
              <a:defRPr>
                <a:latin typeface="+mj-lt"/>
              </a:defRPr>
            </a:lvl1pPr>
            <a:lvl2pPr>
              <a:defRPr>
                <a:latin typeface="+mj-lt"/>
              </a:defRPr>
            </a:lvl2pPr>
            <a:lvl3pPr>
              <a:defRPr>
                <a:latin typeface="+mj-lt"/>
              </a:defRPr>
            </a:lvl3pPr>
            <a:lvl4pPr>
              <a:defRPr>
                <a:latin typeface="+mj-lt"/>
              </a:defRPr>
            </a:lvl4pPr>
            <a:lvl5pPr>
              <a:defRPr>
                <a:latin typeface="+mj-lt"/>
              </a:defRPr>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9468" y="6210300"/>
            <a:ext cx="2121966" cy="457200"/>
          </a:xfrm>
          <a:prstGeom prst="rect">
            <a:avLst/>
          </a:prstGeom>
        </p:spPr>
      </p:pic>
      <p:cxnSp>
        <p:nvCxnSpPr>
          <p:cNvPr id="9" name="Straight Connector 8"/>
          <p:cNvCxnSpPr/>
          <p:nvPr/>
        </p:nvCxnSpPr>
        <p:spPr>
          <a:xfrm>
            <a:off x="0" y="1428750"/>
            <a:ext cx="9144000" cy="0"/>
          </a:xfrm>
          <a:prstGeom prst="line">
            <a:avLst/>
          </a:prstGeom>
          <a:ln w="825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1521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1"/>
      </p:bgRef>
    </p:bg>
    <p:spTree>
      <p:nvGrpSpPr>
        <p:cNvPr id="1" name=""/>
        <p:cNvGrpSpPr/>
        <p:nvPr/>
      </p:nvGrpSpPr>
      <p:grpSpPr>
        <a:xfrm>
          <a:off x="0" y="0"/>
          <a:ext cx="0" cy="0"/>
          <a:chOff x="0" y="0"/>
          <a:chExt cx="0" cy="0"/>
        </a:xfrm>
      </p:grpSpPr>
      <p:sp>
        <p:nvSpPr>
          <p:cNvPr id="10" name="Rectangle 9"/>
          <p:cNvSpPr/>
          <p:nvPr/>
        </p:nvSpPr>
        <p:spPr>
          <a:xfrm>
            <a:off x="3617" y="0"/>
            <a:ext cx="9144000" cy="6858001"/>
          </a:xfrm>
          <a:prstGeom prst="rect">
            <a:avLst/>
          </a:prstGeom>
          <a:gradFill flip="none" rotWithShape="1">
            <a:gsLst>
              <a:gs pos="0">
                <a:srgbClr val="D8E2F4"/>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22313" y="952501"/>
            <a:ext cx="7772400" cy="1362075"/>
          </a:xfrm>
          <a:solidFill>
            <a:schemeClr val="bg1"/>
          </a:solidFill>
        </p:spPr>
        <p:txBody>
          <a:bodyPr anchor="b" anchorCtr="0"/>
          <a:lstStyle>
            <a:lvl1pPr algn="l">
              <a:buNone/>
              <a:defRPr sz="4000" b="0" cap="none">
                <a:solidFill>
                  <a:srgbClr val="005A96"/>
                </a:solidFill>
                <a:latin typeface="Franklin Gothic Demi Cond" panose="020B0706030402020204" pitchFamily="34" charset="0"/>
              </a:defRPr>
            </a:lvl1pPr>
          </a:lstStyle>
          <a:p>
            <a:r>
              <a:rPr kumimoji="0" lang="en-US" smtClean="0"/>
              <a:t>Click to edit Master title style</a:t>
            </a:r>
            <a:endParaRPr kumimoji="0" lang="en-US" dirty="0"/>
          </a:p>
        </p:txBody>
      </p:sp>
      <p:sp>
        <p:nvSpPr>
          <p:cNvPr id="3" name="Text Placeholder 2"/>
          <p:cNvSpPr>
            <a:spLocks noGrp="1"/>
          </p:cNvSpPr>
          <p:nvPr>
            <p:ph type="body" idx="1"/>
          </p:nvPr>
        </p:nvSpPr>
        <p:spPr>
          <a:xfrm>
            <a:off x="722313" y="2547938"/>
            <a:ext cx="7772400" cy="3452811"/>
          </a:xfrm>
          <a:solidFill>
            <a:schemeClr val="bg1"/>
          </a:solidFill>
          <a:ln>
            <a:solidFill>
              <a:schemeClr val="bg1"/>
            </a:solidFill>
          </a:ln>
        </p:spPr>
        <p:txBody>
          <a:bodyPr anchor="t" anchorCtr="0"/>
          <a:lstStyle>
            <a:lvl1pPr marL="0" indent="0">
              <a:buNone/>
              <a:defRPr sz="2400" b="0">
                <a:solidFill>
                  <a:schemeClr val="tx1"/>
                </a:solidFill>
                <a:latin typeface="+mj-l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4" name="Date Placeholder 3"/>
          <p:cNvSpPr>
            <a:spLocks noGrp="1"/>
          </p:cNvSpPr>
          <p:nvPr>
            <p:ph type="dt" sz="half" idx="10"/>
          </p:nvPr>
        </p:nvSpPr>
        <p:spPr/>
        <p:txBody>
          <a:bodyPr/>
          <a:lstStyle/>
          <a:p>
            <a:fld id="{458FD425-2D3F-407E-BBF0-687E5EBEA404}" type="datetimeFigureOut">
              <a:rPr lang="en-US" smtClean="0"/>
              <a:t>10/18/2022</a:t>
            </a:fld>
            <a:endParaRPr lang="en-US"/>
          </a:p>
        </p:txBody>
      </p:sp>
      <p:sp>
        <p:nvSpPr>
          <p:cNvPr id="5" name="Footer Placeholder 4"/>
          <p:cNvSpPr>
            <a:spLocks noGrp="1"/>
          </p:cNvSpPr>
          <p:nvPr>
            <p:ph type="ftr" sz="quarter" idx="11"/>
          </p:nvPr>
        </p:nvSpPr>
        <p:spPr>
          <a:xfrm>
            <a:off x="800101" y="6172200"/>
            <a:ext cx="4000500" cy="457200"/>
          </a:xfrm>
        </p:spPr>
        <p:txBody>
          <a:bodyPr/>
          <a:lstStyle/>
          <a:p>
            <a:endParaRPr lang="en-US"/>
          </a:p>
        </p:txBody>
      </p:sp>
      <p:sp>
        <p:nvSpPr>
          <p:cNvPr id="7" name="Rectangle 6"/>
          <p:cNvSpPr/>
          <p:nvPr/>
        </p:nvSpPr>
        <p:spPr>
          <a:xfrm flipV="1">
            <a:off x="69413" y="2376830"/>
            <a:ext cx="9013515" cy="91440"/>
          </a:xfrm>
          <a:prstGeom prst="rect">
            <a:avLst/>
          </a:prstGeom>
          <a:solidFill>
            <a:schemeClr val="tx1"/>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Rectangle 8"/>
          <p:cNvSpPr/>
          <p:nvPr/>
        </p:nvSpPr>
        <p:spPr>
          <a:xfrm>
            <a:off x="68307" y="2468880"/>
            <a:ext cx="9014621" cy="45720"/>
          </a:xfrm>
          <a:prstGeom prst="rect">
            <a:avLst/>
          </a:prstGeom>
          <a:solidFill>
            <a:srgbClr val="005A96"/>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146304" y="6208776"/>
            <a:ext cx="457200" cy="457200"/>
          </a:xfrm>
        </p:spPr>
        <p:txBody>
          <a:bodyPr/>
          <a:lstStyle/>
          <a:p>
            <a:fld id="{85777045-BE5B-4980-B945-4570B6FD42DD}" type="slidenum">
              <a:rPr lang="en-US" smtClean="0"/>
              <a:t>‹#›</a:t>
            </a:fld>
            <a:endParaRPr lang="en-US"/>
          </a:p>
        </p:txBody>
      </p:sp>
    </p:spTree>
    <p:extLst>
      <p:ext uri="{BB962C8B-B14F-4D97-AF65-F5344CB8AC3E}">
        <p14:creationId xmlns:p14="http://schemas.microsoft.com/office/powerpoint/2010/main" val="297528204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2" name="Rectangle 11"/>
          <p:cNvSpPr/>
          <p:nvPr/>
        </p:nvSpPr>
        <p:spPr>
          <a:xfrm>
            <a:off x="0" y="0"/>
            <a:ext cx="9144000" cy="6858001"/>
          </a:xfrm>
          <a:prstGeom prst="rect">
            <a:avLst/>
          </a:prstGeom>
          <a:gradFill flip="none" rotWithShape="1">
            <a:gsLst>
              <a:gs pos="0">
                <a:srgbClr val="D8E2F4"/>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solidFill>
            <a:schemeClr val="bg1">
              <a:alpha val="77000"/>
            </a:schemeClr>
          </a:solidFill>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458FD425-2D3F-407E-BBF0-687E5EBEA404}" type="datetimeFigureOut">
              <a:rPr lang="en-US" smtClean="0"/>
              <a:t>10/18/2022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77045-BE5B-4980-B945-4570B6FD42DD}" type="slidenum">
              <a:rPr lang="en-US" smtClean="0"/>
              <a:t>‹#›</a:t>
            </a:fld>
            <a:endParaRPr lang="en-US"/>
          </a:p>
        </p:txBody>
      </p:sp>
      <p:sp>
        <p:nvSpPr>
          <p:cNvPr id="9" name="Content Placeholder 8"/>
          <p:cNvSpPr>
            <a:spLocks noGrp="1"/>
          </p:cNvSpPr>
          <p:nvPr>
            <p:ph sz="quarter" idx="1"/>
          </p:nvPr>
        </p:nvSpPr>
        <p:spPr>
          <a:xfrm>
            <a:off x="914400" y="1447800"/>
            <a:ext cx="3749040" cy="4572000"/>
          </a:xfrm>
          <a:solidFill>
            <a:schemeClr val="bg1">
              <a:alpha val="77000"/>
            </a:schemeClr>
          </a:solidFill>
        </p:spPr>
        <p:txBody>
          <a:bodyPr vert="horz"/>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1" name="Content Placeholder 10"/>
          <p:cNvSpPr>
            <a:spLocks noGrp="1"/>
          </p:cNvSpPr>
          <p:nvPr>
            <p:ph sz="quarter" idx="2"/>
          </p:nvPr>
        </p:nvSpPr>
        <p:spPr>
          <a:xfrm>
            <a:off x="4933951" y="1447800"/>
            <a:ext cx="3749040" cy="4572000"/>
          </a:xfrm>
          <a:solidFill>
            <a:schemeClr val="bg1">
              <a:alpha val="77000"/>
            </a:schemeClr>
          </a:solidFill>
        </p:spPr>
        <p:txBody>
          <a:bodyPr vert="horz"/>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pic>
        <p:nvPicPr>
          <p:cNvPr id="10"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49468" y="6210300"/>
            <a:ext cx="2121966" cy="457200"/>
          </a:xfrm>
          <a:prstGeom prst="rect">
            <a:avLst/>
          </a:prstGeom>
        </p:spPr>
      </p:pic>
    </p:spTree>
    <p:extLst>
      <p:ext uri="{BB962C8B-B14F-4D97-AF65-F5344CB8AC3E}">
        <p14:creationId xmlns:p14="http://schemas.microsoft.com/office/powerpoint/2010/main" val="232667915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0" y="0"/>
            <a:ext cx="9144000" cy="6858001"/>
          </a:xfrm>
          <a:prstGeom prst="rect">
            <a:avLst/>
          </a:prstGeom>
          <a:gradFill flip="none" rotWithShape="1">
            <a:gsLst>
              <a:gs pos="0">
                <a:srgbClr val="C7D5EF"/>
              </a:gs>
              <a:gs pos="48000">
                <a:srgbClr val="F3F6FB">
                  <a:alpha val="73725"/>
                </a:srgbClr>
              </a:gs>
              <a:gs pos="99000">
                <a:srgbClr val="EDF1F9">
                  <a:alpha val="56000"/>
                </a:srgbClr>
              </a:gs>
            </a:gsLst>
            <a:path path="circle">
              <a:fillToRect r="100000" b="100000"/>
            </a:path>
            <a:tileRect l="-100000" t="-10000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7" name="Date Placeholder 6"/>
          <p:cNvSpPr>
            <a:spLocks noGrp="1"/>
          </p:cNvSpPr>
          <p:nvPr>
            <p:ph type="dt" sz="half" idx="10"/>
          </p:nvPr>
        </p:nvSpPr>
        <p:spPr/>
        <p:txBody>
          <a:bodyPr/>
          <a:lstStyle/>
          <a:p>
            <a:fld id="{458FD425-2D3F-407E-BBF0-687E5EBEA404}" type="datetimeFigureOut">
              <a:rPr lang="en-US" smtClean="0"/>
              <a:t>10/18/2022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5777045-BE5B-4980-B945-4570B6FD42DD}"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34175281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58FD425-2D3F-407E-BBF0-687E5EBEA404}" type="datetimeFigureOut">
              <a:rPr lang="en-US" smtClean="0"/>
              <a:t>10/18/2022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5777045-BE5B-4980-B945-4570B6FD42DD}" type="slidenum">
              <a:rPr lang="en-US" smtClean="0"/>
              <a:t>‹#›</a:t>
            </a:fld>
            <a:endParaRPr lang="en-US"/>
          </a:p>
        </p:txBody>
      </p:sp>
      <p:pic>
        <p:nvPicPr>
          <p:cNvPr id="17410" name="Object 1"/>
          <p:cNvPicPr>
            <a:picLocks noChangeAspect="1" noChangeArrowheads="1"/>
          </p:cNvPicPr>
          <p:nvPr/>
        </p:nvPicPr>
        <p:blipFill>
          <a:blip r:embed="rId2" cstate="print"/>
          <a:srcRect/>
          <a:stretch>
            <a:fillRect/>
          </a:stretch>
        </p:blipFill>
        <p:spPr bwMode="auto">
          <a:xfrm>
            <a:off x="6324600" y="6172200"/>
            <a:ext cx="2219325" cy="533400"/>
          </a:xfrm>
          <a:prstGeom prst="rect">
            <a:avLst/>
          </a:prstGeom>
          <a:noFill/>
        </p:spPr>
      </p:pic>
    </p:spTree>
    <p:extLst>
      <p:ext uri="{BB962C8B-B14F-4D97-AF65-F5344CB8AC3E}">
        <p14:creationId xmlns:p14="http://schemas.microsoft.com/office/powerpoint/2010/main" val="3161746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8FD425-2D3F-407E-BBF0-687E5EBEA404}" type="datetimeFigureOut">
              <a:rPr lang="en-US" smtClean="0"/>
              <a:t>10/18/2022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5777045-BE5B-4980-B945-4570B6FD42DD}" type="slidenum">
              <a:rPr lang="en-US" smtClean="0"/>
              <a:t>‹#›</a:t>
            </a:fld>
            <a:endParaRPr lang="en-US"/>
          </a:p>
        </p:txBody>
      </p:sp>
    </p:spTree>
    <p:extLst>
      <p:ext uri="{BB962C8B-B14F-4D97-AF65-F5344CB8AC3E}">
        <p14:creationId xmlns:p14="http://schemas.microsoft.com/office/powerpoint/2010/main" val="2992927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useBgFill="1">
        <p:nvSpPr>
          <p:cNvPr id="9" name="Rounded Rectangle 8"/>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5" name="Date Placeholder 4"/>
          <p:cNvSpPr>
            <a:spLocks noGrp="1"/>
          </p:cNvSpPr>
          <p:nvPr>
            <p:ph type="dt" sz="half" idx="10"/>
          </p:nvPr>
        </p:nvSpPr>
        <p:spPr/>
        <p:txBody>
          <a:bodyPr/>
          <a:lstStyle/>
          <a:p>
            <a:fld id="{458FD425-2D3F-407E-BBF0-687E5EBEA404}" type="datetimeFigureOut">
              <a:rPr lang="en-US" smtClean="0"/>
              <a:t>10/18/2022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5777045-BE5B-4980-B945-4570B6FD42DD}"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16738280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useBgFill="1">
        <p:nvSpPr>
          <p:cNvPr id="8" name="Rounded Rectangle 7"/>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1"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458FD425-2D3F-407E-BBF0-687E5EBEA404}" type="datetimeFigureOut">
              <a:rPr lang="en-US" smtClean="0"/>
              <a:t>10/18/2022</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5777045-BE5B-4980-B945-4570B6FD42DD}" type="slidenum">
              <a:rPr lang="en-US" smtClean="0"/>
              <a:t>‹#›</a:t>
            </a:fld>
            <a:endParaRPr lang="en-US"/>
          </a:p>
        </p:txBody>
      </p:sp>
    </p:spTree>
    <p:extLst>
      <p:ext uri="{BB962C8B-B14F-4D97-AF65-F5344CB8AC3E}">
        <p14:creationId xmlns:p14="http://schemas.microsoft.com/office/powerpoint/2010/main" val="51831988"/>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 id="2147483840"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959926" y="6172200"/>
            <a:ext cx="5279074" cy="498987"/>
          </a:xfrm>
        </p:spPr>
        <p:txBody>
          <a:bodyPr>
            <a:normAutofit fontScale="92500"/>
          </a:bodyPr>
          <a:lstStyle/>
          <a:p>
            <a:r>
              <a:rPr lang="en-US" sz="1600" dirty="0" smtClean="0">
                <a:solidFill>
                  <a:schemeClr val="tx1"/>
                </a:solidFill>
              </a:rPr>
              <a:t>PestSure Loss Prevention and Safety Meeting: September 24-26, 2022</a:t>
            </a:r>
            <a:endParaRPr lang="en-US" sz="1600" dirty="0">
              <a:solidFill>
                <a:schemeClr val="tx1"/>
              </a:solidFill>
            </a:endParaRPr>
          </a:p>
        </p:txBody>
      </p:sp>
      <p:sp>
        <p:nvSpPr>
          <p:cNvPr id="2" name="Title 1"/>
          <p:cNvSpPr>
            <a:spLocks noGrp="1"/>
          </p:cNvSpPr>
          <p:nvPr>
            <p:ph type="ctrTitle"/>
          </p:nvPr>
        </p:nvSpPr>
        <p:spPr>
          <a:xfrm>
            <a:off x="0" y="2010162"/>
            <a:ext cx="9144000" cy="1470025"/>
          </a:xfrm>
        </p:spPr>
        <p:txBody>
          <a:bodyPr>
            <a:normAutofit fontScale="90000"/>
          </a:bodyPr>
          <a:lstStyle/>
          <a:p>
            <a:r>
              <a:rPr lang="en-US" sz="6600" b="1" dirty="0" smtClean="0">
                <a:solidFill>
                  <a:srgbClr val="1F497D"/>
                </a:solidFill>
                <a:latin typeface="Franklin Gothic Demi Cond" panose="020B0706030402020204" pitchFamily="34" charset="0"/>
              </a:rPr>
              <a:t>Occupational Health Clinics:</a:t>
            </a:r>
            <a:br>
              <a:rPr lang="en-US" sz="6600" b="1" dirty="0" smtClean="0">
                <a:solidFill>
                  <a:srgbClr val="1F497D"/>
                </a:solidFill>
                <a:latin typeface="Franklin Gothic Demi Cond" panose="020B0706030402020204" pitchFamily="34" charset="0"/>
              </a:rPr>
            </a:br>
            <a:r>
              <a:rPr lang="en-US" sz="6600" b="1" dirty="0" smtClean="0">
                <a:solidFill>
                  <a:srgbClr val="1F497D"/>
                </a:solidFill>
                <a:latin typeface="Franklin Gothic Demi Cond" panose="020B0706030402020204" pitchFamily="34" charset="0"/>
              </a:rPr>
              <a:t>Why bother?</a:t>
            </a:r>
            <a:endParaRPr lang="en-US" sz="6600" b="1" dirty="0"/>
          </a:p>
        </p:txBody>
      </p:sp>
      <p:sp>
        <p:nvSpPr>
          <p:cNvPr id="7" name="TextBox 6"/>
          <p:cNvSpPr txBox="1"/>
          <p:nvPr/>
        </p:nvSpPr>
        <p:spPr>
          <a:xfrm>
            <a:off x="1571625" y="4114800"/>
            <a:ext cx="6000750" cy="1015663"/>
          </a:xfrm>
          <a:prstGeom prst="rect">
            <a:avLst/>
          </a:prstGeom>
          <a:noFill/>
        </p:spPr>
        <p:txBody>
          <a:bodyPr wrap="square" rtlCol="0">
            <a:spAutoFit/>
          </a:bodyPr>
          <a:lstStyle/>
          <a:p>
            <a:pPr algn="ctr"/>
            <a:r>
              <a:rPr lang="en-US" sz="2000" dirty="0" smtClean="0">
                <a:solidFill>
                  <a:schemeClr val="tx2"/>
                </a:solidFill>
                <a:latin typeface="Franklin Gothic Demi" panose="020B0703020102020204" pitchFamily="34" charset="0"/>
              </a:rPr>
              <a:t>Abby Thalachelloor, Director of Claims</a:t>
            </a:r>
          </a:p>
          <a:p>
            <a:pPr algn="ctr"/>
            <a:r>
              <a:rPr lang="en-US" sz="2000" dirty="0" smtClean="0">
                <a:solidFill>
                  <a:schemeClr val="tx2"/>
                </a:solidFill>
                <a:latin typeface="Franklin Gothic Demi" panose="020B0703020102020204" pitchFamily="34" charset="0"/>
              </a:rPr>
              <a:t>Eileen Hand, Medical Performance Manager</a:t>
            </a:r>
          </a:p>
          <a:p>
            <a:pPr algn="ctr"/>
            <a:r>
              <a:rPr lang="en-US" sz="2000" dirty="0" smtClean="0">
                <a:solidFill>
                  <a:schemeClr val="tx2"/>
                </a:solidFill>
                <a:latin typeface="Franklin Gothic Demi" panose="020B0703020102020204" pitchFamily="34" charset="0"/>
              </a:rPr>
              <a:t>Kim Barrett, Manager of WC Dedicated Unit</a:t>
            </a:r>
          </a:p>
        </p:txBody>
      </p:sp>
      <p:sp>
        <p:nvSpPr>
          <p:cNvPr id="9" name="TextBox 8"/>
          <p:cNvSpPr txBox="1"/>
          <p:nvPr/>
        </p:nvSpPr>
        <p:spPr>
          <a:xfrm>
            <a:off x="4876800" y="3048000"/>
            <a:ext cx="184731" cy="646331"/>
          </a:xfrm>
          <a:prstGeom prst="rect">
            <a:avLst/>
          </a:prstGeom>
          <a:noFill/>
        </p:spPr>
        <p:txBody>
          <a:bodyPr wrap="none" rtlCol="0">
            <a:spAutoFit/>
          </a:bodyPr>
          <a:lstStyle/>
          <a:p>
            <a:endParaRPr lang="en-US" dirty="0" smtClean="0"/>
          </a:p>
          <a:p>
            <a:endParaRPr lang="en-US" dirty="0"/>
          </a:p>
        </p:txBody>
      </p:sp>
    </p:spTree>
    <p:extLst>
      <p:ext uri="{BB962C8B-B14F-4D97-AF65-F5344CB8AC3E}">
        <p14:creationId xmlns:p14="http://schemas.microsoft.com/office/powerpoint/2010/main" val="233776616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things to note:</a:t>
            </a:r>
            <a:endParaRPr lang="en-US" dirty="0"/>
          </a:p>
        </p:txBody>
      </p:sp>
      <p:sp>
        <p:nvSpPr>
          <p:cNvPr id="3" name="Content Placeholder 2"/>
          <p:cNvSpPr>
            <a:spLocks noGrp="1"/>
          </p:cNvSpPr>
          <p:nvPr>
            <p:ph sz="quarter" idx="1"/>
          </p:nvPr>
        </p:nvSpPr>
        <p:spPr/>
        <p:txBody>
          <a:bodyPr/>
          <a:lstStyle/>
          <a:p>
            <a:r>
              <a:rPr lang="en-US" sz="2800" dirty="0" smtClean="0"/>
              <a:t>State and local jurisdiction considerations</a:t>
            </a:r>
          </a:p>
          <a:p>
            <a:pPr lvl="1"/>
            <a:r>
              <a:rPr lang="en-US" sz="2600" dirty="0" smtClean="0"/>
              <a:t>Panels rules</a:t>
            </a:r>
          </a:p>
          <a:p>
            <a:pPr lvl="1"/>
            <a:r>
              <a:rPr lang="en-US" sz="2600" dirty="0" smtClean="0"/>
              <a:t>HCN rules</a:t>
            </a:r>
          </a:p>
          <a:p>
            <a:pPr lvl="1"/>
            <a:r>
              <a:rPr lang="en-US" sz="2600" dirty="0" smtClean="0"/>
              <a:t>Who has choice of provider?</a:t>
            </a:r>
            <a:endParaRPr lang="en-US" sz="2600" dirty="0" smtClean="0"/>
          </a:p>
          <a:p>
            <a:r>
              <a:rPr lang="en-US" sz="2800" dirty="0" smtClean="0"/>
              <a:t>Return-to-work </a:t>
            </a:r>
            <a:r>
              <a:rPr lang="en-US" sz="2800" dirty="0" smtClean="0"/>
              <a:t>policy</a:t>
            </a:r>
            <a:endParaRPr lang="en-US" sz="2600" dirty="0" smtClean="0"/>
          </a:p>
          <a:p>
            <a:pPr lvl="1"/>
            <a:r>
              <a:rPr lang="en-US" sz="2600" dirty="0" smtClean="0"/>
              <a:t>Return-to-work plan for specific employee</a:t>
            </a:r>
          </a:p>
          <a:p>
            <a:r>
              <a:rPr lang="en-US" sz="2800" dirty="0" smtClean="0"/>
              <a:t>Light duty availability</a:t>
            </a:r>
          </a:p>
          <a:p>
            <a:pPr lvl="1"/>
            <a:r>
              <a:rPr lang="en-US" sz="2600" dirty="0" smtClean="0"/>
              <a:t>Re-Employability</a:t>
            </a:r>
          </a:p>
          <a:p>
            <a:r>
              <a:rPr lang="en-US" sz="2800" dirty="0" smtClean="0"/>
              <a:t>Any red flags?</a:t>
            </a:r>
          </a:p>
          <a:p>
            <a:endParaRPr lang="en-US" sz="2800" dirty="0" smtClean="0"/>
          </a:p>
          <a:p>
            <a:endParaRPr lang="en-US" dirty="0"/>
          </a:p>
        </p:txBody>
      </p:sp>
    </p:spTree>
    <p:extLst>
      <p:ext uri="{BB962C8B-B14F-4D97-AF65-F5344CB8AC3E}">
        <p14:creationId xmlns:p14="http://schemas.microsoft.com/office/powerpoint/2010/main" val="3015623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Sedgwick Provider Search</a:t>
            </a:r>
            <a:endParaRPr lang="en-US" dirty="0"/>
          </a:p>
        </p:txBody>
      </p:sp>
      <p:pic>
        <p:nvPicPr>
          <p:cNvPr id="7" name="Content Placeholder 6"/>
          <p:cNvPicPr>
            <a:picLocks noGrp="1" noChangeAspect="1"/>
          </p:cNvPicPr>
          <p:nvPr>
            <p:ph sz="quarter" idx="1"/>
          </p:nvPr>
        </p:nvPicPr>
        <p:blipFill>
          <a:blip r:embed="rId3">
            <a:extLst>
              <a:ext uri="{28A0092B-C50C-407E-A947-70E740481C1C}">
                <a14:useLocalDpi xmlns:a14="http://schemas.microsoft.com/office/drawing/2010/main" val="0"/>
              </a:ext>
            </a:extLst>
          </a:blip>
          <a:stretch>
            <a:fillRect/>
          </a:stretch>
        </p:blipFill>
        <p:spPr>
          <a:xfrm>
            <a:off x="838200" y="1676400"/>
            <a:ext cx="7467600" cy="4432860"/>
          </a:xfrm>
        </p:spPr>
      </p:pic>
    </p:spTree>
    <p:extLst>
      <p:ext uri="{BB962C8B-B14F-4D97-AF65-F5344CB8AC3E}">
        <p14:creationId xmlns:p14="http://schemas.microsoft.com/office/powerpoint/2010/main" val="19038218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Injured Worker Wallet Cards</a:t>
            </a: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00200" y="1578769"/>
            <a:ext cx="2743200" cy="4543425"/>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65460" y="1578769"/>
            <a:ext cx="2812596" cy="4543425"/>
          </a:xfrm>
          <a:prstGeom prst="rect">
            <a:avLst/>
          </a:prstGeom>
        </p:spPr>
      </p:pic>
    </p:spTree>
    <p:extLst>
      <p:ext uri="{BB962C8B-B14F-4D97-AF65-F5344CB8AC3E}">
        <p14:creationId xmlns:p14="http://schemas.microsoft.com/office/powerpoint/2010/main" val="38669032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
          </p:nvPr>
        </p:nvSpPr>
        <p:spPr>
          <a:xfrm>
            <a:off x="2247900" y="1981200"/>
            <a:ext cx="5105400" cy="4572000"/>
          </a:xfrm>
        </p:spPr>
        <p:txBody>
          <a:bodyPr>
            <a:normAutofit/>
          </a:bodyPr>
          <a:lstStyle/>
          <a:p>
            <a:r>
              <a:rPr lang="en-US" sz="2400" dirty="0" smtClean="0"/>
              <a:t>Abby Thalachelloor</a:t>
            </a:r>
          </a:p>
          <a:p>
            <a:pPr lvl="1"/>
            <a:r>
              <a:rPr lang="en-US" sz="2000" dirty="0" smtClean="0"/>
              <a:t>214.490.9630</a:t>
            </a:r>
          </a:p>
          <a:p>
            <a:pPr lvl="1"/>
            <a:r>
              <a:rPr lang="en-US" sz="2000" dirty="0" smtClean="0"/>
              <a:t>abby.Thalachelloor@alliant.com</a:t>
            </a:r>
            <a:endParaRPr lang="en-US" dirty="0"/>
          </a:p>
          <a:p>
            <a:r>
              <a:rPr lang="en-US" sz="2400" dirty="0" smtClean="0"/>
              <a:t>Eileen Hand</a:t>
            </a:r>
          </a:p>
          <a:p>
            <a:pPr lvl="1"/>
            <a:r>
              <a:rPr lang="en-US" sz="2000" dirty="0" smtClean="0"/>
              <a:t>469.822.6639</a:t>
            </a:r>
          </a:p>
          <a:p>
            <a:pPr lvl="1"/>
            <a:r>
              <a:rPr lang="en-US" sz="2000" dirty="0" smtClean="0"/>
              <a:t>eileen.hand@alliant.com</a:t>
            </a:r>
            <a:endParaRPr lang="en-US" dirty="0"/>
          </a:p>
          <a:p>
            <a:r>
              <a:rPr lang="en-US" sz="2400" dirty="0" smtClean="0"/>
              <a:t>Kim Barrett</a:t>
            </a:r>
          </a:p>
          <a:p>
            <a:pPr lvl="1"/>
            <a:r>
              <a:rPr lang="en-US" sz="2000" dirty="0" smtClean="0"/>
              <a:t>972.443.9105</a:t>
            </a:r>
          </a:p>
          <a:p>
            <a:pPr lvl="1"/>
            <a:r>
              <a:rPr lang="en-US" sz="2000" dirty="0" smtClean="0"/>
              <a:t>kim.barrett@sedgwick.com</a:t>
            </a:r>
            <a:endParaRPr lang="en-US" sz="2000" dirty="0"/>
          </a:p>
        </p:txBody>
      </p:sp>
    </p:spTree>
    <p:extLst>
      <p:ext uri="{BB962C8B-B14F-4D97-AF65-F5344CB8AC3E}">
        <p14:creationId xmlns:p14="http://schemas.microsoft.com/office/powerpoint/2010/main" val="734165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is Occupational Health?</a:t>
            </a:r>
            <a:endParaRPr lang="en-US" dirty="0"/>
          </a:p>
        </p:txBody>
      </p:sp>
      <p:sp>
        <p:nvSpPr>
          <p:cNvPr id="2" name="Content Placeholder 1"/>
          <p:cNvSpPr>
            <a:spLocks noGrp="1"/>
          </p:cNvSpPr>
          <p:nvPr>
            <p:ph sz="quarter" idx="1"/>
          </p:nvPr>
        </p:nvSpPr>
        <p:spPr/>
        <p:txBody>
          <a:bodyPr/>
          <a:lstStyle/>
          <a:p>
            <a:r>
              <a:rPr lang="en-US" dirty="0" smtClean="0"/>
              <a:t>Occupational health is a field of health care dedicated to the well-being and safety of employees in the workplace.</a:t>
            </a:r>
          </a:p>
          <a:p>
            <a:r>
              <a:rPr lang="en-US" dirty="0" smtClean="0"/>
              <a:t>An Occupational health clinic is a medical facility specializing in fitness evaluations and addressing any issues resulting from workplace accidents.</a:t>
            </a:r>
            <a:endParaRPr lang="en-US" dirty="0"/>
          </a:p>
        </p:txBody>
      </p:sp>
    </p:spTree>
    <p:extLst>
      <p:ext uri="{BB962C8B-B14F-4D97-AF65-F5344CB8AC3E}">
        <p14:creationId xmlns:p14="http://schemas.microsoft.com/office/powerpoint/2010/main" val="20003519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makes a good clinic?</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Quality patient care</a:t>
            </a:r>
          </a:p>
          <a:p>
            <a:r>
              <a:rPr lang="en-US" dirty="0" smtClean="0"/>
              <a:t>Specializes in work-related health and safety</a:t>
            </a:r>
          </a:p>
          <a:p>
            <a:pPr lvl="1"/>
            <a:r>
              <a:rPr lang="en-US" dirty="0" smtClean="0"/>
              <a:t>Knowledgeable about WC issues and the state and local process</a:t>
            </a:r>
          </a:p>
          <a:p>
            <a:r>
              <a:rPr lang="en-US" dirty="0" smtClean="0"/>
              <a:t>Communicates timely and effectively</a:t>
            </a:r>
          </a:p>
          <a:p>
            <a:pPr lvl="1"/>
            <a:r>
              <a:rPr lang="en-US" dirty="0" smtClean="0"/>
              <a:t>Keeps in contact with the employer</a:t>
            </a:r>
          </a:p>
          <a:p>
            <a:pPr lvl="1"/>
            <a:r>
              <a:rPr lang="en-US" dirty="0" smtClean="0"/>
              <a:t>Maintains appropriate confidentiality</a:t>
            </a:r>
          </a:p>
          <a:p>
            <a:r>
              <a:rPr lang="en-US" dirty="0" smtClean="0"/>
              <a:t>Understands your work environment</a:t>
            </a:r>
          </a:p>
          <a:p>
            <a:pPr lvl="1"/>
            <a:r>
              <a:rPr lang="en-US" dirty="0" smtClean="0"/>
              <a:t>Assigns appropriate restrictions</a:t>
            </a:r>
          </a:p>
          <a:p>
            <a:pPr lvl="1"/>
            <a:r>
              <a:rPr lang="en-US" dirty="0" smtClean="0"/>
              <a:t>Appropriately returns recovered worker to full duty</a:t>
            </a:r>
          </a:p>
          <a:p>
            <a:r>
              <a:rPr lang="en-US" dirty="0" smtClean="0"/>
              <a:t>Provides the services you need</a:t>
            </a:r>
          </a:p>
          <a:p>
            <a:pPr lvl="1"/>
            <a:endParaRPr lang="en-US" dirty="0"/>
          </a:p>
        </p:txBody>
      </p:sp>
    </p:spTree>
    <p:extLst>
      <p:ext uri="{BB962C8B-B14F-4D97-AF65-F5344CB8AC3E}">
        <p14:creationId xmlns:p14="http://schemas.microsoft.com/office/powerpoint/2010/main" val="2196960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are the benefits?</a:t>
            </a:r>
            <a:endParaRPr lang="en-US" dirty="0"/>
          </a:p>
        </p:txBody>
      </p:sp>
      <p:sp>
        <p:nvSpPr>
          <p:cNvPr id="2" name="Content Placeholder 1"/>
          <p:cNvSpPr>
            <a:spLocks noGrp="1"/>
          </p:cNvSpPr>
          <p:nvPr>
            <p:ph sz="quarter" idx="1"/>
          </p:nvPr>
        </p:nvSpPr>
        <p:spPr/>
        <p:txBody>
          <a:bodyPr/>
          <a:lstStyle/>
          <a:p>
            <a:r>
              <a:rPr lang="en-US" dirty="0" smtClean="0"/>
              <a:t>Takes the guesswork out of where to send an injured employee</a:t>
            </a:r>
          </a:p>
          <a:p>
            <a:r>
              <a:rPr lang="en-US" dirty="0" smtClean="0"/>
              <a:t>Quick access to a healthcare professional</a:t>
            </a:r>
          </a:p>
          <a:p>
            <a:r>
              <a:rPr lang="en-US" dirty="0" smtClean="0"/>
              <a:t>Facilities can keep your WC insurance information on file and know how/where to submit bills for payment</a:t>
            </a:r>
          </a:p>
          <a:p>
            <a:r>
              <a:rPr lang="en-US" dirty="0" smtClean="0"/>
              <a:t>Reduce costs by returning injured workers to productive work as soon as possible.</a:t>
            </a:r>
          </a:p>
          <a:p>
            <a:endParaRPr lang="en-US" dirty="0"/>
          </a:p>
        </p:txBody>
      </p:sp>
    </p:spTree>
    <p:extLst>
      <p:ext uri="{BB962C8B-B14F-4D97-AF65-F5344CB8AC3E}">
        <p14:creationId xmlns:p14="http://schemas.microsoft.com/office/powerpoint/2010/main" val="33488822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Interviewing </a:t>
            </a:r>
            <a:r>
              <a:rPr lang="en-US" dirty="0" smtClean="0"/>
              <a:t>an Occupational </a:t>
            </a:r>
            <a:r>
              <a:rPr lang="en-US" dirty="0" smtClean="0"/>
              <a:t>Health Clinic</a:t>
            </a:r>
            <a:endParaRPr lang="en-US" dirty="0"/>
          </a:p>
        </p:txBody>
      </p:sp>
      <p:sp>
        <p:nvSpPr>
          <p:cNvPr id="3" name="Content Placeholder 2"/>
          <p:cNvSpPr>
            <a:spLocks noGrp="1"/>
          </p:cNvSpPr>
          <p:nvPr>
            <p:ph sz="quarter" idx="1"/>
          </p:nvPr>
        </p:nvSpPr>
        <p:spPr/>
        <p:txBody>
          <a:bodyPr/>
          <a:lstStyle/>
          <a:p>
            <a:pPr lvl="1"/>
            <a:r>
              <a:rPr lang="en-US" b="1" dirty="0" smtClean="0"/>
              <a:t>Basics</a:t>
            </a:r>
          </a:p>
          <a:p>
            <a:pPr lvl="1"/>
            <a:r>
              <a:rPr lang="en-US" b="1" dirty="0" smtClean="0"/>
              <a:t>Services </a:t>
            </a:r>
            <a:r>
              <a:rPr lang="en-US" b="1" dirty="0" smtClean="0"/>
              <a:t>Offered</a:t>
            </a:r>
          </a:p>
          <a:p>
            <a:pPr lvl="1"/>
            <a:r>
              <a:rPr lang="en-US" b="1" dirty="0" smtClean="0"/>
              <a:t>Condition of the </a:t>
            </a:r>
            <a:r>
              <a:rPr lang="en-US" b="1" dirty="0"/>
              <a:t>F</a:t>
            </a:r>
            <a:r>
              <a:rPr lang="en-US" b="1" dirty="0" smtClean="0"/>
              <a:t>acility</a:t>
            </a:r>
          </a:p>
          <a:p>
            <a:pPr lvl="1"/>
            <a:r>
              <a:rPr lang="en-US" b="1" dirty="0" smtClean="0"/>
              <a:t>Communication Protocols</a:t>
            </a:r>
            <a:endParaRPr lang="en-US" b="1" dirty="0"/>
          </a:p>
        </p:txBody>
      </p:sp>
    </p:spTree>
    <p:extLst>
      <p:ext uri="{BB962C8B-B14F-4D97-AF65-F5344CB8AC3E}">
        <p14:creationId xmlns:p14="http://schemas.microsoft.com/office/powerpoint/2010/main" val="38639189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Basics</a:t>
            </a:r>
            <a:endParaRPr lang="en-US" dirty="0"/>
          </a:p>
        </p:txBody>
      </p:sp>
      <p:sp>
        <p:nvSpPr>
          <p:cNvPr id="2" name="Content Placeholder 1"/>
          <p:cNvSpPr>
            <a:spLocks noGrp="1"/>
          </p:cNvSpPr>
          <p:nvPr>
            <p:ph sz="quarter" idx="1"/>
          </p:nvPr>
        </p:nvSpPr>
        <p:spPr/>
        <p:txBody>
          <a:bodyPr>
            <a:normAutofit/>
          </a:bodyPr>
          <a:lstStyle/>
          <a:p>
            <a:r>
              <a:rPr lang="en-US" dirty="0" smtClean="0"/>
              <a:t>Are the physicians Board Certified in Occupational Medicine?</a:t>
            </a:r>
          </a:p>
          <a:p>
            <a:r>
              <a:rPr lang="en-US" dirty="0" smtClean="0"/>
              <a:t>Is the facility a part of the Sedgwick Provider Network?</a:t>
            </a:r>
          </a:p>
          <a:p>
            <a:pPr lvl="1"/>
            <a:r>
              <a:rPr lang="en-US" dirty="0" smtClean="0"/>
              <a:t>California MPN</a:t>
            </a:r>
          </a:p>
          <a:p>
            <a:pPr lvl="1"/>
            <a:r>
              <a:rPr lang="en-US" dirty="0" smtClean="0"/>
              <a:t>Texas HCN</a:t>
            </a:r>
            <a:endParaRPr lang="en-US" dirty="0"/>
          </a:p>
        </p:txBody>
      </p:sp>
    </p:spTree>
    <p:extLst>
      <p:ext uri="{BB962C8B-B14F-4D97-AF65-F5344CB8AC3E}">
        <p14:creationId xmlns:p14="http://schemas.microsoft.com/office/powerpoint/2010/main" val="68793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services are offered?</a:t>
            </a:r>
            <a:endParaRPr lang="en-US" dirty="0"/>
          </a:p>
        </p:txBody>
      </p:sp>
      <p:sp>
        <p:nvSpPr>
          <p:cNvPr id="2" name="Content Placeholder 1"/>
          <p:cNvSpPr>
            <a:spLocks noGrp="1"/>
          </p:cNvSpPr>
          <p:nvPr>
            <p:ph sz="quarter" idx="1"/>
          </p:nvPr>
        </p:nvSpPr>
        <p:spPr/>
        <p:txBody>
          <a:bodyPr>
            <a:normAutofit/>
          </a:bodyPr>
          <a:lstStyle/>
          <a:p>
            <a:r>
              <a:rPr lang="en-US" dirty="0" smtClean="0"/>
              <a:t>Pre-employment testing/screening</a:t>
            </a:r>
          </a:p>
          <a:p>
            <a:pPr lvl="1"/>
            <a:r>
              <a:rPr lang="en-US" dirty="0" smtClean="0"/>
              <a:t>Fitness for Duty/Physical</a:t>
            </a:r>
          </a:p>
          <a:p>
            <a:pPr lvl="1"/>
            <a:r>
              <a:rPr lang="en-US" dirty="0" smtClean="0"/>
              <a:t>Drug screening</a:t>
            </a:r>
          </a:p>
          <a:p>
            <a:r>
              <a:rPr lang="en-US" dirty="0" smtClean="0"/>
              <a:t>Physical Therapy</a:t>
            </a:r>
          </a:p>
          <a:p>
            <a:pPr lvl="1"/>
            <a:r>
              <a:rPr lang="en-US" dirty="0" smtClean="0"/>
              <a:t>Occupational Therapy</a:t>
            </a:r>
          </a:p>
          <a:p>
            <a:r>
              <a:rPr lang="en-US" dirty="0" smtClean="0"/>
              <a:t>Urgent </a:t>
            </a:r>
            <a:r>
              <a:rPr lang="en-US" dirty="0" smtClean="0"/>
              <a:t>appointment availability</a:t>
            </a:r>
          </a:p>
          <a:p>
            <a:r>
              <a:rPr lang="en-US" dirty="0" smtClean="0"/>
              <a:t>Ergonomic assessments</a:t>
            </a:r>
          </a:p>
          <a:p>
            <a:r>
              <a:rPr lang="en-US" dirty="0" smtClean="0"/>
              <a:t>Onsite Pharmacy</a:t>
            </a:r>
          </a:p>
          <a:p>
            <a:pPr lvl="1"/>
            <a:r>
              <a:rPr lang="en-US" dirty="0" smtClean="0"/>
              <a:t>This can be state/location </a:t>
            </a:r>
            <a:r>
              <a:rPr lang="en-US" dirty="0" smtClean="0"/>
              <a:t>specific</a:t>
            </a:r>
            <a:endParaRPr lang="en-US" dirty="0" smtClean="0"/>
          </a:p>
        </p:txBody>
      </p:sp>
    </p:spTree>
    <p:extLst>
      <p:ext uri="{BB962C8B-B14F-4D97-AF65-F5344CB8AC3E}">
        <p14:creationId xmlns:p14="http://schemas.microsoft.com/office/powerpoint/2010/main" val="19709304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Condition of the Facility</a:t>
            </a:r>
            <a:endParaRPr lang="en-US" dirty="0"/>
          </a:p>
        </p:txBody>
      </p:sp>
      <p:sp>
        <p:nvSpPr>
          <p:cNvPr id="2" name="Content Placeholder 1"/>
          <p:cNvSpPr>
            <a:spLocks noGrp="1"/>
          </p:cNvSpPr>
          <p:nvPr>
            <p:ph sz="quarter" idx="1"/>
          </p:nvPr>
        </p:nvSpPr>
        <p:spPr/>
        <p:txBody>
          <a:bodyPr/>
          <a:lstStyle/>
          <a:p>
            <a:r>
              <a:rPr lang="en-US" dirty="0" smtClean="0"/>
              <a:t>Easy to find</a:t>
            </a:r>
          </a:p>
          <a:p>
            <a:pPr lvl="1"/>
            <a:r>
              <a:rPr lang="en-US" dirty="0" smtClean="0"/>
              <a:t>Parking</a:t>
            </a:r>
          </a:p>
          <a:p>
            <a:r>
              <a:rPr lang="en-US" dirty="0" smtClean="0"/>
              <a:t>Cleanliness of facility</a:t>
            </a:r>
          </a:p>
          <a:p>
            <a:r>
              <a:rPr lang="en-US" dirty="0" smtClean="0"/>
              <a:t>Waiting Area</a:t>
            </a:r>
          </a:p>
          <a:p>
            <a:r>
              <a:rPr lang="en-US" dirty="0" smtClean="0"/>
              <a:t>Interactions with Staff</a:t>
            </a:r>
          </a:p>
        </p:txBody>
      </p:sp>
    </p:spTree>
    <p:extLst>
      <p:ext uri="{BB962C8B-B14F-4D97-AF65-F5344CB8AC3E}">
        <p14:creationId xmlns:p14="http://schemas.microsoft.com/office/powerpoint/2010/main" val="177609457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Communication Protocols</a:t>
            </a:r>
            <a:endParaRPr lang="en-US" dirty="0"/>
          </a:p>
        </p:txBody>
      </p:sp>
      <p:sp>
        <p:nvSpPr>
          <p:cNvPr id="2" name="Content Placeholder 1"/>
          <p:cNvSpPr>
            <a:spLocks noGrp="1"/>
          </p:cNvSpPr>
          <p:nvPr>
            <p:ph sz="quarter" idx="1"/>
          </p:nvPr>
        </p:nvSpPr>
        <p:spPr/>
        <p:txBody>
          <a:bodyPr/>
          <a:lstStyle/>
          <a:p>
            <a:r>
              <a:rPr lang="en-US" dirty="0" smtClean="0"/>
              <a:t>Designated contact at facility</a:t>
            </a:r>
          </a:p>
          <a:p>
            <a:r>
              <a:rPr lang="en-US" dirty="0" smtClean="0"/>
              <a:t>WC reporting practices</a:t>
            </a:r>
          </a:p>
          <a:p>
            <a:pPr lvl="1"/>
            <a:r>
              <a:rPr lang="en-US" dirty="0" smtClean="0"/>
              <a:t>Protocols on who facility communicates with</a:t>
            </a:r>
          </a:p>
          <a:p>
            <a:r>
              <a:rPr lang="en-US" dirty="0" smtClean="0"/>
              <a:t>Return-to-Work </a:t>
            </a:r>
            <a:r>
              <a:rPr lang="en-US" dirty="0" smtClean="0"/>
              <a:t>Philosophy</a:t>
            </a:r>
          </a:p>
        </p:txBody>
      </p:sp>
    </p:spTree>
    <p:extLst>
      <p:ext uri="{BB962C8B-B14F-4D97-AF65-F5344CB8AC3E}">
        <p14:creationId xmlns:p14="http://schemas.microsoft.com/office/powerpoint/2010/main" val="3653011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stSure Theme 1">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PestSure Theme 1" id="{159FF8C2-A749-4B13-A518-2F83CD6DEF52}" vid="{B9064F15-F606-4A92-9F29-8AFB5C878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3564</TotalTime>
  <Words>973</Words>
  <Application>Microsoft Office PowerPoint</Application>
  <PresentationFormat>On-screen Show (4:3)</PresentationFormat>
  <Paragraphs>125</Paragraphs>
  <Slides>13</Slides>
  <Notes>13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Calibri</vt:lpstr>
      <vt:lpstr>Franklin Gothic Book</vt:lpstr>
      <vt:lpstr>Franklin Gothic Demi</vt:lpstr>
      <vt:lpstr>Franklin Gothic Demi Cond</vt:lpstr>
      <vt:lpstr>Perpetua</vt:lpstr>
      <vt:lpstr>Wingdings 2</vt:lpstr>
      <vt:lpstr>PestSure Theme 1</vt:lpstr>
      <vt:lpstr>Occupational Health Clinics: Why bother?</vt:lpstr>
      <vt:lpstr>What is Occupational Health?</vt:lpstr>
      <vt:lpstr>What makes a good clinic?</vt:lpstr>
      <vt:lpstr>What are the benefits?</vt:lpstr>
      <vt:lpstr>Interviewing an Occupational Health Clinic</vt:lpstr>
      <vt:lpstr>Basics</vt:lpstr>
      <vt:lpstr>What services are offered?</vt:lpstr>
      <vt:lpstr>Condition of the Facility</vt:lpstr>
      <vt:lpstr>Communication Protocols</vt:lpstr>
      <vt:lpstr>Important things to note:</vt:lpstr>
      <vt:lpstr>Sedgwick Provider Search</vt:lpstr>
      <vt:lpstr>Injured Worker Wallet Cards</vt:lpstr>
      <vt:lpstr>Questions?</vt:lpstr>
    </vt:vector>
  </TitlesOfParts>
  <Company>Arthur J. Gallagher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Are you in Jeopardy?</dc:title>
  <dc:creator>Abby Borino</dc:creator>
  <cp:lastModifiedBy>Abby Thalachelloor</cp:lastModifiedBy>
  <cp:revision>167</cp:revision>
  <cp:lastPrinted>2022-10-18T17:05:47Z</cp:lastPrinted>
  <dcterms:created xsi:type="dcterms:W3CDTF">2017-07-12T20:33:45Z</dcterms:created>
  <dcterms:modified xsi:type="dcterms:W3CDTF">2022-10-18T17:25:48Z</dcterms:modified>
</cp:coreProperties>
</file>