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14"/>
  </p:notesMasterIdLst>
  <p:sldIdLst>
    <p:sldId id="262" r:id="rId5"/>
    <p:sldId id="306" r:id="rId6"/>
    <p:sldId id="302" r:id="rId7"/>
    <p:sldId id="294" r:id="rId8"/>
    <p:sldId id="303" r:id="rId9"/>
    <p:sldId id="290" r:id="rId10"/>
    <p:sldId id="305" r:id="rId11"/>
    <p:sldId id="304" r:id="rId12"/>
    <p:sldId id="30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ites, Karen W." initials="WKW" lastIdx="5" clrIdx="0"/>
  <p:cmAuthor id="1" name="Read, Chris" initials="RC" lastIdx="2" clrIdx="1"/>
  <p:cmAuthor id="2" name="Chris Read" initials="" lastIdx="0" clrIdx="2"/>
  <p:cmAuthor id="3" name="Steadman, Courtney G." initials="SCG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  <a:srgbClr val="8EC96D"/>
    <a:srgbClr val="B266D0"/>
    <a:srgbClr val="D737C4"/>
    <a:srgbClr val="FC8916"/>
    <a:srgbClr val="F519CB"/>
    <a:srgbClr val="118ACA"/>
    <a:srgbClr val="0070B1"/>
    <a:srgbClr val="D74520"/>
    <a:srgbClr val="69B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82380" autoAdjust="0"/>
  </p:normalViewPr>
  <p:slideViewPr>
    <p:cSldViewPr snapToGrid="0">
      <p:cViewPr varScale="1">
        <p:scale>
          <a:sx n="53" d="100"/>
          <a:sy n="53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yton, Carrie" userId="52ef9fdb-65b8-465d-925c-db5e35513d9d" providerId="ADAL" clId="{751FD926-CCAC-4A1F-974F-6D8C7A1BC860}"/>
    <pc:docChg chg="modSld">
      <pc:chgData name="Layton, Carrie" userId="52ef9fdb-65b8-465d-925c-db5e35513d9d" providerId="ADAL" clId="{751FD926-CCAC-4A1F-974F-6D8C7A1BC860}" dt="2022-10-06T16:36:56.873" v="25" actId="20577"/>
      <pc:docMkLst>
        <pc:docMk/>
      </pc:docMkLst>
      <pc:sldChg chg="modSp mod">
        <pc:chgData name="Layton, Carrie" userId="52ef9fdb-65b8-465d-925c-db5e35513d9d" providerId="ADAL" clId="{751FD926-CCAC-4A1F-974F-6D8C7A1BC860}" dt="2022-10-06T16:36:01.622" v="1" actId="14100"/>
        <pc:sldMkLst>
          <pc:docMk/>
          <pc:sldMk cId="1538507493" sldId="262"/>
        </pc:sldMkLst>
        <pc:spChg chg="mod">
          <ac:chgData name="Layton, Carrie" userId="52ef9fdb-65b8-465d-925c-db5e35513d9d" providerId="ADAL" clId="{751FD926-CCAC-4A1F-974F-6D8C7A1BC860}" dt="2022-10-06T16:36:01.622" v="1" actId="14100"/>
          <ac:spMkLst>
            <pc:docMk/>
            <pc:sldMk cId="1538507493" sldId="262"/>
            <ac:spMk id="4" creationId="{00000000-0000-0000-0000-000000000000}"/>
          </ac:spMkLst>
        </pc:spChg>
      </pc:sldChg>
      <pc:sldChg chg="modSp mod">
        <pc:chgData name="Layton, Carrie" userId="52ef9fdb-65b8-465d-925c-db5e35513d9d" providerId="ADAL" clId="{751FD926-CCAC-4A1F-974F-6D8C7A1BC860}" dt="2022-10-06T16:36:56.873" v="25" actId="20577"/>
        <pc:sldMkLst>
          <pc:docMk/>
          <pc:sldMk cId="1705904939" sldId="294"/>
        </pc:sldMkLst>
        <pc:spChg chg="mod">
          <ac:chgData name="Layton, Carrie" userId="52ef9fdb-65b8-465d-925c-db5e35513d9d" providerId="ADAL" clId="{751FD926-CCAC-4A1F-974F-6D8C7A1BC860}" dt="2022-10-06T16:36:56.873" v="25" actId="20577"/>
          <ac:spMkLst>
            <pc:docMk/>
            <pc:sldMk cId="1705904939" sldId="294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534A2-1AE0-45C6-8F5F-E557B54E8A2D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3FDD2-B172-463C-9963-3BE310A23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57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8F30EF-D008-0149-B7C2-6CDF65932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05CA8453-68F5-3244-B4AA-D03586A47D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56936" y="6477487"/>
            <a:ext cx="20820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0"/>
            <a:r>
              <a:rPr lang="en-US" sz="700" b="0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© 2022 Sedgwick - Do not disclose or distribute.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97A83E-10ED-A34D-BA4C-3F4266CF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24767" y="5311650"/>
            <a:ext cx="11445240" cy="936172"/>
          </a:xfrm>
          <a:prstGeom prst="rect">
            <a:avLst/>
          </a:prstGeom>
          <a:ln>
            <a:noFill/>
          </a:ln>
        </p:spPr>
        <p:txBody>
          <a:bodyPr bIns="0" anchor="ctr">
            <a:noAutofit/>
          </a:bodyPr>
          <a:lstStyle>
            <a:lvl1pPr algn="r">
              <a:defRPr sz="2400" b="0" i="0">
                <a:solidFill>
                  <a:srgbClr val="009DDC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EB735C-84C2-B34A-92EB-668908979A3B}"/>
              </a:ext>
            </a:extLst>
          </p:cNvPr>
          <p:cNvGrpSpPr/>
          <p:nvPr userDrawn="1"/>
        </p:nvGrpSpPr>
        <p:grpSpPr>
          <a:xfrm>
            <a:off x="5505553" y="1629046"/>
            <a:ext cx="1682116" cy="539120"/>
            <a:chOff x="6187452" y="569753"/>
            <a:chExt cx="1307166" cy="4189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905D8C-A5E0-BF4D-A4E8-75775D0A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452" y="659546"/>
              <a:ext cx="1219466" cy="29059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560C015-7F04-BD44-83B0-755EBABDEA60}"/>
                </a:ext>
              </a:extLst>
            </p:cNvPr>
            <p:cNvCxnSpPr>
              <a:cxnSpLocks/>
            </p:cNvCxnSpPr>
            <p:nvPr/>
          </p:nvCxnSpPr>
          <p:spPr>
            <a:xfrm>
              <a:off x="7494617" y="569753"/>
              <a:ext cx="1" cy="41894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636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201D-BB8D-4455-9715-F6620EEE8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44BCD-6B5D-4B09-B5EC-5ACC160C1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4B9C6-122D-4C03-B412-467E57A1B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DEC41-7728-4BB8-8FE3-1841CEF3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45484-4BB2-4A3C-BF90-F59C86D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00D5D-248D-4D37-AC48-43113AB7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2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A9D3-4798-4721-ADD0-DF8B8499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D14101-B01A-4425-BBB5-4C3172AD1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78BED-DB87-453A-A699-E21F93B24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D4485-5D49-438C-A28D-C06E49F0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063F-4835-495F-8F6B-1E868017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6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41661-A48D-4E03-8BB5-3C8748C3D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A3A65-CF54-4020-B3A0-8A04E4C02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DD18E-A953-499A-B12A-E4561214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3C553-6DDA-41F8-B66D-0E469EC7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7B422-FF3D-4F2F-93C2-E9BB66BF0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336" y="394440"/>
            <a:ext cx="8149586" cy="4004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buFont typeface="Arial" pitchFamily="34" charset="0"/>
              <a:buNone/>
              <a:defRPr sz="2000" b="0" spc="300">
                <a:solidFill>
                  <a:srgbClr val="009DDC"/>
                </a:solidFill>
                <a:effectLst/>
                <a:latin typeface="+mn-lt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2461" y="1175040"/>
            <a:ext cx="8199037" cy="5054400"/>
          </a:xfrm>
          <a:prstGeom prst="rect">
            <a:avLst/>
          </a:prstGeom>
        </p:spPr>
        <p:txBody>
          <a:bodyPr/>
          <a:lstStyle>
            <a:lvl1pPr>
              <a:buClr>
                <a:srgbClr val="118ACA"/>
              </a:buClr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cs typeface="Tahoma" pitchFamily="34" charset="0"/>
              </a:defRPr>
            </a:lvl1pPr>
            <a:lvl2pPr>
              <a:buClr>
                <a:srgbClr val="118ACA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ahoma" pitchFamily="34" charset="0"/>
              </a:defRPr>
            </a:lvl2pPr>
            <a:lvl3pPr marL="1143000" indent="-228600">
              <a:buClr>
                <a:srgbClr val="118ACA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ahoma" pitchFamily="34" charset="0"/>
              </a:defRPr>
            </a:lvl3pPr>
            <a:lvl4pPr marL="1600200" indent="-228600">
              <a:buClr>
                <a:srgbClr val="118ACA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ahoma" pitchFamily="34" charset="0"/>
              </a:defRPr>
            </a:lvl4pPr>
            <a:lvl5pPr marL="2057400" indent="-228600">
              <a:buClr>
                <a:srgbClr val="118ACA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63862" y="6502920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0FEEB50-F236-4642-B703-53D012411D0C}" type="slidenum">
              <a:rPr lang="en-US" sz="900" b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cs typeface="Arial" pitchFamily="34" charset="0"/>
              </a:rPr>
              <a:pPr algn="r"/>
              <a:t>‹#›</a:t>
            </a:fld>
            <a:endParaRPr lang="en-US" sz="9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 userDrawn="1"/>
        </p:nvSpPr>
        <p:spPr bwMode="auto">
          <a:xfrm>
            <a:off x="-248989" y="6646548"/>
            <a:ext cx="3142657" cy="17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/>
            <a:r>
              <a:rPr lang="en-US" sz="800" b="0" i="0" u="none" strike="noStrike" kern="1200" baseline="30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© 2022 Sedgwick Claims Management Services, Inc. - Do not disclose or distribute.</a:t>
            </a:r>
          </a:p>
        </p:txBody>
      </p:sp>
    </p:spTree>
    <p:extLst>
      <p:ext uri="{BB962C8B-B14F-4D97-AF65-F5344CB8AC3E}">
        <p14:creationId xmlns:p14="http://schemas.microsoft.com/office/powerpoint/2010/main" val="240016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AD2E4E-14B2-184E-9354-9B1AECA27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05CA8453-68F5-3244-B4AA-D03586A47D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56936" y="6477487"/>
            <a:ext cx="20820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0"/>
            <a:r>
              <a:rPr lang="en-US" sz="700" b="0" i="0" u="none" strike="noStrike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© 2022 Sedgwick - Do not disclose or distribute.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97A83E-10ED-A34D-BA4C-3F4266CF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24767" y="5311650"/>
            <a:ext cx="11445240" cy="936172"/>
          </a:xfrm>
          <a:prstGeom prst="rect">
            <a:avLst/>
          </a:prstGeom>
          <a:ln>
            <a:noFill/>
          </a:ln>
        </p:spPr>
        <p:txBody>
          <a:bodyPr bIns="0" anchor="ctr">
            <a:noAutofit/>
          </a:bodyPr>
          <a:lstStyle>
            <a:lvl1pPr algn="r">
              <a:defRPr sz="2400" b="0" i="0">
                <a:solidFill>
                  <a:srgbClr val="009DDC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60C015-7F04-BD44-83B0-755EBABDEA60}"/>
              </a:ext>
            </a:extLst>
          </p:cNvPr>
          <p:cNvCxnSpPr>
            <a:cxnSpLocks/>
          </p:cNvCxnSpPr>
          <p:nvPr/>
        </p:nvCxnSpPr>
        <p:spPr>
          <a:xfrm>
            <a:off x="7187669" y="1629046"/>
            <a:ext cx="1" cy="5391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0AD9C9F-A6D8-3C49-A93C-967F87644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396" y="1738630"/>
            <a:ext cx="1578030" cy="3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D96F-0A01-4426-BAD3-4AA99207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179B9-C7A3-46E7-A26C-02AC788FC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7B10E-6C4C-4EEB-B29F-43110917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A8C10-B950-4B3D-9A85-71DAE627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FBEFD-649D-413B-9E23-CED4DF46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68A4-387E-4F69-83B5-04795CB4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8AAC1-D9FD-4C8F-B63C-A5D93255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D01A-C6C4-4A0B-AD07-D3498A36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F82E4-6A1D-4A9C-89EB-47887E53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67772-D558-476D-BFAE-F93C6E20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7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03C7-A397-4750-82ED-C3ADC847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378FC-9E4B-46D5-8FAA-D27EC411E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8CD8B-125E-47EA-9213-887D05622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CBBFC-1983-4608-925D-E6378F894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822F3-4F02-4C09-8F05-326817EC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27F35-B5D8-4303-8E45-1251D939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7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5ED9-5E09-4D32-9BA9-F6E62DD1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1C2D6-F9BB-468A-A5C6-4FAD44821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7C94E-23F1-41E9-AC23-961579C45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BD32DD-14B0-46B1-8833-94022D713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7D926-97CF-42AF-A9B0-89851844A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F6B88-0EF1-488A-9BC7-65BABF4C9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5780F-2C63-4236-AC7B-EB637873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F7452-B352-43ED-A1A5-918DFCCBC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1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5C70-189E-4BA3-85A5-4FB106277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F1035-D668-4FAC-85E6-446FAF1E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7B770-7F66-4BF7-8181-DC046E45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91DBD-A3A6-4DE9-866C-0D27351D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3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EE9C6-111B-408A-B80D-C78A09BA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3CE3E-18D6-4EA9-B2D8-26009743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FB34F-C6BA-4A80-8B44-8A571AFA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774C-766D-47BD-A2FD-E211E2473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66BC9-C134-4318-98D9-087096DEE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11F9B-2614-4F69-9D2D-9BDEF7B2B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92F4B-D333-4166-A1DD-49E140AF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F557A-8519-4A37-B904-8FD53138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E193B-6B7B-412C-BDFA-FC2FBB71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5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D88D4-187D-448D-A417-9CB16144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D3FA6-2EBD-41D5-8510-FD1783FA4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B593D-C49D-43D7-AE46-96DB4D746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49163-3E21-497A-8E72-AAA0620D5A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559AC-13AE-4BDB-A3F5-358227755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50E2E-C74E-4B17-BEB5-A9ADA7671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B9C26-67AE-4860-AA18-AB1BBCBD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5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carrie.layton!@sedgwick.com" TargetMode="External"/><Relationship Id="rId2" Type="http://schemas.openxmlformats.org/officeDocument/2006/relationships/hyperlink" Target="mailto:carmen.andreini@sedgwick.com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74753" y="684283"/>
            <a:ext cx="6501468" cy="742631"/>
          </a:xfrm>
        </p:spPr>
        <p:txBody>
          <a:bodyPr/>
          <a:lstStyle/>
          <a:p>
            <a:pPr algn="ctr"/>
            <a:r>
              <a:rPr lang="en-US" spc="600" dirty="0"/>
              <a:t/>
            </a:r>
            <a:br>
              <a:rPr lang="en-US" spc="600" dirty="0"/>
            </a:br>
            <a:r>
              <a:rPr lang="en-US" spc="600" dirty="0"/>
              <a:t>PestSure Clinical Consultation</a:t>
            </a:r>
          </a:p>
        </p:txBody>
      </p:sp>
    </p:spTree>
    <p:extLst>
      <p:ext uri="{BB962C8B-B14F-4D97-AF65-F5344CB8AC3E}">
        <p14:creationId xmlns:p14="http://schemas.microsoft.com/office/powerpoint/2010/main" val="153850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73D5A-FE21-422E-BD4D-BDA153E0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Clinical Consultation?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E3681B3-1500-42D1-832A-6D8E33BD7ADC}"/>
              </a:ext>
            </a:extLst>
          </p:cNvPr>
          <p:cNvSpPr txBox="1">
            <a:spLocks/>
          </p:cNvSpPr>
          <p:nvPr/>
        </p:nvSpPr>
        <p:spPr>
          <a:xfrm>
            <a:off x="3945677" y="2009164"/>
            <a:ext cx="5190717" cy="33794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 pitchFamily="34" charset="0"/>
              <a:buChar char="•"/>
              <a:defRPr 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 pitchFamily="34" charset="0"/>
              <a:buChar char="–"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/>
              <a:buChar char="•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/>
              <a:buChar char="•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/>
              <a:buChar char="•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  <a:t>Clinical Consultation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is a 24/7/365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nurse triage line staffed by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 registered nurse.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Clinical consult provides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medical assessment and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care recommendations.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963A9B9-3E75-436A-85F7-E65D903F1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2" y="1541026"/>
            <a:ext cx="3441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47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PestSure Dedicated Triage 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Nurse Consultation </a:t>
            </a:r>
          </a:p>
          <a:p>
            <a:pPr lvl="1"/>
            <a:r>
              <a:rPr lang="en-US" dirty="0"/>
              <a:t>Call PestSure’s dedicated nurse line </a:t>
            </a:r>
            <a:r>
              <a:rPr lang="en-US" b="1" dirty="0">
                <a:solidFill>
                  <a:srgbClr val="FF0000"/>
                </a:solidFill>
              </a:rPr>
              <a:t>1-855-291-0540</a:t>
            </a:r>
            <a:r>
              <a:rPr lang="en-US" dirty="0"/>
              <a:t> with injured employee to speak with a Sedgwick Registered Nurse</a:t>
            </a:r>
          </a:p>
          <a:p>
            <a:pPr lvl="1"/>
            <a:endParaRPr lang="en-US" dirty="0"/>
          </a:p>
          <a:p>
            <a:r>
              <a:rPr lang="en-US" dirty="0"/>
              <a:t>Report the Claim</a:t>
            </a:r>
          </a:p>
          <a:p>
            <a:pPr lvl="1"/>
            <a:r>
              <a:rPr lang="en-US" dirty="0"/>
              <a:t>Calling the nurse does not substitute for claims reporting</a:t>
            </a:r>
          </a:p>
          <a:p>
            <a:pPr lvl="1"/>
            <a:r>
              <a:rPr lang="en-US" dirty="0"/>
              <a:t>Be sure to follow normal reporting protocols</a:t>
            </a:r>
          </a:p>
          <a:p>
            <a:pPr lvl="1"/>
            <a:endParaRPr lang="en-US" dirty="0"/>
          </a:p>
          <a:p>
            <a:r>
              <a:rPr lang="en-US" dirty="0"/>
              <a:t>Process Exceptions</a:t>
            </a:r>
          </a:p>
          <a:p>
            <a:pPr lvl="1"/>
            <a:r>
              <a:rPr lang="en-US" dirty="0"/>
              <a:t>Employee emergency or</a:t>
            </a:r>
          </a:p>
          <a:p>
            <a:pPr lvl="1"/>
            <a:r>
              <a:rPr lang="en-US" dirty="0"/>
              <a:t>Employee already sought treatment from a doctor</a:t>
            </a:r>
          </a:p>
        </p:txBody>
      </p:sp>
    </p:spTree>
    <p:extLst>
      <p:ext uri="{BB962C8B-B14F-4D97-AF65-F5344CB8AC3E}">
        <p14:creationId xmlns:p14="http://schemas.microsoft.com/office/powerpoint/2010/main" val="246658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968" y="355572"/>
            <a:ext cx="8149586" cy="40044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What You Can Expect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F162-0334-4E8A-92DD-940E9E47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9" y="1245777"/>
            <a:ext cx="8884425" cy="2700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28953-210D-41E0-8BC5-FEC471CEECEB}"/>
              </a:ext>
            </a:extLst>
          </p:cNvPr>
          <p:cNvSpPr txBox="1"/>
          <p:nvPr/>
        </p:nvSpPr>
        <p:spPr>
          <a:xfrm>
            <a:off x="3004992" y="4525300"/>
            <a:ext cx="341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Referral Options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955768-D639-4872-A0CA-6CA5625FB3E3}"/>
              </a:ext>
            </a:extLst>
          </p:cNvPr>
          <p:cNvCxnSpPr/>
          <p:nvPr/>
        </p:nvCxnSpPr>
        <p:spPr>
          <a:xfrm>
            <a:off x="956345" y="4725355"/>
            <a:ext cx="2650921" cy="0"/>
          </a:xfrm>
          <a:prstGeom prst="straightConnector1">
            <a:avLst/>
          </a:prstGeom>
          <a:ln>
            <a:solidFill>
              <a:srgbClr val="009D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75C675-F220-47A9-84CF-A905D7E3123E}"/>
              </a:ext>
            </a:extLst>
          </p:cNvPr>
          <p:cNvCxnSpPr/>
          <p:nvPr/>
        </p:nvCxnSpPr>
        <p:spPr>
          <a:xfrm>
            <a:off x="956345" y="4725355"/>
            <a:ext cx="0" cy="425203"/>
          </a:xfrm>
          <a:prstGeom prst="line">
            <a:avLst/>
          </a:prstGeom>
          <a:ln>
            <a:solidFill>
              <a:srgbClr val="009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047AF7-515C-41B2-A486-8BBB0109FCAE}"/>
              </a:ext>
            </a:extLst>
          </p:cNvPr>
          <p:cNvCxnSpPr/>
          <p:nvPr/>
        </p:nvCxnSpPr>
        <p:spPr>
          <a:xfrm>
            <a:off x="5805182" y="4725355"/>
            <a:ext cx="2121928" cy="0"/>
          </a:xfrm>
          <a:prstGeom prst="line">
            <a:avLst/>
          </a:prstGeom>
          <a:ln>
            <a:solidFill>
              <a:srgbClr val="009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E99F91-16B5-4795-B7F0-B7821CACAF9E}"/>
              </a:ext>
            </a:extLst>
          </p:cNvPr>
          <p:cNvCxnSpPr>
            <a:cxnSpLocks/>
          </p:cNvCxnSpPr>
          <p:nvPr/>
        </p:nvCxnSpPr>
        <p:spPr>
          <a:xfrm>
            <a:off x="7927110" y="4725355"/>
            <a:ext cx="0" cy="425203"/>
          </a:xfrm>
          <a:prstGeom prst="straightConnector1">
            <a:avLst/>
          </a:prstGeom>
          <a:ln>
            <a:solidFill>
              <a:srgbClr val="009D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B2AFAAB5-DF73-4BCC-915B-5ACBE6346E99}"/>
              </a:ext>
            </a:extLst>
          </p:cNvPr>
          <p:cNvSpPr txBox="1">
            <a:spLocks/>
          </p:cNvSpPr>
          <p:nvPr/>
        </p:nvSpPr>
        <p:spPr>
          <a:xfrm>
            <a:off x="710586" y="5050365"/>
            <a:ext cx="8149586" cy="40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2000" b="0" kern="1200" spc="300">
                <a:solidFill>
                  <a:srgbClr val="009DDC"/>
                </a:solidFill>
                <a:effectLst/>
                <a:latin typeface="+mn-lt"/>
                <a:ea typeface="+mj-ea"/>
                <a:cs typeface="Tahoma" pitchFamily="34" charset="0"/>
              </a:defRPr>
            </a:lvl1pPr>
          </a:lstStyle>
          <a:p>
            <a:pPr algn="ctr"/>
            <a:r>
              <a:rPr lang="en-US" dirty="0"/>
              <a:t>First-Aid/</a:t>
            </a:r>
            <a:r>
              <a:rPr lang="en-US"/>
              <a:t>Self-Care  ●  </a:t>
            </a:r>
            <a:r>
              <a:rPr lang="en-US" dirty="0"/>
              <a:t>In </a:t>
            </a:r>
            <a:r>
              <a:rPr lang="en-US"/>
              <a:t>Person Treatment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0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Sedgwick Book of Business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4D0C-F540-401A-B05D-65130A183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6" y="923005"/>
            <a:ext cx="8504664" cy="5011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A7E2C5-DE47-4863-A475-83B050E87F4F}"/>
              </a:ext>
            </a:extLst>
          </p:cNvPr>
          <p:cNvSpPr txBox="1"/>
          <p:nvPr/>
        </p:nvSpPr>
        <p:spPr>
          <a:xfrm>
            <a:off x="3909271" y="1375794"/>
            <a:ext cx="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E5FE6-DD52-4786-B8E1-70D5B75C9EB8}"/>
              </a:ext>
            </a:extLst>
          </p:cNvPr>
          <p:cNvSpPr txBox="1"/>
          <p:nvPr/>
        </p:nvSpPr>
        <p:spPr>
          <a:xfrm>
            <a:off x="6325299" y="2508308"/>
            <a:ext cx="7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F57D9-87F7-4D71-B3F8-DFB166EE9EB7}"/>
              </a:ext>
            </a:extLst>
          </p:cNvPr>
          <p:cNvSpPr txBox="1"/>
          <p:nvPr/>
        </p:nvSpPr>
        <p:spPr>
          <a:xfrm>
            <a:off x="7977930" y="3733101"/>
            <a:ext cx="67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13D91-66FB-4D3A-BF12-9A573930DC12}"/>
              </a:ext>
            </a:extLst>
          </p:cNvPr>
          <p:cNvSpPr txBox="1"/>
          <p:nvPr/>
        </p:nvSpPr>
        <p:spPr>
          <a:xfrm>
            <a:off x="4228051" y="4840448"/>
            <a:ext cx="66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29%</a:t>
            </a:r>
          </a:p>
        </p:txBody>
      </p:sp>
    </p:spTree>
    <p:extLst>
      <p:ext uri="{BB962C8B-B14F-4D97-AF65-F5344CB8AC3E}">
        <p14:creationId xmlns:p14="http://schemas.microsoft.com/office/powerpoint/2010/main" val="2613781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405729"/>
            <a:ext cx="8149586" cy="400440"/>
          </a:xfrm>
        </p:spPr>
        <p:txBody>
          <a:bodyPr/>
          <a:lstStyle/>
          <a:p>
            <a:r>
              <a:rPr lang="en-US"/>
              <a:t>Program Benefits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8922DED-CF6A-4E97-9A76-3BF279CD905B}"/>
              </a:ext>
            </a:extLst>
          </p:cNvPr>
          <p:cNvSpPr txBox="1">
            <a:spLocks/>
          </p:cNvSpPr>
          <p:nvPr/>
        </p:nvSpPr>
        <p:spPr>
          <a:xfrm>
            <a:off x="1416756" y="1404816"/>
            <a:ext cx="7274742" cy="47921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 pitchFamily="34" charset="0"/>
              <a:buChar char="•"/>
              <a:defRPr 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 pitchFamily="34" charset="0"/>
              <a:buChar char="–"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/>
              <a:buChar char="•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/>
              <a:buChar char="•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118ACA"/>
              </a:buClr>
              <a:buFont typeface="Arial"/>
              <a:buChar char="•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Critical information is gathered at the time of injury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Allowing a medical professional to determine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Medical appointments arranged/scheduled at the time of the injury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Savings achieved through an overall reduction in the average cost per claim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Information is shared with the designated client contacts and Sedgwick claims examiner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8AC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07B9E8F-EDB7-48D0-AD95-266705FE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6" y="1245012"/>
            <a:ext cx="73152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1F65C-FBC6-4DF7-A6F8-59819D25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6" y="2120898"/>
            <a:ext cx="7315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D7D42B7-FD62-4C59-A0CF-A29B05406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7" y="3041677"/>
            <a:ext cx="740387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9C042-44BD-4FC9-82C8-86FFE4D99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6" y="4037685"/>
            <a:ext cx="71898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BD12AA1-FCEC-46EB-B821-9748456E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7" y="5030249"/>
            <a:ext cx="69389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6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Care and Provider Referral PestSure Calls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197610"/>
              </p:ext>
            </p:extLst>
          </p:nvPr>
        </p:nvGraphicFramePr>
        <p:xfrm>
          <a:off x="765175" y="1864178"/>
          <a:ext cx="10969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ackager Shell Object" showAsIcon="1" r:id="rId3" imgW="1096920" imgH="532800" progId="Package">
                  <p:embed/>
                </p:oleObj>
              </mc:Choice>
              <mc:Fallback>
                <p:oleObj name="Packager Shell Object" showAsIcon="1" r:id="rId3" imgW="1096920" imgH="532800" progId="Package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5175" y="1864178"/>
                        <a:ext cx="1096963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811663"/>
              </p:ext>
            </p:extLst>
          </p:nvPr>
        </p:nvGraphicFramePr>
        <p:xfrm>
          <a:off x="2822575" y="1856015"/>
          <a:ext cx="10969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5" imgW="1096920" imgH="532800" progId="Package">
                  <p:embed/>
                </p:oleObj>
              </mc:Choice>
              <mc:Fallback>
                <p:oleObj name="Packager Shell Object" showAsIcon="1" r:id="rId5" imgW="1096920" imgH="532800" progId="Package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22575" y="1856015"/>
                        <a:ext cx="1096963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071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What we need from you:</a:t>
            </a:r>
          </a:p>
          <a:p>
            <a:endParaRPr lang="en-US"/>
          </a:p>
          <a:p>
            <a:pPr lvl="1"/>
            <a:r>
              <a:rPr lang="en-US"/>
              <a:t>Clinic information – Names/Addresses of doctors/clinics where your employees treat for work related injuries</a:t>
            </a:r>
          </a:p>
          <a:p>
            <a:pPr lvl="1"/>
            <a:endParaRPr lang="en-US"/>
          </a:p>
          <a:p>
            <a:pPr lvl="1"/>
            <a:r>
              <a:rPr lang="en-US"/>
              <a:t>Contact information for triage report recipients</a:t>
            </a:r>
          </a:p>
          <a:p>
            <a:pPr lvl="1"/>
            <a:endParaRPr lang="en-US"/>
          </a:p>
          <a:p>
            <a:pPr lvl="1"/>
            <a:r>
              <a:rPr lang="en-US"/>
              <a:t>Send information to:</a:t>
            </a:r>
          </a:p>
          <a:p>
            <a:pPr lvl="2"/>
            <a:r>
              <a:rPr lang="en-US">
                <a:hlinkClick r:id="rId2"/>
              </a:rPr>
              <a:t>carmen.andreini@sedgwick.com</a:t>
            </a:r>
            <a:endParaRPr lang="en-US"/>
          </a:p>
          <a:p>
            <a:pPr lvl="2"/>
            <a:r>
              <a:rPr lang="en-US">
                <a:hlinkClick r:id="rId3"/>
              </a:rPr>
              <a:t>carrie.layton@sedgwick.com</a:t>
            </a:r>
            <a:endParaRPr lang="en-US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PestSure Nurse Consultation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>
                <a:solidFill>
                  <a:srgbClr val="009DDC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460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50902409BA1E44B2BB74D27705CDAC" ma:contentTypeVersion="1" ma:contentTypeDescription="Create a new document." ma:contentTypeScope="" ma:versionID="08097efdacc697fd3f17b6dcbbdeac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856d09458a2f88b25d84261e871e8d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1FD791-BDD2-4811-B6C0-4D46E19B233A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AE92702-64E0-4907-A2F2-1CC9C97585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9D7809-7C82-41D8-BD85-6315EF7455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3366</TotalTime>
  <Words>215</Words>
  <Application>Microsoft Office PowerPoint</Application>
  <PresentationFormat>On-screen Show (4:3)</PresentationFormat>
  <Paragraphs>51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Aharoni</vt:lpstr>
      <vt:lpstr>Arial</vt:lpstr>
      <vt:lpstr>Calibri</vt:lpstr>
      <vt:lpstr>Calibri Light</vt:lpstr>
      <vt:lpstr>Tahoma</vt:lpstr>
      <vt:lpstr>Custom Design</vt:lpstr>
      <vt:lpstr>Packager Shell Object</vt:lpstr>
      <vt:lpstr> PestSure Clinical Consultation</vt:lpstr>
      <vt:lpstr>What is Clinical Consultation?</vt:lpstr>
      <vt:lpstr>PestSure Dedicated Triage Line</vt:lpstr>
      <vt:lpstr> What You Can Expect</vt:lpstr>
      <vt:lpstr>Sedgwick Book of Business Results</vt:lpstr>
      <vt:lpstr>Program Benefits</vt:lpstr>
      <vt:lpstr>Self Care and Provider Referral PestSure Calls</vt:lpstr>
      <vt:lpstr>Next Steps </vt:lpstr>
      <vt:lpstr>PestSure Nurse Consultation</vt:lpstr>
    </vt:vector>
  </TitlesOfParts>
  <Company>Sedgwick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Caring Counts presentation template - updated January 2017</dc:title>
  <dc:creator>Waites, Karen W.</dc:creator>
  <cp:lastModifiedBy>Linda Midyett</cp:lastModifiedBy>
  <cp:revision>150</cp:revision>
  <dcterms:created xsi:type="dcterms:W3CDTF">2014-12-02T20:26:26Z</dcterms:created>
  <dcterms:modified xsi:type="dcterms:W3CDTF">2022-10-06T19:30:38Z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0x010100DE50902409BA1E44B2BB74D27705CDAC</vt:lpwstr>
  </property>
  <property fmtid="{D5CDD505-2E9C-101B-9397-08002B2CF9AE}" pid="3" name="Line of Business">
    <vt:lpwstr>N/A</vt:lpwstr>
  </property>
</Properties>
</file>