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3" r:id="rId5"/>
    <p:sldId id="11126" r:id="rId6"/>
    <p:sldId id="11239" r:id="rId7"/>
    <p:sldId id="11127" r:id="rId8"/>
    <p:sldId id="11259" r:id="rId9"/>
    <p:sldId id="11128" r:id="rId10"/>
    <p:sldId id="11130" r:id="rId11"/>
    <p:sldId id="11132" r:id="rId12"/>
    <p:sldId id="11133" r:id="rId13"/>
    <p:sldId id="11134" r:id="rId14"/>
    <p:sldId id="11136" r:id="rId15"/>
    <p:sldId id="11121" r:id="rId16"/>
    <p:sldId id="11122" r:id="rId17"/>
  </p:sldIdLst>
  <p:sldSz cx="9144000" cy="5143500" type="screen16x9"/>
  <p:notesSz cx="7315200" cy="9601200"/>
  <p:defaultTextStyle>
    <a:defPPr>
      <a:defRPr lang="fr-FR"/>
    </a:defPPr>
    <a:lvl1pPr algn="l" defTabSz="81568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06911" indent="128205" algn="l" defTabSz="81568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15680" indent="254553" algn="l" defTabSz="81568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222590" indent="382756" algn="l" defTabSz="81568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631359" indent="509103" algn="l" defTabSz="81568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675577" algn="l" defTabSz="107023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10692" algn="l" defTabSz="107023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745806" algn="l" defTabSz="107023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280922" algn="l" defTabSz="107023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orient="horz" pos="4220">
          <p15:clr>
            <a:srgbClr val="A4A3A4"/>
          </p15:clr>
        </p15:guide>
        <p15:guide id="4" orient="horz" pos="34">
          <p15:clr>
            <a:srgbClr val="A4A3A4"/>
          </p15:clr>
        </p15:guide>
        <p15:guide id="5" orient="horz" pos="3486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788">
          <p15:clr>
            <a:srgbClr val="A4A3A4"/>
          </p15:clr>
        </p15:guide>
        <p15:guide id="8" pos="2879">
          <p15:clr>
            <a:srgbClr val="A4A3A4"/>
          </p15:clr>
        </p15:guide>
        <p15:guide id="9" pos="5641">
          <p15:clr>
            <a:srgbClr val="A4A3A4"/>
          </p15:clr>
        </p15:guide>
        <p15:guide id="10" pos="172">
          <p15:clr>
            <a:srgbClr val="A4A3A4"/>
          </p15:clr>
        </p15:guide>
        <p15:guide id="11" orient="horz" pos="1619">
          <p15:clr>
            <a:srgbClr val="A4A3A4"/>
          </p15:clr>
        </p15:guide>
        <p15:guide id="12" orient="horz" pos="167">
          <p15:clr>
            <a:srgbClr val="A4A3A4"/>
          </p15:clr>
        </p15:guide>
        <p15:guide id="13" orient="horz" pos="3184">
          <p15:clr>
            <a:srgbClr val="A4A3A4"/>
          </p15:clr>
        </p15:guide>
        <p15:guide id="14" orient="horz" pos="2615">
          <p15:clr>
            <a:srgbClr val="A4A3A4"/>
          </p15:clr>
        </p15:guide>
        <p15:guide id="15" orient="horz" pos="769">
          <p15:clr>
            <a:srgbClr val="A4A3A4"/>
          </p15:clr>
        </p15:guide>
        <p15:guide id="16" orient="horz" pos="2841">
          <p15:clr>
            <a:srgbClr val="A4A3A4"/>
          </p15:clr>
        </p15:guide>
        <p15:guide id="17" orient="horz" pos="2377">
          <p15:clr>
            <a:srgbClr val="A4A3A4"/>
          </p15:clr>
        </p15:guide>
        <p15:guide id="18" pos="5706">
          <p15:clr>
            <a:srgbClr val="A4A3A4"/>
          </p15:clr>
        </p15:guide>
        <p15:guide id="19" pos="160">
          <p15:clr>
            <a:srgbClr val="A4A3A4"/>
          </p15:clr>
        </p15:guide>
        <p15:guide id="20" pos="76">
          <p15:clr>
            <a:srgbClr val="A4A3A4"/>
          </p15:clr>
        </p15:guide>
        <p15:guide id="21" orient="horz" pos="1625">
          <p15:clr>
            <a:srgbClr val="A4A3A4"/>
          </p15:clr>
        </p15:guide>
        <p15:guide id="22" orient="horz" pos="255">
          <p15:clr>
            <a:srgbClr val="A4A3A4"/>
          </p15:clr>
        </p15:guide>
        <p15:guide id="23" orient="horz" pos="495">
          <p15:clr>
            <a:srgbClr val="A4A3A4"/>
          </p15:clr>
        </p15:guide>
        <p15:guide id="24" orient="horz" pos="710">
          <p15:clr>
            <a:srgbClr val="A4A3A4"/>
          </p15:clr>
        </p15:guide>
        <p15:guide id="25" orient="horz" pos="2835">
          <p15:clr>
            <a:srgbClr val="A4A3A4"/>
          </p15:clr>
        </p15:guide>
        <p15:guide id="26" pos="4809">
          <p15:clr>
            <a:srgbClr val="A4A3A4"/>
          </p15:clr>
        </p15:guide>
        <p15:guide id="27" pos="167">
          <p15:clr>
            <a:srgbClr val="A4A3A4"/>
          </p15:clr>
        </p15:guide>
        <p15:guide id="28" pos="5594">
          <p15:clr>
            <a:srgbClr val="A4A3A4"/>
          </p15:clr>
        </p15:guide>
        <p15:guide id="29" pos="853">
          <p15:clr>
            <a:srgbClr val="A4A3A4"/>
          </p15:clr>
        </p15:guide>
        <p15:guide id="30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3" userDrawn="1">
          <p15:clr>
            <a:srgbClr val="A4A3A4"/>
          </p15:clr>
        </p15:guide>
        <p15:guide id="2" pos="2267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e, Karen" initials="RK" lastIdx="1" clrIdx="0">
    <p:extLst>
      <p:ext uri="{19B8F6BF-5375-455C-9EA6-DF929625EA0E}">
        <p15:presenceInfo xmlns:p15="http://schemas.microsoft.com/office/powerpoint/2012/main" userId="S-1-5-21-3434206758-3244318002-855552138-50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DCC5ED"/>
    <a:srgbClr val="EDE2F6"/>
    <a:srgbClr val="FFDF79"/>
    <a:srgbClr val="FFEBAB"/>
    <a:srgbClr val="FFE593"/>
    <a:srgbClr val="FFEDB3"/>
    <a:srgbClr val="FFF4D1"/>
    <a:srgbClr val="D2ECB6"/>
    <a:srgbClr val="E9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73685-8D04-4C67-B1EF-88035944D87F}" v="2" dt="2022-10-25T11:03:08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3792" autoAdjust="0"/>
  </p:normalViewPr>
  <p:slideViewPr>
    <p:cSldViewPr snapToGrid="0">
      <p:cViewPr>
        <p:scale>
          <a:sx n="83" d="100"/>
          <a:sy n="83" d="100"/>
        </p:scale>
        <p:origin x="760" y="52"/>
      </p:cViewPr>
      <p:guideLst>
        <p:guide orient="horz" pos="2159"/>
        <p:guide orient="horz" pos="240"/>
        <p:guide orient="horz" pos="4220"/>
        <p:guide orient="horz" pos="34"/>
        <p:guide orient="horz" pos="3486"/>
        <p:guide orient="horz" pos="1026"/>
        <p:guide orient="horz" pos="3788"/>
        <p:guide pos="2879"/>
        <p:guide pos="5641"/>
        <p:guide pos="172"/>
        <p:guide orient="horz" pos="1619"/>
        <p:guide orient="horz" pos="167"/>
        <p:guide orient="horz" pos="3184"/>
        <p:guide orient="horz" pos="2615"/>
        <p:guide orient="horz" pos="769"/>
        <p:guide orient="horz" pos="2841"/>
        <p:guide orient="horz" pos="2377"/>
        <p:guide pos="5706"/>
        <p:guide pos="160"/>
        <p:guide pos="76"/>
        <p:guide orient="horz" pos="1625"/>
        <p:guide orient="horz" pos="255"/>
        <p:guide orient="horz" pos="495"/>
        <p:guide orient="horz" pos="710"/>
        <p:guide orient="horz" pos="2835"/>
        <p:guide pos="4809"/>
        <p:guide pos="167"/>
        <p:guide pos="5594"/>
        <p:guide pos="85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8"/>
    </p:cViewPr>
  </p:sorterViewPr>
  <p:notesViewPr>
    <p:cSldViewPr snapToGrid="0" showGuides="1">
      <p:cViewPr varScale="1">
        <p:scale>
          <a:sx n="45" d="100"/>
          <a:sy n="45" d="100"/>
        </p:scale>
        <p:origin x="2764" y="56"/>
      </p:cViewPr>
      <p:guideLst>
        <p:guide orient="horz" pos="2743"/>
        <p:guide pos="2267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8781" cy="479756"/>
          </a:xfrm>
          <a:prstGeom prst="rect">
            <a:avLst/>
          </a:prstGeom>
        </p:spPr>
        <p:txBody>
          <a:bodyPr vert="horz" wrap="square" lIns="94842" tIns="47421" rIns="94842" bIns="474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001" y="0"/>
            <a:ext cx="3170491" cy="479756"/>
          </a:xfrm>
          <a:prstGeom prst="rect">
            <a:avLst/>
          </a:prstGeom>
        </p:spPr>
        <p:txBody>
          <a:bodyPr vert="horz" wrap="square" lIns="94842" tIns="47421" rIns="94842" bIns="474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fr-FR" dirty="0"/>
              <a:t>CONFIDENTIALITY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18401"/>
            <a:ext cx="3168781" cy="481278"/>
          </a:xfrm>
          <a:prstGeom prst="rect">
            <a:avLst/>
          </a:prstGeom>
        </p:spPr>
        <p:txBody>
          <a:bodyPr vert="horz" wrap="square" lIns="94842" tIns="47421" rIns="94842" bIns="474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fr-FR" dirty="0"/>
              <a:t>Title of the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001" y="9118401"/>
            <a:ext cx="3170491" cy="481278"/>
          </a:xfrm>
          <a:prstGeom prst="rect">
            <a:avLst/>
          </a:prstGeom>
        </p:spPr>
        <p:txBody>
          <a:bodyPr vert="horz" wrap="square" lIns="94842" tIns="47421" rIns="94842" bIns="474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5A4975-6CFE-4840-9B29-7E8FF68A7FDB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04022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8781" cy="479756"/>
          </a:xfrm>
          <a:prstGeom prst="rect">
            <a:avLst/>
          </a:prstGeom>
        </p:spPr>
        <p:txBody>
          <a:bodyPr vert="horz" wrap="square" lIns="94842" tIns="47421" rIns="94842" bIns="474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001" y="0"/>
            <a:ext cx="3170491" cy="479756"/>
          </a:xfrm>
          <a:prstGeom prst="rect">
            <a:avLst/>
          </a:prstGeom>
        </p:spPr>
        <p:txBody>
          <a:bodyPr vert="horz" wrap="square" lIns="94842" tIns="47421" rIns="94842" bIns="474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fr-FR" dirty="0"/>
              <a:t>CONFIDENTIALITY LEVEL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1" rIns="94842" bIns="47421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59961"/>
            <a:ext cx="5852160" cy="4320845"/>
          </a:xfrm>
          <a:prstGeom prst="rect">
            <a:avLst/>
          </a:prstGeom>
        </p:spPr>
        <p:txBody>
          <a:bodyPr vert="horz" lIns="94842" tIns="47421" rIns="94842" bIns="47421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118401"/>
            <a:ext cx="3168781" cy="481278"/>
          </a:xfrm>
          <a:prstGeom prst="rect">
            <a:avLst/>
          </a:prstGeom>
        </p:spPr>
        <p:txBody>
          <a:bodyPr vert="horz" wrap="square" lIns="94842" tIns="47421" rIns="94842" bIns="474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fr-FR" dirty="0"/>
              <a:t>Title of the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001" y="9118401"/>
            <a:ext cx="3170491" cy="481278"/>
          </a:xfrm>
          <a:prstGeom prst="rect">
            <a:avLst/>
          </a:prstGeom>
        </p:spPr>
        <p:txBody>
          <a:bodyPr vert="horz" wrap="square" lIns="94842" tIns="47421" rIns="94842" bIns="474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0332B2-55D9-421F-A138-9E18F33D61D4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8929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51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023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53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046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5577" algn="l" defTabSz="10702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0692" algn="l" defTabSz="10702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5806" algn="l" defTabSz="10702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0922" algn="l" defTabSz="10702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6">
              <a:defRPr/>
            </a:pPr>
            <a:r>
              <a:rPr lang="en-US" b="1" dirty="0">
                <a:solidFill>
                  <a:srgbClr val="FF0000"/>
                </a:solidFill>
              </a:rPr>
              <a:t>WARNING</a:t>
            </a:r>
            <a:r>
              <a:rPr lang="en-US" dirty="0"/>
              <a:t>: if you try to copy/paste </a:t>
            </a:r>
            <a:r>
              <a:rPr lang="en-US" b="1" dirty="0"/>
              <a:t>slides</a:t>
            </a:r>
            <a:r>
              <a:rPr lang="en-US" dirty="0"/>
              <a:t> from a PPT presentation that doesn’t have this layout, you will probably face some technical issues. </a:t>
            </a:r>
            <a:br>
              <a:rPr lang="en-US" dirty="0"/>
            </a:br>
            <a:r>
              <a:rPr lang="en-US" dirty="0"/>
              <a:t>To avoid such thing, you can click on ‘new slide’ in the top menu of this presentation and copy/paste the </a:t>
            </a:r>
            <a:r>
              <a:rPr lang="en-US" b="1" dirty="0"/>
              <a:t>elements</a:t>
            </a:r>
            <a:r>
              <a:rPr lang="en-US" dirty="0"/>
              <a:t> from your former slide onto the new one (but not the slide itself).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46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6">
              <a:defRPr/>
            </a:pPr>
            <a:r>
              <a:rPr lang="en-US" b="1" dirty="0">
                <a:solidFill>
                  <a:srgbClr val="FF0000"/>
                </a:solidFill>
              </a:rPr>
              <a:t>WARNING</a:t>
            </a:r>
            <a:r>
              <a:rPr lang="en-US" dirty="0"/>
              <a:t>: if you try to copy/paste </a:t>
            </a:r>
            <a:r>
              <a:rPr lang="en-US" b="1" dirty="0"/>
              <a:t>slides</a:t>
            </a:r>
            <a:r>
              <a:rPr lang="en-US" dirty="0"/>
              <a:t> from a PPT presentation that doesn’t have this layout, you will probably face some technical issues. </a:t>
            </a:r>
            <a:br>
              <a:rPr lang="en-US" dirty="0"/>
            </a:br>
            <a:r>
              <a:rPr lang="en-US" dirty="0"/>
              <a:t>To avoid such thing, you can click on ‘new slide’ in the top menu of this presentation and copy/paste the </a:t>
            </a:r>
            <a:r>
              <a:rPr lang="en-US" b="1" dirty="0"/>
              <a:t>elements</a:t>
            </a:r>
            <a:r>
              <a:rPr lang="en-US" dirty="0"/>
              <a:t> from your former slide onto the new one (but not the slide itself).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73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 and Reinsurance_Teal">
    <p:bg>
      <p:bgPr>
        <a:solidFill>
          <a:srgbClr val="027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771"/>
            <a:ext cx="1166077" cy="301752"/>
          </a:xfrm>
          <a:prstGeom prst="rect">
            <a:avLst/>
          </a:prstGeom>
        </p:spPr>
      </p:pic>
      <p:sp>
        <p:nvSpPr>
          <p:cNvPr id="17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84926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2647951" y="621506"/>
            <a:ext cx="3848100" cy="3871913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6800" b="1">
                <a:solidFill>
                  <a:srgbClr val="BC9D45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2260569"/>
            <a:ext cx="9144000" cy="62150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3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Chapter opening page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99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BC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0" y="1935560"/>
            <a:ext cx="9144000" cy="12700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99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 and Reinsurance_Pacific">
    <p:bg>
      <p:bgPr>
        <a:solidFill>
          <a:srgbClr val="424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771"/>
            <a:ext cx="1166077" cy="301752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229622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_Pacific">
    <p:bg>
      <p:bgPr>
        <a:solidFill>
          <a:srgbClr val="424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4" y="248222"/>
            <a:ext cx="908614" cy="170185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22142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einsurance_Pacific">
    <p:bg>
      <p:bgPr>
        <a:solidFill>
          <a:srgbClr val="424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890"/>
            <a:ext cx="1077414" cy="174586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264819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isk Consulting_Pacific">
    <p:bg>
      <p:bgPr>
        <a:solidFill>
          <a:srgbClr val="424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8222"/>
            <a:ext cx="1281066" cy="189894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37516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Pacific">
    <p:bg>
      <p:bgPr>
        <a:solidFill>
          <a:srgbClr val="00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2647951" y="621506"/>
            <a:ext cx="3848100" cy="3871913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6800" b="1">
                <a:solidFill>
                  <a:srgbClr val="42464D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2260569"/>
            <a:ext cx="9144000" cy="62150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3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Chapter opening page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94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acific">
    <p:bg>
      <p:bgPr>
        <a:solidFill>
          <a:srgbClr val="00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42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0" y="1935560"/>
            <a:ext cx="9144000" cy="12700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68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Pacific">
    <p:bg>
      <p:bgPr>
        <a:solidFill>
          <a:srgbClr val="00A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42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9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_Teal">
    <p:bg>
      <p:bgPr>
        <a:solidFill>
          <a:srgbClr val="027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4" y="248222"/>
            <a:ext cx="908614" cy="170185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316688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 and Reinsurance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771"/>
            <a:ext cx="1166077" cy="301752"/>
          </a:xfrm>
          <a:prstGeom prst="rect">
            <a:avLst/>
          </a:prstGeom>
        </p:spPr>
      </p:pic>
      <p:sp>
        <p:nvSpPr>
          <p:cNvPr id="19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1848602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4" y="248222"/>
            <a:ext cx="908614" cy="170185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305091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einsurance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890"/>
            <a:ext cx="1077414" cy="174586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2660096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isk Consulting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8222"/>
            <a:ext cx="1281066" cy="189894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312374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2647951" y="621506"/>
            <a:ext cx="3848100" cy="3871913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6800" b="1">
                <a:solidFill>
                  <a:srgbClr val="9EBEAF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2260569"/>
            <a:ext cx="9144000" cy="62150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3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Chapter opening page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202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0" y="1935560"/>
            <a:ext cx="9144000" cy="12700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03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Viridian Green">
    <p:bg>
      <p:bgPr>
        <a:solidFill>
          <a:srgbClr val="668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09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 and Reinsurance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sp>
        <p:nvSpPr>
          <p:cNvPr id="15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771"/>
            <a:ext cx="1166077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4" y="248222"/>
            <a:ext cx="908614" cy="170185"/>
          </a:xfrm>
          <a:prstGeom prst="rect">
            <a:avLst/>
          </a:prstGeom>
        </p:spPr>
      </p:pic>
      <p:sp>
        <p:nvSpPr>
          <p:cNvPr id="17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3156674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einsurance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890"/>
            <a:ext cx="1077414" cy="174586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26917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einsurance_Teal">
    <p:bg>
      <p:bgPr>
        <a:solidFill>
          <a:srgbClr val="027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890"/>
            <a:ext cx="1077414" cy="174586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1589893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isk Consulting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8222"/>
            <a:ext cx="1281066" cy="189894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296762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2647951" y="621506"/>
            <a:ext cx="3848100" cy="3871913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6800" b="1">
                <a:solidFill>
                  <a:srgbClr val="9190A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2260569"/>
            <a:ext cx="9144000" cy="62150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3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Chapter opening page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641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0" y="1935560"/>
            <a:ext cx="9144000" cy="12700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67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Tosca">
    <p:bg>
      <p:bgPr>
        <a:solidFill>
          <a:srgbClr val="9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864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2647951" y="621506"/>
            <a:ext cx="3848100" cy="3871913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6800" b="1">
                <a:solidFill>
                  <a:srgbClr val="00AEC6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7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2260569"/>
            <a:ext cx="9144000" cy="62150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30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Chapter opening page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266700"/>
            <a:ext cx="52120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13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 hasCustomPrompt="1"/>
          </p:nvPr>
        </p:nvSpPr>
        <p:spPr>
          <a:xfrm>
            <a:off x="265113" y="205978"/>
            <a:ext cx="8616434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65112" y="571705"/>
            <a:ext cx="8616434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65113" y="1127126"/>
            <a:ext cx="8624569" cy="3269614"/>
          </a:xfrm>
          <a:prstGeom prst="rect">
            <a:avLst/>
          </a:prstGeom>
        </p:spPr>
        <p:txBody>
          <a:bodyPr lIns="0" tIns="0" rIns="0" bIns="0"/>
          <a:lstStyle>
            <a:lvl1pPr marL="809625" indent="-809625">
              <a:buClr>
                <a:schemeClr val="tx2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pic>
        <p:nvPicPr>
          <p:cNvPr id="10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2264721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 hasCustomPrompt="1"/>
          </p:nvPr>
        </p:nvSpPr>
        <p:spPr>
          <a:xfrm>
            <a:off x="265095" y="205978"/>
            <a:ext cx="8612016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65097" y="571705"/>
            <a:ext cx="8612016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Subtitle or next title (optional)</a:t>
            </a:r>
          </a:p>
        </p:txBody>
      </p:sp>
      <p:pic>
        <p:nvPicPr>
          <p:cNvPr id="1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3" y="1126211"/>
            <a:ext cx="8616433" cy="3658695"/>
          </a:xfrm>
          <a:prstGeom prst="rect">
            <a:avLst/>
          </a:prstGeom>
        </p:spPr>
        <p:txBody>
          <a:bodyPr vert="horz" lIns="0" tIns="0" rIns="0" bIns="0"/>
          <a:lstStyle>
            <a:lvl1pPr marL="315916" indent="-315916">
              <a:buSzPct val="12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Arial"/>
              </a:defRPr>
            </a:lvl1pPr>
            <a:lvl2pPr marL="631831" indent="-213708">
              <a:buClr>
                <a:srgbClr val="00727A"/>
              </a:buClr>
              <a:buSzPct val="100000"/>
              <a:buFont typeface="Wingdings" pitchFamily="2" charset="2"/>
              <a:buChar char="à"/>
              <a:defRPr sz="1400" baseline="0">
                <a:solidFill>
                  <a:schemeClr val="tx1"/>
                </a:solidFill>
                <a:latin typeface="+mn-lt"/>
                <a:cs typeface="Arial"/>
              </a:defRPr>
            </a:lvl2pPr>
            <a:lvl3pPr marL="947747" indent="-213708">
              <a:buClr>
                <a:srgbClr val="004563"/>
              </a:buClr>
              <a:buSzPct val="100000"/>
              <a:buFont typeface="Source Sans Pro" pitchFamily="34" charset="0"/>
              <a:buChar char="–"/>
              <a:defRPr sz="1300" i="1">
                <a:solidFill>
                  <a:schemeClr val="tx1"/>
                </a:solidFill>
                <a:latin typeface="+mn-lt"/>
                <a:cs typeface="Arial"/>
              </a:defRPr>
            </a:lvl3pPr>
            <a:lvl4pPr marL="1152163" indent="-204416"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+mn-lt"/>
              </a:defRPr>
            </a:lvl4pPr>
            <a:lvl5pPr marL="1365871" indent="-213708">
              <a:buFont typeface="Open Sans" pitchFamily="34" charset="0"/>
              <a:buChar char="&gt;"/>
              <a:defRPr sz="7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 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2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 hasCustomPrompt="1"/>
          </p:nvPr>
        </p:nvSpPr>
        <p:spPr>
          <a:xfrm>
            <a:off x="265113" y="205978"/>
            <a:ext cx="8616434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65112" y="571705"/>
            <a:ext cx="8616434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65113" y="1230406"/>
            <a:ext cx="8616434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3" hasCustomPrompt="1"/>
          </p:nvPr>
        </p:nvSpPr>
        <p:spPr>
          <a:xfrm>
            <a:off x="265113" y="1764506"/>
            <a:ext cx="8616434" cy="262461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table</a:t>
            </a:r>
            <a:endParaRPr lang="fr-FR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444719"/>
            <a:ext cx="8616434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Table subtitle</a:t>
            </a:r>
          </a:p>
        </p:txBody>
      </p:sp>
      <p:pic>
        <p:nvPicPr>
          <p:cNvPr id="10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2019180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 hasCustomPrompt="1"/>
          </p:nvPr>
        </p:nvSpPr>
        <p:spPr>
          <a:xfrm>
            <a:off x="265113" y="205978"/>
            <a:ext cx="8616434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65112" y="571705"/>
            <a:ext cx="8616434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372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65113" y="1230406"/>
            <a:ext cx="4108884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444719"/>
            <a:ext cx="4108884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265113" y="1778794"/>
            <a:ext cx="4108884" cy="261540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 the icon to add a graph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0413" y="1230406"/>
            <a:ext cx="4310062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0413" y="1444719"/>
            <a:ext cx="4310062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2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4570413" y="1778794"/>
            <a:ext cx="4310062" cy="2615406"/>
          </a:xfrm>
          <a:prstGeom prst="rect">
            <a:avLst/>
          </a:prstGeom>
        </p:spPr>
        <p:txBody>
          <a:bodyPr anchor="ctr"/>
          <a:lstStyle>
            <a:lvl1pPr marL="0" marR="0" indent="0" algn="ctr" defTabSz="91372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 the icon to add a graph</a:t>
            </a:r>
            <a:endParaRPr lang="fr-FR" dirty="0"/>
          </a:p>
        </p:txBody>
      </p:sp>
      <p:pic>
        <p:nvPicPr>
          <p:cNvPr id="1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130335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 hasCustomPrompt="1"/>
          </p:nvPr>
        </p:nvSpPr>
        <p:spPr>
          <a:xfrm>
            <a:off x="265113" y="205978"/>
            <a:ext cx="8616434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65112" y="571705"/>
            <a:ext cx="8616434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65113" y="1230406"/>
            <a:ext cx="4108884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444719"/>
            <a:ext cx="4108884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265113" y="1778794"/>
            <a:ext cx="4108884" cy="1150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 the icon to add a graph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1357" y="1230406"/>
            <a:ext cx="4269118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4611357" y="1444719"/>
            <a:ext cx="4269118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2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4611357" y="1778794"/>
            <a:ext cx="4269118" cy="1150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 the icon to add a graph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265113" y="3073494"/>
            <a:ext cx="4108884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265113" y="3287807"/>
            <a:ext cx="4108884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21" hasCustomPrompt="1"/>
          </p:nvPr>
        </p:nvSpPr>
        <p:spPr>
          <a:xfrm>
            <a:off x="265113" y="3621882"/>
            <a:ext cx="4108884" cy="1150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 the icon to add a graph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4611357" y="3073494"/>
            <a:ext cx="4269118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4611357" y="3287807"/>
            <a:ext cx="4269118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19" name="Espace réservé du graphique 3"/>
          <p:cNvSpPr>
            <a:spLocks noGrp="1"/>
          </p:cNvSpPr>
          <p:nvPr>
            <p:ph type="chart" sz="quarter" idx="24" hasCustomPrompt="1"/>
          </p:nvPr>
        </p:nvSpPr>
        <p:spPr>
          <a:xfrm>
            <a:off x="4611357" y="3621882"/>
            <a:ext cx="4269118" cy="11501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 the icon to add a graph</a:t>
            </a:r>
          </a:p>
        </p:txBody>
      </p:sp>
      <p:pic>
        <p:nvPicPr>
          <p:cNvPr id="20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24155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isk Consulting_Teal">
    <p:bg>
      <p:bgPr>
        <a:solidFill>
          <a:srgbClr val="027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8222"/>
            <a:ext cx="1281066" cy="189894"/>
          </a:xfrm>
          <a:prstGeom prst="rect">
            <a:avLst/>
          </a:prstGeom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</p:spTree>
    <p:extLst>
      <p:ext uri="{BB962C8B-B14F-4D97-AF65-F5344CB8AC3E}">
        <p14:creationId xmlns:p14="http://schemas.microsoft.com/office/powerpoint/2010/main" val="1963329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 hasCustomPrompt="1"/>
          </p:nvPr>
        </p:nvSpPr>
        <p:spPr>
          <a:xfrm>
            <a:off x="265112" y="205978"/>
            <a:ext cx="8616433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65111" y="571705"/>
            <a:ext cx="8616433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Subtitle or next title (optional)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65113" y="1230406"/>
            <a:ext cx="3219680" cy="212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444719"/>
            <a:ext cx="3240000" cy="234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Chart subtitle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265113" y="1778794"/>
            <a:ext cx="3188564" cy="2610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on</a:t>
            </a:r>
          </a:p>
          <a:p>
            <a:r>
              <a:rPr lang="en-US" dirty="0"/>
              <a:t> the icon to add a graph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3796367" y="1788161"/>
            <a:ext cx="5085179" cy="2600960"/>
          </a:xfrm>
          <a:prstGeom prst="rect">
            <a:avLst/>
          </a:prstGeom>
        </p:spPr>
        <p:txBody>
          <a:bodyPr lIns="0" tIns="0" rIns="0" bIns="0"/>
          <a:lstStyle>
            <a:lvl1pPr marL="341345" indent="-341345">
              <a:buSzPct val="120000"/>
              <a:buFontTx/>
              <a:buBlip>
                <a:blip r:embed="rId2"/>
              </a:buBlip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pic>
        <p:nvPicPr>
          <p:cNvPr id="1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2561892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AXA XL Construction Virtual Team Meeting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223684"/>
            <a:ext cx="2520950" cy="108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3312000" y="1223684"/>
            <a:ext cx="2520950" cy="108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6227050" y="1223684"/>
            <a:ext cx="2520950" cy="108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2447365"/>
            <a:ext cx="2520000" cy="1218009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SzPct val="120000"/>
              <a:buFontTx/>
              <a:buBlip>
                <a:blip r:embed="rId2"/>
              </a:buBlip>
              <a:defRPr sz="14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0" name="Espace réservé du texte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12950" y="2447365"/>
            <a:ext cx="2520000" cy="1218009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SzPct val="120000"/>
              <a:buFontTx/>
              <a:buBlip>
                <a:blip r:embed="rId2"/>
              </a:buBlip>
              <a:defRPr sz="14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1" name="Espace réservé du texte 24"/>
          <p:cNvSpPr>
            <a:spLocks noGrp="1"/>
          </p:cNvSpPr>
          <p:nvPr>
            <p:ph type="body" sz="quarter" idx="19" hasCustomPrompt="1"/>
          </p:nvPr>
        </p:nvSpPr>
        <p:spPr>
          <a:xfrm>
            <a:off x="6228000" y="2447365"/>
            <a:ext cx="2520000" cy="1218009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SzPct val="120000"/>
              <a:buFontTx/>
              <a:buBlip>
                <a:blip r:embed="rId2"/>
              </a:buBlip>
              <a:defRPr sz="140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pic>
        <p:nvPicPr>
          <p:cNvPr id="12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ommaire"/>
          <p:cNvSpPr>
            <a:spLocks noGrp="1"/>
          </p:cNvSpPr>
          <p:nvPr>
            <p:ph type="title" hasCustomPrompt="1"/>
          </p:nvPr>
        </p:nvSpPr>
        <p:spPr>
          <a:xfrm>
            <a:off x="265112" y="205978"/>
            <a:ext cx="8615363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265111" y="571705"/>
            <a:ext cx="8615363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63516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5564088" y="1478774"/>
            <a:ext cx="3257177" cy="218595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AXA XL Construction Virtual Team Meeting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265113" y="1478775"/>
            <a:ext cx="4305301" cy="2185952"/>
          </a:xfrm>
          <a:prstGeom prst="rect">
            <a:avLst/>
          </a:prstGeom>
        </p:spPr>
        <p:txBody>
          <a:bodyPr lIns="0" tIns="0" rIns="0" bIns="0" anchor="ctr"/>
          <a:lstStyle>
            <a:lvl1pPr marL="341345" indent="-341345">
              <a:buSzPct val="120000"/>
              <a:buFontTx/>
              <a:buBlip>
                <a:blip r:embed="rId2"/>
              </a:buBlip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pic>
        <p:nvPicPr>
          <p:cNvPr id="11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 hasCustomPrompt="1"/>
          </p:nvPr>
        </p:nvSpPr>
        <p:spPr>
          <a:xfrm>
            <a:off x="265112" y="205978"/>
            <a:ext cx="8788887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65111" y="571705"/>
            <a:ext cx="8788887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  <p:grpSp>
        <p:nvGrpSpPr>
          <p:cNvPr id="20" name="Groupe 5"/>
          <p:cNvGrpSpPr/>
          <p:nvPr userDrawn="1"/>
        </p:nvGrpSpPr>
        <p:grpSpPr>
          <a:xfrm>
            <a:off x="4326923" y="2198769"/>
            <a:ext cx="743595" cy="742788"/>
            <a:chOff x="-1206500" y="1404938"/>
            <a:chExt cx="1463675" cy="1462087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-1206500" y="1404938"/>
              <a:ext cx="1463675" cy="1462087"/>
            </a:xfrm>
            <a:custGeom>
              <a:avLst/>
              <a:gdLst/>
              <a:ahLst/>
              <a:cxnLst>
                <a:cxn ang="0">
                  <a:pos x="1842" y="969"/>
                </a:cxn>
                <a:cxn ang="0">
                  <a:pos x="1824" y="1107"/>
                </a:cxn>
                <a:cxn ang="0">
                  <a:pos x="1787" y="1237"/>
                </a:cxn>
                <a:cxn ang="0">
                  <a:pos x="1732" y="1361"/>
                </a:cxn>
                <a:cxn ang="0">
                  <a:pos x="1660" y="1473"/>
                </a:cxn>
                <a:cxn ang="0">
                  <a:pos x="1574" y="1572"/>
                </a:cxn>
                <a:cxn ang="0">
                  <a:pos x="1473" y="1660"/>
                </a:cxn>
                <a:cxn ang="0">
                  <a:pos x="1361" y="1731"/>
                </a:cxn>
                <a:cxn ang="0">
                  <a:pos x="1239" y="1787"/>
                </a:cxn>
                <a:cxn ang="0">
                  <a:pos x="1107" y="1824"/>
                </a:cxn>
                <a:cxn ang="0">
                  <a:pos x="969" y="1842"/>
                </a:cxn>
                <a:cxn ang="0">
                  <a:pos x="875" y="1842"/>
                </a:cxn>
                <a:cxn ang="0">
                  <a:pos x="737" y="1824"/>
                </a:cxn>
                <a:cxn ang="0">
                  <a:pos x="605" y="1787"/>
                </a:cxn>
                <a:cxn ang="0">
                  <a:pos x="483" y="1731"/>
                </a:cxn>
                <a:cxn ang="0">
                  <a:pos x="371" y="1660"/>
                </a:cxn>
                <a:cxn ang="0">
                  <a:pos x="270" y="1572"/>
                </a:cxn>
                <a:cxn ang="0">
                  <a:pos x="184" y="1473"/>
                </a:cxn>
                <a:cxn ang="0">
                  <a:pos x="111" y="1361"/>
                </a:cxn>
                <a:cxn ang="0">
                  <a:pos x="55" y="1237"/>
                </a:cxn>
                <a:cxn ang="0">
                  <a:pos x="20" y="1107"/>
                </a:cxn>
                <a:cxn ang="0">
                  <a:pos x="2" y="969"/>
                </a:cxn>
                <a:cxn ang="0">
                  <a:pos x="2" y="873"/>
                </a:cxn>
                <a:cxn ang="0">
                  <a:pos x="20" y="735"/>
                </a:cxn>
                <a:cxn ang="0">
                  <a:pos x="55" y="605"/>
                </a:cxn>
                <a:cxn ang="0">
                  <a:pos x="111" y="481"/>
                </a:cxn>
                <a:cxn ang="0">
                  <a:pos x="184" y="369"/>
                </a:cxn>
                <a:cxn ang="0">
                  <a:pos x="270" y="270"/>
                </a:cxn>
                <a:cxn ang="0">
                  <a:pos x="371" y="182"/>
                </a:cxn>
                <a:cxn ang="0">
                  <a:pos x="483" y="111"/>
                </a:cxn>
                <a:cxn ang="0">
                  <a:pos x="605" y="55"/>
                </a:cxn>
                <a:cxn ang="0">
                  <a:pos x="737" y="18"/>
                </a:cxn>
                <a:cxn ang="0">
                  <a:pos x="875" y="0"/>
                </a:cxn>
                <a:cxn ang="0">
                  <a:pos x="969" y="0"/>
                </a:cxn>
                <a:cxn ang="0">
                  <a:pos x="1107" y="18"/>
                </a:cxn>
                <a:cxn ang="0">
                  <a:pos x="1239" y="55"/>
                </a:cxn>
                <a:cxn ang="0">
                  <a:pos x="1361" y="111"/>
                </a:cxn>
                <a:cxn ang="0">
                  <a:pos x="1473" y="182"/>
                </a:cxn>
                <a:cxn ang="0">
                  <a:pos x="1574" y="270"/>
                </a:cxn>
                <a:cxn ang="0">
                  <a:pos x="1660" y="369"/>
                </a:cxn>
                <a:cxn ang="0">
                  <a:pos x="1732" y="481"/>
                </a:cxn>
                <a:cxn ang="0">
                  <a:pos x="1787" y="605"/>
                </a:cxn>
                <a:cxn ang="0">
                  <a:pos x="1824" y="735"/>
                </a:cxn>
                <a:cxn ang="0">
                  <a:pos x="1842" y="873"/>
                </a:cxn>
              </a:cxnLst>
              <a:rect l="0" t="0" r="r" b="b"/>
              <a:pathLst>
                <a:path w="1844" h="1842">
                  <a:moveTo>
                    <a:pt x="1844" y="922"/>
                  </a:moveTo>
                  <a:lnTo>
                    <a:pt x="1844" y="922"/>
                  </a:lnTo>
                  <a:lnTo>
                    <a:pt x="1842" y="969"/>
                  </a:lnTo>
                  <a:lnTo>
                    <a:pt x="1839" y="1014"/>
                  </a:lnTo>
                  <a:lnTo>
                    <a:pt x="1833" y="1062"/>
                  </a:lnTo>
                  <a:lnTo>
                    <a:pt x="1824" y="1107"/>
                  </a:lnTo>
                  <a:lnTo>
                    <a:pt x="1815" y="1151"/>
                  </a:lnTo>
                  <a:lnTo>
                    <a:pt x="1802" y="1195"/>
                  </a:lnTo>
                  <a:lnTo>
                    <a:pt x="1787" y="1237"/>
                  </a:lnTo>
                  <a:lnTo>
                    <a:pt x="1771" y="1279"/>
                  </a:lnTo>
                  <a:lnTo>
                    <a:pt x="1753" y="1320"/>
                  </a:lnTo>
                  <a:lnTo>
                    <a:pt x="1732" y="1361"/>
                  </a:lnTo>
                  <a:lnTo>
                    <a:pt x="1711" y="1398"/>
                  </a:lnTo>
                  <a:lnTo>
                    <a:pt x="1686" y="1436"/>
                  </a:lnTo>
                  <a:lnTo>
                    <a:pt x="1660" y="1473"/>
                  </a:lnTo>
                  <a:lnTo>
                    <a:pt x="1633" y="1507"/>
                  </a:lnTo>
                  <a:lnTo>
                    <a:pt x="1605" y="1541"/>
                  </a:lnTo>
                  <a:lnTo>
                    <a:pt x="1574" y="1572"/>
                  </a:lnTo>
                  <a:lnTo>
                    <a:pt x="1542" y="1603"/>
                  </a:lnTo>
                  <a:lnTo>
                    <a:pt x="1509" y="1632"/>
                  </a:lnTo>
                  <a:lnTo>
                    <a:pt x="1473" y="1660"/>
                  </a:lnTo>
                  <a:lnTo>
                    <a:pt x="1437" y="1686"/>
                  </a:lnTo>
                  <a:lnTo>
                    <a:pt x="1400" y="1709"/>
                  </a:lnTo>
                  <a:lnTo>
                    <a:pt x="1361" y="1731"/>
                  </a:lnTo>
                  <a:lnTo>
                    <a:pt x="1322" y="1753"/>
                  </a:lnTo>
                  <a:lnTo>
                    <a:pt x="1281" y="1770"/>
                  </a:lnTo>
                  <a:lnTo>
                    <a:pt x="1239" y="1787"/>
                  </a:lnTo>
                  <a:lnTo>
                    <a:pt x="1197" y="1801"/>
                  </a:lnTo>
                  <a:lnTo>
                    <a:pt x="1153" y="1814"/>
                  </a:lnTo>
                  <a:lnTo>
                    <a:pt x="1107" y="1824"/>
                  </a:lnTo>
                  <a:lnTo>
                    <a:pt x="1062" y="1832"/>
                  </a:lnTo>
                  <a:lnTo>
                    <a:pt x="1016" y="1839"/>
                  </a:lnTo>
                  <a:lnTo>
                    <a:pt x="969" y="1842"/>
                  </a:lnTo>
                  <a:lnTo>
                    <a:pt x="922" y="1842"/>
                  </a:lnTo>
                  <a:lnTo>
                    <a:pt x="922" y="1842"/>
                  </a:lnTo>
                  <a:lnTo>
                    <a:pt x="875" y="1842"/>
                  </a:lnTo>
                  <a:lnTo>
                    <a:pt x="828" y="1839"/>
                  </a:lnTo>
                  <a:lnTo>
                    <a:pt x="782" y="1832"/>
                  </a:lnTo>
                  <a:lnTo>
                    <a:pt x="737" y="1824"/>
                  </a:lnTo>
                  <a:lnTo>
                    <a:pt x="691" y="1814"/>
                  </a:lnTo>
                  <a:lnTo>
                    <a:pt x="647" y="1801"/>
                  </a:lnTo>
                  <a:lnTo>
                    <a:pt x="605" y="1787"/>
                  </a:lnTo>
                  <a:lnTo>
                    <a:pt x="563" y="1770"/>
                  </a:lnTo>
                  <a:lnTo>
                    <a:pt x="522" y="1753"/>
                  </a:lnTo>
                  <a:lnTo>
                    <a:pt x="483" y="1731"/>
                  </a:lnTo>
                  <a:lnTo>
                    <a:pt x="444" y="1709"/>
                  </a:lnTo>
                  <a:lnTo>
                    <a:pt x="407" y="1686"/>
                  </a:lnTo>
                  <a:lnTo>
                    <a:pt x="371" y="1660"/>
                  </a:lnTo>
                  <a:lnTo>
                    <a:pt x="335" y="1632"/>
                  </a:lnTo>
                  <a:lnTo>
                    <a:pt x="302" y="1603"/>
                  </a:lnTo>
                  <a:lnTo>
                    <a:pt x="270" y="1572"/>
                  </a:lnTo>
                  <a:lnTo>
                    <a:pt x="239" y="1541"/>
                  </a:lnTo>
                  <a:lnTo>
                    <a:pt x="210" y="1507"/>
                  </a:lnTo>
                  <a:lnTo>
                    <a:pt x="184" y="1473"/>
                  </a:lnTo>
                  <a:lnTo>
                    <a:pt x="158" y="1436"/>
                  </a:lnTo>
                  <a:lnTo>
                    <a:pt x="133" y="1398"/>
                  </a:lnTo>
                  <a:lnTo>
                    <a:pt x="111" y="1361"/>
                  </a:lnTo>
                  <a:lnTo>
                    <a:pt x="91" y="1320"/>
                  </a:lnTo>
                  <a:lnTo>
                    <a:pt x="73" y="1279"/>
                  </a:lnTo>
                  <a:lnTo>
                    <a:pt x="55" y="1237"/>
                  </a:lnTo>
                  <a:lnTo>
                    <a:pt x="41" y="1195"/>
                  </a:lnTo>
                  <a:lnTo>
                    <a:pt x="29" y="1151"/>
                  </a:lnTo>
                  <a:lnTo>
                    <a:pt x="20" y="1107"/>
                  </a:lnTo>
                  <a:lnTo>
                    <a:pt x="11" y="1062"/>
                  </a:lnTo>
                  <a:lnTo>
                    <a:pt x="5" y="1014"/>
                  </a:lnTo>
                  <a:lnTo>
                    <a:pt x="2" y="96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2" y="873"/>
                  </a:lnTo>
                  <a:lnTo>
                    <a:pt x="5" y="828"/>
                  </a:lnTo>
                  <a:lnTo>
                    <a:pt x="11" y="780"/>
                  </a:lnTo>
                  <a:lnTo>
                    <a:pt x="20" y="735"/>
                  </a:lnTo>
                  <a:lnTo>
                    <a:pt x="29" y="691"/>
                  </a:lnTo>
                  <a:lnTo>
                    <a:pt x="41" y="647"/>
                  </a:lnTo>
                  <a:lnTo>
                    <a:pt x="55" y="605"/>
                  </a:lnTo>
                  <a:lnTo>
                    <a:pt x="73" y="563"/>
                  </a:lnTo>
                  <a:lnTo>
                    <a:pt x="91" y="522"/>
                  </a:lnTo>
                  <a:lnTo>
                    <a:pt x="111" y="481"/>
                  </a:lnTo>
                  <a:lnTo>
                    <a:pt x="133" y="444"/>
                  </a:lnTo>
                  <a:lnTo>
                    <a:pt x="158" y="406"/>
                  </a:lnTo>
                  <a:lnTo>
                    <a:pt x="184" y="369"/>
                  </a:lnTo>
                  <a:lnTo>
                    <a:pt x="210" y="335"/>
                  </a:lnTo>
                  <a:lnTo>
                    <a:pt x="239" y="301"/>
                  </a:lnTo>
                  <a:lnTo>
                    <a:pt x="270" y="270"/>
                  </a:lnTo>
                  <a:lnTo>
                    <a:pt x="302" y="239"/>
                  </a:lnTo>
                  <a:lnTo>
                    <a:pt x="335" y="210"/>
                  </a:lnTo>
                  <a:lnTo>
                    <a:pt x="371" y="182"/>
                  </a:lnTo>
                  <a:lnTo>
                    <a:pt x="407" y="156"/>
                  </a:lnTo>
                  <a:lnTo>
                    <a:pt x="444" y="133"/>
                  </a:lnTo>
                  <a:lnTo>
                    <a:pt x="483" y="111"/>
                  </a:lnTo>
                  <a:lnTo>
                    <a:pt x="522" y="89"/>
                  </a:lnTo>
                  <a:lnTo>
                    <a:pt x="563" y="72"/>
                  </a:lnTo>
                  <a:lnTo>
                    <a:pt x="605" y="55"/>
                  </a:lnTo>
                  <a:lnTo>
                    <a:pt x="647" y="41"/>
                  </a:lnTo>
                  <a:lnTo>
                    <a:pt x="691" y="28"/>
                  </a:lnTo>
                  <a:lnTo>
                    <a:pt x="737" y="18"/>
                  </a:lnTo>
                  <a:lnTo>
                    <a:pt x="782" y="10"/>
                  </a:lnTo>
                  <a:lnTo>
                    <a:pt x="828" y="5"/>
                  </a:lnTo>
                  <a:lnTo>
                    <a:pt x="875" y="0"/>
                  </a:lnTo>
                  <a:lnTo>
                    <a:pt x="922" y="0"/>
                  </a:lnTo>
                  <a:lnTo>
                    <a:pt x="922" y="0"/>
                  </a:lnTo>
                  <a:lnTo>
                    <a:pt x="969" y="0"/>
                  </a:lnTo>
                  <a:lnTo>
                    <a:pt x="1016" y="5"/>
                  </a:lnTo>
                  <a:lnTo>
                    <a:pt x="1062" y="10"/>
                  </a:lnTo>
                  <a:lnTo>
                    <a:pt x="1107" y="18"/>
                  </a:lnTo>
                  <a:lnTo>
                    <a:pt x="1153" y="28"/>
                  </a:lnTo>
                  <a:lnTo>
                    <a:pt x="1197" y="41"/>
                  </a:lnTo>
                  <a:lnTo>
                    <a:pt x="1239" y="55"/>
                  </a:lnTo>
                  <a:lnTo>
                    <a:pt x="1281" y="72"/>
                  </a:lnTo>
                  <a:lnTo>
                    <a:pt x="1322" y="89"/>
                  </a:lnTo>
                  <a:lnTo>
                    <a:pt x="1361" y="111"/>
                  </a:lnTo>
                  <a:lnTo>
                    <a:pt x="1400" y="133"/>
                  </a:lnTo>
                  <a:lnTo>
                    <a:pt x="1437" y="156"/>
                  </a:lnTo>
                  <a:lnTo>
                    <a:pt x="1473" y="182"/>
                  </a:lnTo>
                  <a:lnTo>
                    <a:pt x="1509" y="210"/>
                  </a:lnTo>
                  <a:lnTo>
                    <a:pt x="1542" y="239"/>
                  </a:lnTo>
                  <a:lnTo>
                    <a:pt x="1574" y="270"/>
                  </a:lnTo>
                  <a:lnTo>
                    <a:pt x="1605" y="301"/>
                  </a:lnTo>
                  <a:lnTo>
                    <a:pt x="1633" y="335"/>
                  </a:lnTo>
                  <a:lnTo>
                    <a:pt x="1660" y="369"/>
                  </a:lnTo>
                  <a:lnTo>
                    <a:pt x="1686" y="406"/>
                  </a:lnTo>
                  <a:lnTo>
                    <a:pt x="1711" y="444"/>
                  </a:lnTo>
                  <a:lnTo>
                    <a:pt x="1732" y="481"/>
                  </a:lnTo>
                  <a:lnTo>
                    <a:pt x="1753" y="522"/>
                  </a:lnTo>
                  <a:lnTo>
                    <a:pt x="1771" y="563"/>
                  </a:lnTo>
                  <a:lnTo>
                    <a:pt x="1787" y="605"/>
                  </a:lnTo>
                  <a:lnTo>
                    <a:pt x="1802" y="647"/>
                  </a:lnTo>
                  <a:lnTo>
                    <a:pt x="1815" y="691"/>
                  </a:lnTo>
                  <a:lnTo>
                    <a:pt x="1824" y="735"/>
                  </a:lnTo>
                  <a:lnTo>
                    <a:pt x="1833" y="780"/>
                  </a:lnTo>
                  <a:lnTo>
                    <a:pt x="1839" y="828"/>
                  </a:lnTo>
                  <a:lnTo>
                    <a:pt x="1842" y="873"/>
                  </a:lnTo>
                  <a:lnTo>
                    <a:pt x="1844" y="922"/>
                  </a:lnTo>
                  <a:lnTo>
                    <a:pt x="1844" y="922"/>
                  </a:lnTo>
                  <a:close/>
                </a:path>
              </a:pathLst>
            </a:custGeom>
            <a:solidFill>
              <a:srgbClr val="027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-957263" y="1725613"/>
              <a:ext cx="965200" cy="820737"/>
            </a:xfrm>
            <a:custGeom>
              <a:avLst/>
              <a:gdLst/>
              <a:ahLst/>
              <a:cxnLst>
                <a:cxn ang="0">
                  <a:pos x="628" y="1010"/>
                </a:cxn>
                <a:cxn ang="0">
                  <a:pos x="608" y="981"/>
                </a:cxn>
                <a:cxn ang="0">
                  <a:pos x="601" y="946"/>
                </a:cxn>
                <a:cxn ang="0">
                  <a:pos x="608" y="912"/>
                </a:cxn>
                <a:cxn ang="0">
                  <a:pos x="628" y="883"/>
                </a:cxn>
                <a:cxn ang="0">
                  <a:pos x="101" y="620"/>
                </a:cxn>
                <a:cxn ang="0">
                  <a:pos x="91" y="618"/>
                </a:cxn>
                <a:cxn ang="0">
                  <a:pos x="71" y="615"/>
                </a:cxn>
                <a:cxn ang="0">
                  <a:pos x="44" y="602"/>
                </a:cxn>
                <a:cxn ang="0">
                  <a:pos x="16" y="574"/>
                </a:cxn>
                <a:cxn ang="0">
                  <a:pos x="5" y="548"/>
                </a:cxn>
                <a:cxn ang="0">
                  <a:pos x="0" y="529"/>
                </a:cxn>
                <a:cxn ang="0">
                  <a:pos x="0" y="519"/>
                </a:cxn>
                <a:cxn ang="0">
                  <a:pos x="1" y="498"/>
                </a:cxn>
                <a:cxn ang="0">
                  <a:pos x="8" y="478"/>
                </a:cxn>
                <a:cxn ang="0">
                  <a:pos x="29" y="447"/>
                </a:cxn>
                <a:cxn ang="0">
                  <a:pos x="62" y="425"/>
                </a:cxn>
                <a:cxn ang="0">
                  <a:pos x="81" y="420"/>
                </a:cxn>
                <a:cxn ang="0">
                  <a:pos x="101" y="418"/>
                </a:cxn>
                <a:cxn ang="0">
                  <a:pos x="628" y="153"/>
                </a:cxn>
                <a:cxn ang="0">
                  <a:pos x="616" y="138"/>
                </a:cxn>
                <a:cxn ang="0">
                  <a:pos x="603" y="106"/>
                </a:cxn>
                <a:cxn ang="0">
                  <a:pos x="603" y="73"/>
                </a:cxn>
                <a:cxn ang="0">
                  <a:pos x="616" y="41"/>
                </a:cxn>
                <a:cxn ang="0">
                  <a:pos x="628" y="26"/>
                </a:cxn>
                <a:cxn ang="0">
                  <a:pos x="658" y="7"/>
                </a:cxn>
                <a:cxn ang="0">
                  <a:pos x="693" y="0"/>
                </a:cxn>
                <a:cxn ang="0">
                  <a:pos x="727" y="7"/>
                </a:cxn>
                <a:cxn ang="0">
                  <a:pos x="756" y="26"/>
                </a:cxn>
                <a:cxn ang="0">
                  <a:pos x="1190" y="455"/>
                </a:cxn>
                <a:cxn ang="0">
                  <a:pos x="1210" y="485"/>
                </a:cxn>
                <a:cxn ang="0">
                  <a:pos x="1216" y="519"/>
                </a:cxn>
                <a:cxn ang="0">
                  <a:pos x="1210" y="551"/>
                </a:cxn>
                <a:cxn ang="0">
                  <a:pos x="1190" y="581"/>
                </a:cxn>
                <a:cxn ang="0">
                  <a:pos x="756" y="1010"/>
                </a:cxn>
                <a:cxn ang="0">
                  <a:pos x="727" y="1029"/>
                </a:cxn>
                <a:cxn ang="0">
                  <a:pos x="693" y="1036"/>
                </a:cxn>
                <a:cxn ang="0">
                  <a:pos x="658" y="1029"/>
                </a:cxn>
                <a:cxn ang="0">
                  <a:pos x="628" y="1010"/>
                </a:cxn>
              </a:cxnLst>
              <a:rect l="0" t="0" r="r" b="b"/>
              <a:pathLst>
                <a:path w="1216" h="1036">
                  <a:moveTo>
                    <a:pt x="628" y="1010"/>
                  </a:moveTo>
                  <a:lnTo>
                    <a:pt x="628" y="1010"/>
                  </a:lnTo>
                  <a:lnTo>
                    <a:pt x="616" y="995"/>
                  </a:lnTo>
                  <a:lnTo>
                    <a:pt x="608" y="981"/>
                  </a:lnTo>
                  <a:lnTo>
                    <a:pt x="603" y="963"/>
                  </a:lnTo>
                  <a:lnTo>
                    <a:pt x="601" y="946"/>
                  </a:lnTo>
                  <a:lnTo>
                    <a:pt x="603" y="930"/>
                  </a:lnTo>
                  <a:lnTo>
                    <a:pt x="608" y="912"/>
                  </a:lnTo>
                  <a:lnTo>
                    <a:pt x="616" y="898"/>
                  </a:lnTo>
                  <a:lnTo>
                    <a:pt x="628" y="883"/>
                  </a:lnTo>
                  <a:lnTo>
                    <a:pt x="896" y="620"/>
                  </a:lnTo>
                  <a:lnTo>
                    <a:pt x="101" y="620"/>
                  </a:lnTo>
                  <a:lnTo>
                    <a:pt x="101" y="620"/>
                  </a:lnTo>
                  <a:lnTo>
                    <a:pt x="91" y="618"/>
                  </a:lnTo>
                  <a:lnTo>
                    <a:pt x="81" y="616"/>
                  </a:lnTo>
                  <a:lnTo>
                    <a:pt x="71" y="615"/>
                  </a:lnTo>
                  <a:lnTo>
                    <a:pt x="62" y="611"/>
                  </a:lnTo>
                  <a:lnTo>
                    <a:pt x="44" y="602"/>
                  </a:lnTo>
                  <a:lnTo>
                    <a:pt x="29" y="589"/>
                  </a:lnTo>
                  <a:lnTo>
                    <a:pt x="16" y="574"/>
                  </a:lnTo>
                  <a:lnTo>
                    <a:pt x="8" y="558"/>
                  </a:lnTo>
                  <a:lnTo>
                    <a:pt x="5" y="548"/>
                  </a:lnTo>
                  <a:lnTo>
                    <a:pt x="1" y="538"/>
                  </a:lnTo>
                  <a:lnTo>
                    <a:pt x="0" y="529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507"/>
                  </a:lnTo>
                  <a:lnTo>
                    <a:pt x="1" y="498"/>
                  </a:lnTo>
                  <a:lnTo>
                    <a:pt x="5" y="488"/>
                  </a:lnTo>
                  <a:lnTo>
                    <a:pt x="8" y="478"/>
                  </a:lnTo>
                  <a:lnTo>
                    <a:pt x="16" y="462"/>
                  </a:lnTo>
                  <a:lnTo>
                    <a:pt x="29" y="447"/>
                  </a:lnTo>
                  <a:lnTo>
                    <a:pt x="44" y="434"/>
                  </a:lnTo>
                  <a:lnTo>
                    <a:pt x="62" y="425"/>
                  </a:lnTo>
                  <a:lnTo>
                    <a:pt x="71" y="421"/>
                  </a:lnTo>
                  <a:lnTo>
                    <a:pt x="81" y="420"/>
                  </a:lnTo>
                  <a:lnTo>
                    <a:pt x="91" y="418"/>
                  </a:lnTo>
                  <a:lnTo>
                    <a:pt x="101" y="418"/>
                  </a:lnTo>
                  <a:lnTo>
                    <a:pt x="896" y="418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16" y="138"/>
                  </a:lnTo>
                  <a:lnTo>
                    <a:pt x="608" y="124"/>
                  </a:lnTo>
                  <a:lnTo>
                    <a:pt x="603" y="106"/>
                  </a:lnTo>
                  <a:lnTo>
                    <a:pt x="601" y="90"/>
                  </a:lnTo>
                  <a:lnTo>
                    <a:pt x="603" y="73"/>
                  </a:lnTo>
                  <a:lnTo>
                    <a:pt x="608" y="55"/>
                  </a:lnTo>
                  <a:lnTo>
                    <a:pt x="616" y="41"/>
                  </a:lnTo>
                  <a:lnTo>
                    <a:pt x="628" y="26"/>
                  </a:lnTo>
                  <a:lnTo>
                    <a:pt x="628" y="26"/>
                  </a:lnTo>
                  <a:lnTo>
                    <a:pt x="642" y="15"/>
                  </a:lnTo>
                  <a:lnTo>
                    <a:pt x="658" y="7"/>
                  </a:lnTo>
                  <a:lnTo>
                    <a:pt x="675" y="2"/>
                  </a:lnTo>
                  <a:lnTo>
                    <a:pt x="693" y="0"/>
                  </a:lnTo>
                  <a:lnTo>
                    <a:pt x="709" y="2"/>
                  </a:lnTo>
                  <a:lnTo>
                    <a:pt x="727" y="7"/>
                  </a:lnTo>
                  <a:lnTo>
                    <a:pt x="741" y="15"/>
                  </a:lnTo>
                  <a:lnTo>
                    <a:pt x="756" y="26"/>
                  </a:lnTo>
                  <a:lnTo>
                    <a:pt x="1190" y="455"/>
                  </a:lnTo>
                  <a:lnTo>
                    <a:pt x="1190" y="455"/>
                  </a:lnTo>
                  <a:lnTo>
                    <a:pt x="1202" y="468"/>
                  </a:lnTo>
                  <a:lnTo>
                    <a:pt x="1210" y="485"/>
                  </a:lnTo>
                  <a:lnTo>
                    <a:pt x="1215" y="501"/>
                  </a:lnTo>
                  <a:lnTo>
                    <a:pt x="1216" y="519"/>
                  </a:lnTo>
                  <a:lnTo>
                    <a:pt x="1215" y="535"/>
                  </a:lnTo>
                  <a:lnTo>
                    <a:pt x="1210" y="551"/>
                  </a:lnTo>
                  <a:lnTo>
                    <a:pt x="1202" y="568"/>
                  </a:lnTo>
                  <a:lnTo>
                    <a:pt x="1190" y="581"/>
                  </a:lnTo>
                  <a:lnTo>
                    <a:pt x="756" y="1010"/>
                  </a:lnTo>
                  <a:lnTo>
                    <a:pt x="756" y="1010"/>
                  </a:lnTo>
                  <a:lnTo>
                    <a:pt x="741" y="1021"/>
                  </a:lnTo>
                  <a:lnTo>
                    <a:pt x="727" y="1029"/>
                  </a:lnTo>
                  <a:lnTo>
                    <a:pt x="709" y="1034"/>
                  </a:lnTo>
                  <a:lnTo>
                    <a:pt x="693" y="1036"/>
                  </a:lnTo>
                  <a:lnTo>
                    <a:pt x="675" y="1034"/>
                  </a:lnTo>
                  <a:lnTo>
                    <a:pt x="658" y="1029"/>
                  </a:lnTo>
                  <a:lnTo>
                    <a:pt x="642" y="1021"/>
                  </a:lnTo>
                  <a:lnTo>
                    <a:pt x="628" y="1010"/>
                  </a:lnTo>
                  <a:lnTo>
                    <a:pt x="628" y="10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20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1546" y="4877227"/>
            <a:ext cx="176979" cy="1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mmaire"/>
          <p:cNvSpPr>
            <a:spLocks noGrp="1"/>
          </p:cNvSpPr>
          <p:nvPr>
            <p:ph type="title" hasCustomPrompt="1"/>
          </p:nvPr>
        </p:nvSpPr>
        <p:spPr>
          <a:xfrm>
            <a:off x="265113" y="205978"/>
            <a:ext cx="8616434" cy="3528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40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65112" y="571705"/>
            <a:ext cx="8616434" cy="2855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Subtitle or next title (optional)</a:t>
            </a:r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341707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Teal">
    <p:bg>
      <p:bgPr>
        <a:solidFill>
          <a:srgbClr val="027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433320" y="-5080"/>
            <a:ext cx="6720840" cy="5161280"/>
          </a:xfrm>
          <a:custGeom>
            <a:avLst/>
            <a:gdLst>
              <a:gd name="connsiteX0" fmla="*/ 4947920 w 6720840"/>
              <a:gd name="connsiteY0" fmla="*/ 0 h 5161280"/>
              <a:gd name="connsiteX1" fmla="*/ 0 w 6720840"/>
              <a:gd name="connsiteY1" fmla="*/ 5151120 h 5161280"/>
              <a:gd name="connsiteX2" fmla="*/ 6720840 w 6720840"/>
              <a:gd name="connsiteY2" fmla="*/ 5161280 h 5161280"/>
              <a:gd name="connsiteX3" fmla="*/ 6720840 w 6720840"/>
              <a:gd name="connsiteY3" fmla="*/ 5080 h 5161280"/>
              <a:gd name="connsiteX4" fmla="*/ 4947920 w 6720840"/>
              <a:gd name="connsiteY4" fmla="*/ 0 h 51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840" h="5161280">
                <a:moveTo>
                  <a:pt x="4947920" y="0"/>
                </a:moveTo>
                <a:lnTo>
                  <a:pt x="0" y="5151120"/>
                </a:lnTo>
                <a:lnTo>
                  <a:pt x="6720840" y="5161280"/>
                </a:lnTo>
                <a:lnTo>
                  <a:pt x="6720840" y="5080"/>
                </a:lnTo>
                <a:lnTo>
                  <a:pt x="4947920" y="0"/>
                </a:lnTo>
                <a:close/>
              </a:path>
            </a:pathLst>
          </a:cu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45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 and Reinsurance_Apach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BC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C83543-E1C6-4464-AAFD-015655B690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771"/>
            <a:ext cx="1166077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Insurance_Apach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BC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6F29D-02FC-4D6C-8EEA-C57147F93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4" y="248222"/>
            <a:ext cx="908614" cy="1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einsurance_Apach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BC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80379-9D01-4E95-BA05-0B64F8A80E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6890"/>
            <a:ext cx="1077414" cy="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XA XL Risk Consulting_Apach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4482" y="1286435"/>
            <a:ext cx="4468906" cy="3863789"/>
          </a:xfrm>
          <a:custGeom>
            <a:avLst/>
            <a:gdLst>
              <a:gd name="connsiteX0" fmla="*/ 4482 w 4468906"/>
              <a:gd name="connsiteY0" fmla="*/ 3482789 h 3863789"/>
              <a:gd name="connsiteX1" fmla="*/ 2711823 w 4468906"/>
              <a:gd name="connsiteY1" fmla="*/ 0 h 3863789"/>
              <a:gd name="connsiteX2" fmla="*/ 4468906 w 4468906"/>
              <a:gd name="connsiteY2" fmla="*/ 0 h 3863789"/>
              <a:gd name="connsiteX3" fmla="*/ 1488141 w 4468906"/>
              <a:gd name="connsiteY3" fmla="*/ 3863789 h 3863789"/>
              <a:gd name="connsiteX4" fmla="*/ 0 w 4468906"/>
              <a:gd name="connsiteY4" fmla="*/ 3863789 h 3863789"/>
              <a:gd name="connsiteX5" fmla="*/ 4482 w 4468906"/>
              <a:gd name="connsiteY5" fmla="*/ 3482789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906" h="3863789">
                <a:moveTo>
                  <a:pt x="4482" y="3482789"/>
                </a:moveTo>
                <a:lnTo>
                  <a:pt x="2711823" y="0"/>
                </a:lnTo>
                <a:lnTo>
                  <a:pt x="4468906" y="0"/>
                </a:lnTo>
                <a:lnTo>
                  <a:pt x="1488141" y="3863789"/>
                </a:lnTo>
                <a:lnTo>
                  <a:pt x="0" y="3863789"/>
                </a:lnTo>
                <a:lnTo>
                  <a:pt x="4482" y="3482789"/>
                </a:lnTo>
                <a:close/>
              </a:path>
            </a:pathLst>
          </a:custGeom>
          <a:solidFill>
            <a:srgbClr val="BC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58689" y="4759837"/>
            <a:ext cx="2696400" cy="264600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  <a:lvl2pPr marL="306107" indent="0" algn="ctr">
              <a:buNone/>
              <a:defRPr sz="1300"/>
            </a:lvl2pPr>
            <a:lvl3pPr marL="612213" indent="0" algn="ctr">
              <a:buNone/>
              <a:defRPr sz="1200"/>
            </a:lvl3pPr>
            <a:lvl4pPr marL="918320" indent="0" algn="ctr">
              <a:buNone/>
              <a:defRPr sz="1100"/>
            </a:lvl4pPr>
            <a:lvl5pPr marL="1224427" indent="0" algn="ctr">
              <a:buNone/>
              <a:defRPr sz="1100"/>
            </a:lvl5pPr>
            <a:lvl6pPr marL="1530534" indent="0" algn="ctr">
              <a:buNone/>
              <a:defRPr sz="1100"/>
            </a:lvl6pPr>
            <a:lvl7pPr marL="1836640" indent="0" algn="ctr">
              <a:buNone/>
              <a:defRPr sz="1100"/>
            </a:lvl7pPr>
            <a:lvl8pPr marL="2142747" indent="0" algn="ctr">
              <a:buNone/>
              <a:defRPr sz="1100"/>
            </a:lvl8pPr>
            <a:lvl9pPr marL="2448853" indent="0" algn="ctr">
              <a:buNone/>
              <a:defRPr sz="1100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6258689" y="4510088"/>
            <a:ext cx="2696400" cy="2646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  <p:pic>
        <p:nvPicPr>
          <p:cNvPr id="10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5113"/>
            <a:ext cx="522000" cy="522000"/>
          </a:xfrm>
          <a:prstGeom prst="rect">
            <a:avLst/>
          </a:prstGeom>
          <a:noFill/>
        </p:spPr>
      </p:pic>
      <p:sp>
        <p:nvSpPr>
          <p:cNvPr id="18" name="Titre 11"/>
          <p:cNvSpPr>
            <a:spLocks noGrp="1"/>
          </p:cNvSpPr>
          <p:nvPr>
            <p:ph type="title" hasCustomPrompt="1"/>
          </p:nvPr>
        </p:nvSpPr>
        <p:spPr>
          <a:xfrm>
            <a:off x="1372180" y="1925196"/>
            <a:ext cx="7651171" cy="2237136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037361" algn="l">
              <a:defRPr sz="5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5C251-E290-41D2-AA15-91CEE368E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2" y="248222"/>
            <a:ext cx="1281066" cy="1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8446" y="4862910"/>
            <a:ext cx="618597" cy="249636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816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FEFB8-6B6E-4DC1-A5E4-A1258711B4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pitchFamily="34" charset="0"/>
              </a:rPr>
              <a:pPr marL="0" marR="0" lvl="0" indent="0" algn="ctr" defTabSz="816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48992" y="67914"/>
            <a:ext cx="1246674" cy="3845180"/>
            <a:chOff x="9248992" y="67914"/>
            <a:chExt cx="1246674" cy="384518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9248992" y="107768"/>
              <a:ext cx="640080" cy="3345079"/>
              <a:chOff x="9795372" y="-35668"/>
              <a:chExt cx="640080" cy="334507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795372" y="-35668"/>
                <a:ext cx="640080" cy="182880"/>
              </a:xfrm>
              <a:prstGeom prst="rect">
                <a:avLst/>
              </a:prstGeom>
              <a:solidFill>
                <a:srgbClr val="00008F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AXA</a:t>
                </a:r>
                <a:r>
                  <a:rPr lang="de-CH" sz="500" b="1" baseline="0" dirty="0">
                    <a:latin typeface="+mj-lt"/>
                  </a:rPr>
                  <a:t> Blue</a:t>
                </a:r>
                <a:endParaRPr lang="de-CH" sz="500" b="1" dirty="0">
                  <a:latin typeface="+mj-lt"/>
                </a:endParaRPr>
              </a:p>
              <a:p>
                <a:pPr lvl="0" algn="l"/>
                <a:r>
                  <a:rPr lang="de-CH" sz="500" dirty="0">
                    <a:latin typeface="+mj-lt"/>
                  </a:rPr>
                  <a:t>RGB</a:t>
                </a:r>
                <a:r>
                  <a:rPr lang="de-CH" sz="500" baseline="0" dirty="0">
                    <a:latin typeface="+mj-lt"/>
                  </a:rPr>
                  <a:t> </a:t>
                </a:r>
                <a:r>
                  <a:rPr lang="de-CH" sz="500" dirty="0">
                    <a:latin typeface="+mj-lt"/>
                  </a:rPr>
                  <a:t>0/0/143</a:t>
                </a:r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9795372" y="161969"/>
                <a:ext cx="640080" cy="182880"/>
              </a:xfrm>
              <a:prstGeom prst="rect">
                <a:avLst/>
              </a:prstGeom>
              <a:solidFill>
                <a:srgbClr val="FF1721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AXA</a:t>
                </a:r>
                <a:r>
                  <a:rPr lang="de-CH" sz="500" b="1" baseline="0" dirty="0">
                    <a:latin typeface="+mj-lt"/>
                  </a:rPr>
                  <a:t> Red</a:t>
                </a:r>
                <a:endParaRPr lang="de-CH" sz="500" b="1" dirty="0">
                  <a:latin typeface="+mj-lt"/>
                </a:endParaRPr>
              </a:p>
              <a:p>
                <a:pPr lvl="0" algn="l"/>
                <a:r>
                  <a:rPr lang="de-CH" sz="500" dirty="0">
                    <a:latin typeface="+mj-lt"/>
                  </a:rPr>
                  <a:t>RGB 255/23/33</a:t>
                </a:r>
              </a:p>
            </p:txBody>
          </p:sp>
          <p:sp>
            <p:nvSpPr>
              <p:cNvPr id="22" name="TextBox 21"/>
              <p:cNvSpPr txBox="1"/>
              <p:nvPr userDrawn="1"/>
            </p:nvSpPr>
            <p:spPr>
              <a:xfrm>
                <a:off x="9795372" y="358331"/>
                <a:ext cx="640080" cy="182880"/>
              </a:xfrm>
              <a:prstGeom prst="rect">
                <a:avLst/>
              </a:prstGeom>
              <a:solidFill>
                <a:srgbClr val="42464D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Steel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66/70/77</a:t>
                </a:r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9795372" y="557243"/>
                <a:ext cx="640080" cy="182880"/>
              </a:xfrm>
              <a:prstGeom prst="rect">
                <a:avLst/>
              </a:prstGeom>
              <a:solidFill>
                <a:srgbClr val="343C3D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Dark Grey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</a:t>
                </a:r>
                <a:r>
                  <a:rPr lang="de-CH" sz="500" baseline="0" dirty="0">
                    <a:latin typeface="+mj-lt"/>
                  </a:rPr>
                  <a:t> 52/60/61</a:t>
                </a:r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9795372" y="754880"/>
                <a:ext cx="640080" cy="182880"/>
              </a:xfrm>
              <a:prstGeom prst="rect">
                <a:avLst/>
              </a:prstGeom>
              <a:solidFill>
                <a:srgbClr val="BC9D45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Apache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188/157/69</a:t>
                </a:r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9795372" y="952517"/>
                <a:ext cx="640080" cy="182880"/>
              </a:xfrm>
              <a:prstGeom prst="rect">
                <a:avLst/>
              </a:prstGeom>
              <a:solidFill>
                <a:srgbClr val="F0FF93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solidFill>
                      <a:srgbClr val="00008F"/>
                    </a:solidFill>
                    <a:latin typeface="+mj-lt"/>
                  </a:rPr>
                  <a:t>Acid</a:t>
                </a:r>
              </a:p>
              <a:p>
                <a:pPr lvl="0" algn="l"/>
                <a:r>
                  <a:rPr lang="de-CH" sz="500" dirty="0">
                    <a:solidFill>
                      <a:srgbClr val="00008F"/>
                    </a:solidFill>
                    <a:latin typeface="+mj-lt"/>
                  </a:rPr>
                  <a:t>RGB</a:t>
                </a:r>
                <a:r>
                  <a:rPr lang="de-CH" sz="500" baseline="0" dirty="0">
                    <a:solidFill>
                      <a:srgbClr val="00008F"/>
                    </a:solidFill>
                    <a:latin typeface="+mj-lt"/>
                  </a:rPr>
                  <a:t> 240/255/147</a:t>
                </a:r>
                <a:endParaRPr lang="de-CH" sz="500" dirty="0">
                  <a:solidFill>
                    <a:srgbClr val="00008F"/>
                  </a:solidFill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9795372" y="1150154"/>
                <a:ext cx="640080" cy="182880"/>
              </a:xfrm>
              <a:prstGeom prst="rect">
                <a:avLst/>
              </a:prstGeom>
              <a:solidFill>
                <a:srgbClr val="9FD9B4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solidFill>
                      <a:srgbClr val="00008F"/>
                    </a:solidFill>
                    <a:latin typeface="+mj-lt"/>
                  </a:rPr>
                  <a:t>Aqua Green</a:t>
                </a:r>
              </a:p>
              <a:p>
                <a:pPr lvl="0" algn="l"/>
                <a:r>
                  <a:rPr lang="de-CH" sz="500" dirty="0">
                    <a:solidFill>
                      <a:srgbClr val="00008F"/>
                    </a:solidFill>
                    <a:latin typeface="+mj-lt"/>
                  </a:rPr>
                  <a:t>RGB 159/217/180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9795372" y="1347791"/>
                <a:ext cx="640080" cy="182880"/>
              </a:xfrm>
              <a:prstGeom prst="rect">
                <a:avLst/>
              </a:prstGeom>
              <a:solidFill>
                <a:srgbClr val="668980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Viridian Green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</a:t>
                </a:r>
                <a:r>
                  <a:rPr lang="de-CH" sz="500" baseline="0" dirty="0">
                    <a:latin typeface="+mj-lt"/>
                  </a:rPr>
                  <a:t> 102/137/128</a:t>
                </a:r>
                <a:endParaRPr lang="de-CH" sz="500" dirty="0"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9795372" y="1545428"/>
                <a:ext cx="640080" cy="182880"/>
              </a:xfrm>
              <a:prstGeom prst="rect">
                <a:avLst/>
              </a:prstGeom>
              <a:solidFill>
                <a:srgbClr val="9FBEAF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Grey</a:t>
                </a:r>
                <a:r>
                  <a:rPr lang="de-CH" sz="500" b="1" baseline="0" dirty="0">
                    <a:latin typeface="+mj-lt"/>
                  </a:rPr>
                  <a:t>joy</a:t>
                </a:r>
                <a:endParaRPr lang="de-CH" sz="500" b="1" dirty="0">
                  <a:latin typeface="+mj-lt"/>
                </a:endParaRPr>
              </a:p>
              <a:p>
                <a:pPr lvl="0" algn="l"/>
                <a:r>
                  <a:rPr lang="de-CH" sz="500" dirty="0">
                    <a:latin typeface="+mj-lt"/>
                  </a:rPr>
                  <a:t>RGB</a:t>
                </a:r>
                <a:r>
                  <a:rPr lang="de-CH" sz="500" baseline="0" dirty="0">
                    <a:latin typeface="+mj-lt"/>
                  </a:rPr>
                  <a:t> 159/190/175</a:t>
                </a:r>
                <a:endParaRPr lang="de-CH" sz="500" dirty="0">
                  <a:latin typeface="+mj-lt"/>
                </a:endParaRPr>
              </a:p>
            </p:txBody>
          </p:sp>
          <p:sp>
            <p:nvSpPr>
              <p:cNvPr id="29" name="TextBox 28"/>
              <p:cNvSpPr txBox="1"/>
              <p:nvPr userDrawn="1"/>
            </p:nvSpPr>
            <p:spPr>
              <a:xfrm>
                <a:off x="9795372" y="1743065"/>
                <a:ext cx="640080" cy="182880"/>
              </a:xfrm>
              <a:prstGeom prst="rect">
                <a:avLst/>
              </a:prstGeom>
              <a:solidFill>
                <a:srgbClr val="027180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Teal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2/113/128</a:t>
                </a:r>
              </a:p>
            </p:txBody>
          </p:sp>
          <p:sp>
            <p:nvSpPr>
              <p:cNvPr id="30" name="TextBox 29"/>
              <p:cNvSpPr txBox="1"/>
              <p:nvPr userDrawn="1"/>
            </p:nvSpPr>
            <p:spPr>
              <a:xfrm>
                <a:off x="9795372" y="1940702"/>
                <a:ext cx="640080" cy="182880"/>
              </a:xfrm>
              <a:prstGeom prst="rect">
                <a:avLst/>
              </a:prstGeom>
              <a:solidFill>
                <a:srgbClr val="00ADC6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Pacific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0/173/198</a:t>
                </a:r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9795372" y="2138339"/>
                <a:ext cx="640080" cy="182880"/>
              </a:xfrm>
              <a:prstGeom prst="rect">
                <a:avLst/>
              </a:prstGeom>
              <a:solidFill>
                <a:srgbClr val="E196AA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Azalea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225/150/170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9795372" y="2335976"/>
                <a:ext cx="640080" cy="182880"/>
              </a:xfrm>
              <a:prstGeom prst="rect">
                <a:avLst/>
              </a:prstGeom>
              <a:solidFill>
                <a:srgbClr val="FAD6DE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solidFill>
                      <a:srgbClr val="00008F"/>
                    </a:solidFill>
                    <a:latin typeface="+mj-lt"/>
                  </a:rPr>
                  <a:t>Cotton Candy</a:t>
                </a:r>
              </a:p>
              <a:p>
                <a:pPr lvl="0" algn="l"/>
                <a:r>
                  <a:rPr lang="de-CH" sz="500" dirty="0">
                    <a:solidFill>
                      <a:srgbClr val="00008F"/>
                    </a:solidFill>
                    <a:latin typeface="+mj-lt"/>
                  </a:rPr>
                  <a:t>RGB 255/214/222</a:t>
                </a:r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9795372" y="2533613"/>
                <a:ext cx="640080" cy="182880"/>
              </a:xfrm>
              <a:prstGeom prst="rect">
                <a:avLst/>
              </a:prstGeom>
              <a:solidFill>
                <a:srgbClr val="91411E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Tosca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145/65/70</a:t>
                </a:r>
              </a:p>
            </p:txBody>
          </p:sp>
          <p:sp>
            <p:nvSpPr>
              <p:cNvPr id="34" name="TextBox 33"/>
              <p:cNvSpPr txBox="1"/>
              <p:nvPr userDrawn="1"/>
            </p:nvSpPr>
            <p:spPr>
              <a:xfrm>
                <a:off x="9795372" y="2731250"/>
                <a:ext cx="640080" cy="182880"/>
              </a:xfrm>
              <a:prstGeom prst="rect">
                <a:avLst/>
              </a:prstGeom>
              <a:solidFill>
                <a:srgbClr val="FCD385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solidFill>
                      <a:srgbClr val="00008F"/>
                    </a:solidFill>
                    <a:latin typeface="+mj-lt"/>
                  </a:rPr>
                  <a:t>Dune</a:t>
                </a:r>
              </a:p>
              <a:p>
                <a:pPr lvl="0" algn="l"/>
                <a:r>
                  <a:rPr lang="de-CH" sz="500" dirty="0">
                    <a:solidFill>
                      <a:srgbClr val="00008F"/>
                    </a:solidFill>
                    <a:latin typeface="+mj-lt"/>
                  </a:rPr>
                  <a:t>RGB 252/211/133</a:t>
                </a:r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9795372" y="2928887"/>
                <a:ext cx="640080" cy="182880"/>
              </a:xfrm>
              <a:prstGeom prst="rect">
                <a:avLst/>
              </a:prstGeom>
              <a:solidFill>
                <a:srgbClr val="9190AC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latin typeface="+mj-lt"/>
                  </a:rPr>
                  <a:t>Logan</a:t>
                </a:r>
              </a:p>
              <a:p>
                <a:pPr lvl="0" algn="l"/>
                <a:r>
                  <a:rPr lang="de-CH" sz="500" dirty="0">
                    <a:latin typeface="+mj-lt"/>
                  </a:rPr>
                  <a:t>RGB 145/144/172</a:t>
                </a:r>
              </a:p>
            </p:txBody>
          </p:sp>
          <p:sp>
            <p:nvSpPr>
              <p:cNvPr id="36" name="TextBox 35"/>
              <p:cNvSpPr txBox="1"/>
              <p:nvPr userDrawn="1"/>
            </p:nvSpPr>
            <p:spPr>
              <a:xfrm>
                <a:off x="9795372" y="3126531"/>
                <a:ext cx="640080" cy="182880"/>
              </a:xfrm>
              <a:prstGeom prst="rect">
                <a:avLst/>
              </a:prstGeom>
              <a:solidFill>
                <a:srgbClr val="B5D0EE"/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pPr lvl="0" algn="l"/>
                <a:r>
                  <a:rPr lang="de-CH" sz="500" b="1" dirty="0">
                    <a:solidFill>
                      <a:srgbClr val="00008F"/>
                    </a:solidFill>
                    <a:latin typeface="+mj-lt"/>
                  </a:rPr>
                  <a:t>Igloo</a:t>
                </a:r>
              </a:p>
              <a:p>
                <a:pPr lvl="0" algn="l"/>
                <a:r>
                  <a:rPr lang="de-CH" sz="500" dirty="0">
                    <a:solidFill>
                      <a:srgbClr val="00008F"/>
                    </a:solidFill>
                    <a:latin typeface="+mj-lt"/>
                  </a:rPr>
                  <a:t>RGB 181/208/238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072" y="67914"/>
              <a:ext cx="606594" cy="3845180"/>
            </a:xfrm>
            <a:prstGeom prst="rect">
              <a:avLst/>
            </a:prstGeom>
          </p:spPr>
        </p:pic>
      </p:grpSp>
      <p:sp>
        <p:nvSpPr>
          <p:cNvPr id="3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00253" y="4906460"/>
            <a:ext cx="2215515" cy="175022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800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Title of the presentation l Date</a:t>
            </a:r>
          </a:p>
        </p:txBody>
      </p:sp>
      <p:sp>
        <p:nvSpPr>
          <p:cNvPr id="3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326957" y="4906460"/>
            <a:ext cx="2474912" cy="175022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800">
                <a:solidFill>
                  <a:srgbClr val="FF0000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CONFIDENTIALITY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026" r:id="rId2"/>
    <p:sldLayoutId id="2147484031" r:id="rId3"/>
    <p:sldLayoutId id="2147484036" r:id="rId4"/>
    <p:sldLayoutId id="2147484054" r:id="rId5"/>
    <p:sldLayoutId id="2147484062" r:id="rId6"/>
    <p:sldLayoutId id="2147484058" r:id="rId7"/>
    <p:sldLayoutId id="2147484063" r:id="rId8"/>
    <p:sldLayoutId id="2147484064" r:id="rId9"/>
    <p:sldLayoutId id="2147484059" r:id="rId10"/>
    <p:sldLayoutId id="2147484060" r:id="rId11"/>
    <p:sldLayoutId id="2147484061" r:id="rId12"/>
    <p:sldLayoutId id="2147483922" r:id="rId13"/>
    <p:sldLayoutId id="2147484027" r:id="rId14"/>
    <p:sldLayoutId id="2147484032" r:id="rId15"/>
    <p:sldLayoutId id="2147484037" r:id="rId16"/>
    <p:sldLayoutId id="2147483993" r:id="rId17"/>
    <p:sldLayoutId id="2147484041" r:id="rId18"/>
    <p:sldLayoutId id="2147484220" r:id="rId19"/>
    <p:sldLayoutId id="2147483931" r:id="rId20"/>
    <p:sldLayoutId id="2147484028" r:id="rId21"/>
    <p:sldLayoutId id="2147484033" r:id="rId22"/>
    <p:sldLayoutId id="2147484038" r:id="rId23"/>
    <p:sldLayoutId id="2147483956" r:id="rId24"/>
    <p:sldLayoutId id="2147484042" r:id="rId25"/>
    <p:sldLayoutId id="2147484056" r:id="rId26"/>
    <p:sldLayoutId id="2147483921" r:id="rId27"/>
    <p:sldLayoutId id="2147484029" r:id="rId28"/>
    <p:sldLayoutId id="2147484034" r:id="rId29"/>
    <p:sldLayoutId id="2147484039" r:id="rId30"/>
    <p:sldLayoutId id="2147483954" r:id="rId31"/>
    <p:sldLayoutId id="2147484043" r:id="rId32"/>
    <p:sldLayoutId id="2147484057" r:id="rId33"/>
    <p:sldLayoutId id="2147483899" r:id="rId34"/>
    <p:sldLayoutId id="2147483900" r:id="rId35"/>
    <p:sldLayoutId id="2147483898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</p:sldLayoutIdLst>
  <p:hf sldNum="0" hdr="0"/>
  <p:txStyles>
    <p:titleStyle>
      <a:lvl1pPr algn="ctr" defTabSz="81568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ource Sans Pro" pitchFamily="34" charset="0"/>
        </a:defRPr>
      </a:lvl2pPr>
      <a:lvl3pPr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ource Sans Pro" pitchFamily="34" charset="0"/>
        </a:defRPr>
      </a:lvl3pPr>
      <a:lvl4pPr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ource Sans Pro" pitchFamily="34" charset="0"/>
        </a:defRPr>
      </a:lvl4pPr>
      <a:lvl5pPr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ource Sans Pro" pitchFamily="34" charset="0"/>
        </a:defRPr>
      </a:lvl5pPr>
      <a:lvl6pPr marL="535115"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1070230"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605346"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2140462" algn="ctr" defTabSz="81568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4719" indent="-304719" algn="l" defTabSz="8156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1462" indent="-254553" algn="l" defTabSz="8156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63" indent="-202527" algn="l" defTabSz="8156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6974" indent="-202527" algn="l" defTabSz="8156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743" indent="-202527" algn="l" defTabSz="8156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435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13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92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70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79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58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37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15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96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73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52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31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02" y="1907684"/>
            <a:ext cx="7614458" cy="2237136"/>
          </a:xfrm>
        </p:spPr>
        <p:txBody>
          <a:bodyPr/>
          <a:lstStyle/>
          <a:p>
            <a:r>
              <a:rPr lang="en-US" sz="4400" dirty="0">
                <a:latin typeface="Georgia Pro Semibold" panose="02040702050405020303" pitchFamily="18" charset="0"/>
              </a:rPr>
              <a:t>Large Loss Review:</a:t>
            </a:r>
            <a:br>
              <a:rPr lang="en-US" sz="4400" dirty="0">
                <a:latin typeface="Georgia Pro Semibold" panose="02040702050405020303" pitchFamily="18" charset="0"/>
              </a:rPr>
            </a:br>
            <a:r>
              <a:rPr lang="en-US" sz="4400" dirty="0">
                <a:latin typeface="Georgia Pro Semibold" panose="02040702050405020303" pitchFamily="18" charset="0"/>
              </a:rPr>
              <a:t>Partnering for Better Outcomes</a:t>
            </a:r>
            <a:endParaRPr lang="en-US" dirty="0">
              <a:latin typeface="Georgia Pro Semibold" panose="02040702050405020303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080E4D7-81AF-4681-A9C3-12463CC5C0C0}"/>
              </a:ext>
            </a:extLst>
          </p:cNvPr>
          <p:cNvSpPr txBox="1">
            <a:spLocks/>
          </p:cNvSpPr>
          <p:nvPr/>
        </p:nvSpPr>
        <p:spPr>
          <a:xfrm>
            <a:off x="5899755" y="4235301"/>
            <a:ext cx="3244245" cy="326343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1462" indent="-254553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63" indent="-202527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74" indent="-202527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743" indent="-202527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435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3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2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0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AFC037-054A-4F02-8680-28B5ACC6FD7A}"/>
              </a:ext>
            </a:extLst>
          </p:cNvPr>
          <p:cNvSpPr txBox="1">
            <a:spLocks/>
          </p:cNvSpPr>
          <p:nvPr/>
        </p:nvSpPr>
        <p:spPr>
          <a:xfrm>
            <a:off x="5899754" y="3727996"/>
            <a:ext cx="3244245" cy="326343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1462" indent="-254553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63" indent="-202527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74" indent="-202527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743" indent="-202527" algn="l" defTabSz="81568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435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3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2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0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Angela Guitar, Head of Excess Claims</a:t>
            </a:r>
          </a:p>
          <a:p>
            <a:r>
              <a:rPr lang="en-US" dirty="0"/>
              <a:t> North America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982FE7-E73A-4D30-8F41-1BFD456D9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25, 2022 – Park City, Utah</a:t>
            </a:r>
          </a:p>
        </p:txBody>
      </p:sp>
    </p:spTree>
    <p:extLst>
      <p:ext uri="{BB962C8B-B14F-4D97-AF65-F5344CB8AC3E}">
        <p14:creationId xmlns:p14="http://schemas.microsoft.com/office/powerpoint/2010/main" val="227654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B0EE7-E691-4139-976F-002E143E36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796C-1125-456F-A1FD-856EB1EFDB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5A48B-E510-4230-90D3-ECC802CF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23473"/>
            <a:ext cx="7543800" cy="45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5E86-C079-4F4A-B243-BD2F2BE9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1D9E-198B-422D-A03E-7BE78832D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8D917-456C-49A1-B66A-68AFF49CA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Inflation and NVs are </a:t>
            </a:r>
            <a:r>
              <a:rPr lang="en-US" b="1" dirty="0"/>
              <a:t>remain challenging </a:t>
            </a:r>
            <a:r>
              <a:rPr lang="en-US" dirty="0"/>
              <a:t>– Courts have been fully operational since end of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litigation environment </a:t>
            </a:r>
            <a:r>
              <a:rPr lang="en-US" b="1" dirty="0"/>
              <a:t>is difficult but manageable </a:t>
            </a:r>
            <a:r>
              <a:rPr lang="en-US" dirty="0"/>
              <a:t>– many complex reasons contributing – </a:t>
            </a:r>
            <a:r>
              <a:rPr lang="en-US" b="1" dirty="0"/>
              <a:t>industry issue</a:t>
            </a:r>
          </a:p>
          <a:p>
            <a:pPr marL="0" indent="0">
              <a:buNone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Impacting related </a:t>
            </a:r>
            <a:r>
              <a:rPr lang="en-US" b="1" dirty="0"/>
              <a:t>cost, indemnity results and relationships</a:t>
            </a:r>
          </a:p>
          <a:p>
            <a:pPr marL="0" indent="0">
              <a:buNone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We’re continuing and </a:t>
            </a:r>
            <a:r>
              <a:rPr lang="en-US" b="1" dirty="0"/>
              <a:t>refining our approach </a:t>
            </a:r>
            <a:r>
              <a:rPr lang="en-US" dirty="0"/>
              <a:t>to case resolution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We believe relationships and </a:t>
            </a:r>
            <a:r>
              <a:rPr lang="en-US" b="1" dirty="0">
                <a:highlight>
                  <a:srgbClr val="FFFF00"/>
                </a:highlight>
              </a:rPr>
              <a:t>partnering </a:t>
            </a:r>
            <a:r>
              <a:rPr lang="en-US" dirty="0">
                <a:highlight>
                  <a:srgbClr val="FFFF00"/>
                </a:highlight>
              </a:rPr>
              <a:t>with insureds, brokers and other carriers where possible including and beyond claims is an </a:t>
            </a:r>
            <a:r>
              <a:rPr lang="en-US" b="1" dirty="0">
                <a:highlight>
                  <a:srgbClr val="FFFF00"/>
                </a:highlight>
              </a:rPr>
              <a:t>opportunity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BB1AB-F713-4309-A318-83F7E4A1F2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AXA XL Construction Virtual Team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8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2478-D16C-48E3-9C74-DEB2AC9A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Looks Like….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FD4193-8671-42F0-8A36-96F57AA2A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156" y="622169"/>
            <a:ext cx="7609488" cy="40958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You treat us as a member of your team, knowing that we are here to help</a:t>
            </a:r>
          </a:p>
          <a:p>
            <a:r>
              <a:rPr lang="en-US" dirty="0">
                <a:ea typeface="Times New Roman" panose="02020603050405020304" pitchFamily="18" charset="0"/>
              </a:rPr>
              <a:t>You notify us early and often! </a:t>
            </a:r>
          </a:p>
          <a:p>
            <a:r>
              <a:rPr lang="en-US" dirty="0">
                <a:ea typeface="Times New Roman" panose="02020603050405020304" pitchFamily="18" charset="0"/>
              </a:rPr>
              <a:t>You help us understand the issues you’re facing and you understand that we have resources and access to an extensive network of lawyers, experts, and consultants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You collaborate with us before conceding liability</a:t>
            </a:r>
          </a:p>
          <a:p>
            <a:pPr marL="0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18123" lvl="1" indent="0">
              <a:buNone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5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02" y="1907684"/>
            <a:ext cx="7614458" cy="2237136"/>
          </a:xfrm>
        </p:spPr>
        <p:txBody>
          <a:bodyPr/>
          <a:lstStyle/>
          <a:p>
            <a:r>
              <a:rPr lang="en-US" sz="4400" dirty="0">
                <a:latin typeface="Georgia Pro Semibold" panose="02040702050405020303" pitchFamily="18" charset="0"/>
              </a:rPr>
              <a:t>QUESTIONS?</a:t>
            </a:r>
            <a:endParaRPr lang="en-US" dirty="0">
              <a:latin typeface="Georgia Pro Semibold" panose="02040702050405020303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858AF98-6F50-43BE-96E3-05536BC5A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10/26/22 – Park City, Utah</a:t>
            </a:r>
          </a:p>
        </p:txBody>
      </p:sp>
    </p:spTree>
    <p:extLst>
      <p:ext uri="{BB962C8B-B14F-4D97-AF65-F5344CB8AC3E}">
        <p14:creationId xmlns:p14="http://schemas.microsoft.com/office/powerpoint/2010/main" val="92123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3C0379-0A15-4FE0-8006-A53EF82E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1" y="265953"/>
            <a:ext cx="8001536" cy="4760913"/>
          </a:xfrm>
          <a:prstGeom prst="rect">
            <a:avLst/>
          </a:prstGeom>
          <a:noFill/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096B0FAA-A7FC-4EEC-82F4-4EAAB21811B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0253" y="4906460"/>
            <a:ext cx="2215515" cy="17502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248989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426A-93B8-4937-B6E5-A188C52B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dirty="0"/>
            </a:br>
            <a:r>
              <a:rPr lang="en-US" sz="1800" dirty="0"/>
              <a:t>Social Inflation and Nuclear Verdicts – Definition and Causes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9B112-A638-486F-8BE5-1A2DDA54F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35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7EBC18B-4908-433C-B8EF-F1FDAD3A20C1}"/>
              </a:ext>
            </a:extLst>
          </p:cNvPr>
          <p:cNvSpPr txBox="1">
            <a:spLocks/>
          </p:cNvSpPr>
          <p:nvPr/>
        </p:nvSpPr>
        <p:spPr>
          <a:xfrm>
            <a:off x="443118" y="844290"/>
            <a:ext cx="8321012" cy="29346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3123" rIns="0" bIns="0" anchor="t"/>
          <a:lstStyle>
            <a:lvl1pPr marL="304712" indent="-304712" algn="l" defTabSz="8156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445" indent="-254547" algn="l" defTabSz="8156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38" indent="-202522" algn="l" defTabSz="8156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38" indent="-202522" algn="l" defTabSz="8156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697" indent="-202522" algn="l" defTabSz="8156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379" indent="-204034" algn="l" defTabSz="8161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447" indent="-204034" algn="l" defTabSz="8161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15" indent="-204034" algn="l" defTabSz="8161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584" indent="-204034" algn="l" defTabSz="8161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28525">
              <a:lnSpc>
                <a:spcPts val="1300"/>
              </a:lnSpc>
              <a:spcAft>
                <a:spcPts val="0"/>
              </a:spcAft>
              <a:buNone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43" marR="228525" indent="-285743">
              <a:lnSpc>
                <a:spcPts val="13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pPr marL="285743" marR="228525" indent="-285743">
              <a:lnSpc>
                <a:spcPts val="13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pPr marL="832892" marR="228525" lvl="1" indent="-171446">
              <a:lnSpc>
                <a:spcPts val="13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2AC30-F6A9-4764-8D5F-F6D1DD321C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80417" y="4875296"/>
            <a:ext cx="177110" cy="1764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6931A9-BE6A-412B-BD0F-089C11DEA099}"/>
              </a:ext>
            </a:extLst>
          </p:cNvPr>
          <p:cNvSpPr/>
          <p:nvPr/>
        </p:nvSpPr>
        <p:spPr>
          <a:xfrm>
            <a:off x="167990" y="1036829"/>
            <a:ext cx="3869937" cy="20028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519">
              <a:defRPr/>
            </a:pPr>
            <a:endParaRPr lang="en-US" sz="2133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15C1E-F66B-4AB2-993B-74D3FBC37EAD}"/>
              </a:ext>
            </a:extLst>
          </p:cNvPr>
          <p:cNvSpPr/>
          <p:nvPr/>
        </p:nvSpPr>
        <p:spPr>
          <a:xfrm>
            <a:off x="379872" y="1110720"/>
            <a:ext cx="35366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7519">
              <a:defRPr/>
            </a:pPr>
            <a:r>
              <a:rPr lang="en-US" sz="1800" b="1" i="1" dirty="0">
                <a:solidFill>
                  <a:srgbClr val="00AEC6">
                    <a:lumMod val="75000"/>
                  </a:srgbClr>
                </a:solidFill>
                <a:latin typeface="+mj-lt"/>
                <a:cs typeface="Arial" pitchFamily="34" charset="0"/>
              </a:rPr>
              <a:t>Social Inflation</a:t>
            </a:r>
            <a:endParaRPr lang="en-US" sz="1800" i="1" dirty="0">
              <a:solidFill>
                <a:srgbClr val="00AEC6">
                  <a:lumMod val="75000"/>
                </a:srgbClr>
              </a:solidFill>
              <a:latin typeface="+mj-lt"/>
              <a:cs typeface="Arial" pitchFamily="34" charset="0"/>
            </a:endParaRPr>
          </a:p>
          <a:p>
            <a:pPr defTabSz="1087519">
              <a:defRPr/>
            </a:pPr>
            <a:r>
              <a:rPr lang="en-US" dirty="0">
                <a:solidFill>
                  <a:prstClr val="black"/>
                </a:solidFill>
                <a:latin typeface="+mj-lt"/>
              </a:rPr>
              <a:t>The rising costs of insurance claims that are a result of societal trends and views toward increased litigation, broader contract interpretations, plaintiff friendly legal decisions, and larger jury awards</a:t>
            </a:r>
            <a:endParaRPr lang="en-US" sz="1800" i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C279DE-E441-4E38-B789-E7F80F45C4BD}"/>
              </a:ext>
            </a:extLst>
          </p:cNvPr>
          <p:cNvSpPr/>
          <p:nvPr/>
        </p:nvSpPr>
        <p:spPr>
          <a:xfrm>
            <a:off x="167990" y="3449723"/>
            <a:ext cx="3869937" cy="14547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B5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519">
              <a:defRPr/>
            </a:pPr>
            <a:endParaRPr lang="en-US" sz="2133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E1CF7A-674F-4F0D-BEE5-C43AB2F7E5A8}"/>
              </a:ext>
            </a:extLst>
          </p:cNvPr>
          <p:cNvSpPr/>
          <p:nvPr/>
        </p:nvSpPr>
        <p:spPr>
          <a:xfrm>
            <a:off x="983922" y="3626616"/>
            <a:ext cx="2932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7519">
              <a:defRPr/>
            </a:pPr>
            <a:r>
              <a:rPr lang="en-US" sz="1800" b="1" i="1" dirty="0">
                <a:latin typeface="+mj-lt"/>
                <a:cs typeface="Arial" pitchFamily="34" charset="0"/>
              </a:rPr>
              <a:t>Nuclear Verdicts</a:t>
            </a:r>
            <a:endParaRPr lang="en-US" sz="1800" i="1" dirty="0">
              <a:latin typeface="+mj-lt"/>
              <a:cs typeface="Arial" pitchFamily="34" charset="0"/>
            </a:endParaRPr>
          </a:p>
          <a:p>
            <a:pPr defTabSz="1087519">
              <a:defRPr/>
            </a:pPr>
            <a:r>
              <a:rPr lang="en-US" dirty="0">
                <a:latin typeface="+mj-lt"/>
                <a:cs typeface="Arial" pitchFamily="34" charset="0"/>
              </a:rPr>
              <a:t>Verdicts of $10 million or more which are unexpected and impact future claim values</a:t>
            </a:r>
          </a:p>
        </p:txBody>
      </p:sp>
      <p:pic>
        <p:nvPicPr>
          <p:cNvPr id="12" name="Picture 8" descr="Image result for courtroom flat icon transparent">
            <a:extLst>
              <a:ext uri="{FF2B5EF4-FFF2-40B4-BE49-F238E27FC236}">
                <a16:creationId xmlns:a16="http://schemas.microsoft.com/office/drawing/2014/main" id="{0E29A29B-4E45-4255-AEF1-4B29FB7D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42" y="2631113"/>
            <a:ext cx="739655" cy="7348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lat icon judgment">
            <a:extLst>
              <a:ext uri="{FF2B5EF4-FFF2-40B4-BE49-F238E27FC236}">
                <a16:creationId xmlns:a16="http://schemas.microsoft.com/office/drawing/2014/main" id="{EC0C4BD4-1268-4051-81DB-64BB594B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7" b="98847" l="10000" r="90000">
                        <a14:foregroundMark x1="45604" y1="6425" x2="45604" y2="6425"/>
                        <a14:foregroundMark x1="49560" y1="1977" x2="49560" y2="1977"/>
                        <a14:foregroundMark x1="48901" y1="94069" x2="48901" y2="94069"/>
                        <a14:foregroundMark x1="49890" y1="98847" x2="49890" y2="98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" y="3161195"/>
            <a:ext cx="1142964" cy="7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B90821-54FE-4948-BA4B-63F826A45F02}"/>
              </a:ext>
            </a:extLst>
          </p:cNvPr>
          <p:cNvSpPr/>
          <p:nvPr/>
        </p:nvSpPr>
        <p:spPr>
          <a:xfrm>
            <a:off x="4439803" y="1758863"/>
            <a:ext cx="2417330" cy="2299767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519">
              <a:defRPr/>
            </a:pPr>
            <a:endParaRPr lang="en-US" sz="1800" b="1" i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algn="ctr" defTabSz="1087519">
              <a:defRPr/>
            </a:pPr>
            <a:endParaRPr lang="en-US" sz="1800" b="1" i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algn="ctr" defTabSz="1087519">
              <a:defRPr/>
            </a:pPr>
            <a:endParaRPr lang="en-US" sz="1800" b="1" i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algn="ctr" defTabSz="1087519">
              <a:defRPr/>
            </a:pPr>
            <a:endParaRPr lang="en-US" sz="1800" b="1" i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algn="ctr" defTabSz="1087519">
              <a:defRPr/>
            </a:pPr>
            <a:endParaRPr lang="en-US" sz="1800" b="1" i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algn="ctr" defTabSz="1087519">
              <a:defRPr/>
            </a:pPr>
            <a:endParaRPr lang="en-US" sz="800" b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algn="ctr" defTabSz="1087519">
              <a:defRPr/>
            </a:pPr>
            <a:endParaRPr lang="en-US" sz="800" b="1" dirty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E0D85D-987F-4AB8-BCBB-3FBD2878D80A}"/>
              </a:ext>
            </a:extLst>
          </p:cNvPr>
          <p:cNvSpPr/>
          <p:nvPr/>
        </p:nvSpPr>
        <p:spPr>
          <a:xfrm>
            <a:off x="7147903" y="1421451"/>
            <a:ext cx="1885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7519">
              <a:defRPr/>
            </a:pPr>
            <a:r>
              <a:rPr lang="en-US" b="1" dirty="0">
                <a:solidFill>
                  <a:srgbClr val="00008F"/>
                </a:solidFill>
                <a:latin typeface="+mj-lt"/>
                <a:cs typeface="Arial" pitchFamily="34" charset="0"/>
              </a:rPr>
              <a:t>Larger </a:t>
            </a:r>
          </a:p>
          <a:p>
            <a:pPr algn="ctr" defTabSz="1087519">
              <a:defRPr/>
            </a:pPr>
            <a:r>
              <a:rPr lang="en-US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and</a:t>
            </a:r>
          </a:p>
          <a:p>
            <a:pPr algn="ctr" defTabSz="1087519">
              <a:defRPr/>
            </a:pPr>
            <a:r>
              <a:rPr lang="en-US" b="1" dirty="0">
                <a:solidFill>
                  <a:srgbClr val="00008F"/>
                </a:solidFill>
                <a:latin typeface="+mj-lt"/>
                <a:cs typeface="Arial" pitchFamily="34" charset="0"/>
              </a:rPr>
              <a:t> Less Predictable</a:t>
            </a:r>
          </a:p>
          <a:p>
            <a:pPr algn="ctr" defTabSz="1087519">
              <a:defRPr/>
            </a:pPr>
            <a:r>
              <a:rPr lang="en-US" b="1" dirty="0">
                <a:solidFill>
                  <a:srgbClr val="00008F"/>
                </a:solidFill>
                <a:latin typeface="+mj-lt"/>
                <a:cs typeface="Arial" pitchFamily="34" charset="0"/>
              </a:rPr>
              <a:t> Jury Awards</a:t>
            </a:r>
          </a:p>
          <a:p>
            <a:pPr algn="ctr" defTabSz="1087519">
              <a:defRPr/>
            </a:pPr>
            <a:r>
              <a:rPr lang="en-US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and</a:t>
            </a:r>
            <a:r>
              <a:rPr lang="en-US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 defTabSz="1087519">
              <a:defRPr/>
            </a:pPr>
            <a:r>
              <a:rPr lang="en-US" b="1" dirty="0">
                <a:solidFill>
                  <a:srgbClr val="00008F"/>
                </a:solidFill>
                <a:latin typeface="+mj-lt"/>
                <a:cs typeface="Arial" pitchFamily="34" charset="0"/>
              </a:rPr>
              <a:t>Settlement Values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EA562D9-E8DF-4B7E-9A2A-B25BBA584331}"/>
              </a:ext>
            </a:extLst>
          </p:cNvPr>
          <p:cNvSpPr/>
          <p:nvPr/>
        </p:nvSpPr>
        <p:spPr>
          <a:xfrm rot="5400000">
            <a:off x="3784660" y="2826202"/>
            <a:ext cx="1004547" cy="242495"/>
          </a:xfrm>
          <a:prstGeom prst="triangle">
            <a:avLst>
              <a:gd name="adj" fmla="val 54432"/>
            </a:avLst>
          </a:pr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519">
              <a:defRPr/>
            </a:pPr>
            <a:endParaRPr lang="en-US" sz="2133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560351-8075-4B06-9E9B-CBC6B4937117}"/>
              </a:ext>
            </a:extLst>
          </p:cNvPr>
          <p:cNvSpPr/>
          <p:nvPr/>
        </p:nvSpPr>
        <p:spPr>
          <a:xfrm>
            <a:off x="7179333" y="1364521"/>
            <a:ext cx="1789638" cy="2934692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519">
              <a:defRPr/>
            </a:pPr>
            <a:endParaRPr lang="en-US" sz="2133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ECCAC-D8C0-4002-B348-70BE01F0192B}"/>
              </a:ext>
            </a:extLst>
          </p:cNvPr>
          <p:cNvSpPr txBox="1"/>
          <p:nvPr/>
        </p:nvSpPr>
        <p:spPr bwMode="auto">
          <a:xfrm>
            <a:off x="4683471" y="2046972"/>
            <a:ext cx="202940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b">
            <a:spAutoFit/>
          </a:bodyPr>
          <a:lstStyle/>
          <a:p>
            <a:pPr defTabSz="815660">
              <a:defRPr/>
            </a:pPr>
            <a:r>
              <a:rPr lang="en-US" sz="1800" b="1" i="1" dirty="0">
                <a:solidFill>
                  <a:prstClr val="white"/>
                </a:solidFill>
                <a:latin typeface="+mj-lt"/>
                <a:cs typeface="Arial" pitchFamily="34" charset="0"/>
              </a:rPr>
              <a:t>Being Fueled By</a:t>
            </a:r>
          </a:p>
          <a:p>
            <a:pPr defTabSz="815660">
              <a:defRPr/>
            </a:pPr>
            <a:endParaRPr lang="en-US" sz="1400" b="1" i="1" dirty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pPr marL="285743" indent="-285743" defTabSz="815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+mj-lt"/>
                <a:cs typeface="Arial" pitchFamily="34" charset="0"/>
              </a:rPr>
              <a:t>Societal Factors</a:t>
            </a:r>
          </a:p>
          <a:p>
            <a:pPr marL="285743" indent="-285743" defTabSz="815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+mj-lt"/>
                <a:cs typeface="Arial" pitchFamily="34" charset="0"/>
              </a:rPr>
              <a:t>Litigation Funding</a:t>
            </a:r>
          </a:p>
          <a:p>
            <a:pPr marL="285743" indent="-285743" defTabSz="815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+mj-lt"/>
                <a:cs typeface="Arial" pitchFamily="34" charset="0"/>
              </a:rPr>
              <a:t>Plaintiff’s Bar</a:t>
            </a:r>
          </a:p>
          <a:p>
            <a:pPr marL="285743" indent="-285743" defTabSz="815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+mj-lt"/>
                <a:cs typeface="Arial" pitchFamily="34" charset="0"/>
              </a:rPr>
              <a:t>Judiciary</a:t>
            </a:r>
          </a:p>
          <a:p>
            <a:pPr marL="285743" indent="-285743" defTabSz="81566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+mj-lt"/>
                <a:cs typeface="Arial" pitchFamily="34" charset="0"/>
              </a:rPr>
              <a:t>Jurisdictional Issues</a:t>
            </a:r>
          </a:p>
          <a:p>
            <a:pPr marL="285743" indent="-285743" defTabSz="81566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2" descr="Free Transparent Money Cliparts, Download Free Clip Art, Free Clip Art on  Clipart Library">
            <a:extLst>
              <a:ext uri="{FF2B5EF4-FFF2-40B4-BE49-F238E27FC236}">
                <a16:creationId xmlns:a16="http://schemas.microsoft.com/office/drawing/2014/main" id="{18986A5E-9A95-46AD-BC30-4F3EB749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61" y="3238414"/>
            <a:ext cx="1458427" cy="8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B80C3F7-2C9C-4E94-BD44-64D37DAC98BF}"/>
              </a:ext>
            </a:extLst>
          </p:cNvPr>
          <p:cNvSpPr/>
          <p:nvPr/>
        </p:nvSpPr>
        <p:spPr>
          <a:xfrm rot="5400000">
            <a:off x="6528211" y="2761526"/>
            <a:ext cx="1004547" cy="242495"/>
          </a:xfrm>
          <a:prstGeom prst="triangle">
            <a:avLst>
              <a:gd name="adj" fmla="val 54432"/>
            </a:avLst>
          </a:prstGeom>
          <a:solidFill>
            <a:srgbClr val="9F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519">
              <a:defRPr/>
            </a:pPr>
            <a:endParaRPr lang="en-US" sz="2133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42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9ACB9A0-9090-4B14-91E2-8A727789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8" y="290148"/>
            <a:ext cx="8175625" cy="4190008"/>
          </a:xfrm>
          <a:prstGeom prst="rect">
            <a:avLst/>
          </a:prstGeom>
          <a:noFill/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4EECCD51-CC7D-4339-9F41-5049911F3B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0253" y="4906460"/>
            <a:ext cx="2215515" cy="17502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236016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A716-193E-4B3C-AE82-54FD9584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Juries React in a Covid Environment?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F025-1BE8-4C1D-91FA-A9BD01FEE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 Legal Research Group’s Findings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46F93-0804-4CD2-B536-1BD0FABAF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87" y="857251"/>
            <a:ext cx="7877175" cy="413672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788E8-8DA0-481B-BCCC-69357669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of the presentation l Date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01C60-9A8B-49DC-AF59-5076F056F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35944" y="6541948"/>
            <a:ext cx="3299883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CONFIDENTIALITY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317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2011204-AA04-459F-BFBF-C421A815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8" y="264716"/>
            <a:ext cx="8175625" cy="4333081"/>
          </a:xfrm>
          <a:prstGeom prst="rect">
            <a:avLst/>
          </a:prstGeom>
          <a:noFill/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A0E6AF0-F7C6-4D1A-8C5E-176637AFA8D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0253" y="4906460"/>
            <a:ext cx="2215515" cy="17502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AXA XL Construction Virtual Team Meeting</a:t>
            </a:r>
          </a:p>
        </p:txBody>
      </p:sp>
    </p:spTree>
    <p:extLst>
      <p:ext uri="{BB962C8B-B14F-4D97-AF65-F5344CB8AC3E}">
        <p14:creationId xmlns:p14="http://schemas.microsoft.com/office/powerpoint/2010/main" val="379041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D4791C5C-314D-423B-8F82-0EF392AE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8" y="356692"/>
            <a:ext cx="8175625" cy="4149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85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54F3BA-D7A4-4AC8-A425-AA89314959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647950" y="1474434"/>
            <a:ext cx="3848100" cy="216605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49825-286D-4320-A9C2-4720EAC8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72715"/>
            <a:ext cx="7917180" cy="47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9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0460-823B-4A7E-8353-BB6F79759B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33DAF9-A911-4C53-81A2-ECC4A05B100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F1938-CFF1-4DF9-892E-B47F95A6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05752"/>
            <a:ext cx="7764780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67371"/>
      </p:ext>
    </p:extLst>
  </p:cSld>
  <p:clrMapOvr>
    <a:masterClrMapping/>
  </p:clrMapOvr>
</p:sld>
</file>

<file path=ppt/theme/theme1.xml><?xml version="1.0" encoding="utf-8"?>
<a:theme xmlns:a="http://schemas.openxmlformats.org/drawingml/2006/main" name="AXA XL ppt16-9_Master template_05092018">
  <a:themeElements>
    <a:clrScheme name="AXA XL Colour Theme">
      <a:dk1>
        <a:sysClr val="windowText" lastClr="000000"/>
      </a:dk1>
      <a:lt1>
        <a:sysClr val="window" lastClr="FFFFFF"/>
      </a:lt1>
      <a:dk2>
        <a:srgbClr val="00008F"/>
      </a:dk2>
      <a:lt2>
        <a:srgbClr val="FCD385"/>
      </a:lt2>
      <a:accent1>
        <a:srgbClr val="027180"/>
      </a:accent1>
      <a:accent2>
        <a:srgbClr val="E196AA"/>
      </a:accent2>
      <a:accent3>
        <a:srgbClr val="00AEC6"/>
      </a:accent3>
      <a:accent4>
        <a:srgbClr val="914146"/>
      </a:accent4>
      <a:accent5>
        <a:srgbClr val="42464D"/>
      </a:accent5>
      <a:accent6>
        <a:srgbClr val="BC9D45"/>
      </a:accent6>
      <a:hlink>
        <a:srgbClr val="00008F"/>
      </a:hlink>
      <a:folHlink>
        <a:srgbClr val="BFBFBF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0" tIns="0" rIns="0" bIns="0" rtlCol="0" anchor="b">
        <a:spAutoFit/>
      </a:bodyPr>
      <a:lstStyle>
        <a:defPPr eaLnBrk="1" hangingPunct="1">
          <a:defRPr sz="1600" dirty="0" err="1" smtClean="0">
            <a:solidFill>
              <a:srgbClr val="404040"/>
            </a:solidFill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XA XL_16-9_Master template_JAN2020" id="{2E49ACE7-6BED-4740-A2E1-106F6244042C}" vid="{8A73DDD1-8433-4074-8FAC-74FAB8C0B5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5E4ACDC70F844B7743F302D2499D8" ma:contentTypeVersion="13" ma:contentTypeDescription="Create a new document." ma:contentTypeScope="" ma:versionID="3d2495e65138bba2cb7992723d9e201a">
  <xsd:schema xmlns:xsd="http://www.w3.org/2001/XMLSchema" xmlns:xs="http://www.w3.org/2001/XMLSchema" xmlns:p="http://schemas.microsoft.com/office/2006/metadata/properties" xmlns:ns3="2ea6eced-5078-49e0-a3e9-76f32ec3a854" xmlns:ns4="05178c07-9356-4752-ab4f-7cf4c244ff0e" targetNamespace="http://schemas.microsoft.com/office/2006/metadata/properties" ma:root="true" ma:fieldsID="5f99c816965fbc6611063530646fd950" ns3:_="" ns4:_="">
    <xsd:import namespace="2ea6eced-5078-49e0-a3e9-76f32ec3a854"/>
    <xsd:import namespace="05178c07-9356-4752-ab4f-7cf4c244ff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6eced-5078-49e0-a3e9-76f32ec3a8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78c07-9356-4752-ab4f-7cf4c244f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7E08F-AD4F-453E-9DBC-FAD3C170A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6eced-5078-49e0-a3e9-76f32ec3a854"/>
    <ds:schemaRef ds:uri="05178c07-9356-4752-ab4f-7cf4c244ff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F5743-11B7-49EC-8BD2-C9469D94DC41}">
  <ds:schemaRefs>
    <ds:schemaRef ds:uri="http://schemas.microsoft.com/office/2006/documentManagement/types"/>
    <ds:schemaRef ds:uri="2ea6eced-5078-49e0-a3e9-76f32ec3a85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05178c07-9356-4752-ab4f-7cf4c244ff0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AA4147-B189-46C6-A252-96D05CB21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60936</TotalTime>
  <Words>456</Words>
  <Application>Microsoft Office PowerPoint</Application>
  <PresentationFormat>On-screen Show (16:9)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 Pro Semibold</vt:lpstr>
      <vt:lpstr>Open Sans</vt:lpstr>
      <vt:lpstr>Source Sans Pro</vt:lpstr>
      <vt:lpstr>Wingdings</vt:lpstr>
      <vt:lpstr>AXA XL ppt16-9_Master template_05092018</vt:lpstr>
      <vt:lpstr>Large Loss Review: Partnering for Better Outcomes</vt:lpstr>
      <vt:lpstr>PowerPoint Presentation</vt:lpstr>
      <vt:lpstr> Social Inflation and Nuclear Verdicts – Definition and Causes </vt:lpstr>
      <vt:lpstr>PowerPoint Presentation</vt:lpstr>
      <vt:lpstr>How Would Juries React in a Covid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</vt:lpstr>
      <vt:lpstr>Success Looks Like….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AXA XL Construction     Virtual Team Meeting December 2020</dc:title>
  <dc:creator>Retzer, Jennifer</dc:creator>
  <cp:lastModifiedBy>Guitar, Angela</cp:lastModifiedBy>
  <cp:revision>103</cp:revision>
  <cp:lastPrinted>2021-05-17T14:21:48Z</cp:lastPrinted>
  <dcterms:created xsi:type="dcterms:W3CDTF">2020-12-18T16:49:41Z</dcterms:created>
  <dcterms:modified xsi:type="dcterms:W3CDTF">2022-10-25T12:12:01Z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0x01010097A5E4ACDC70F844B7743F302D2499D8</vt:lpwstr>
  </property>
  <property fmtid="{D5CDD505-2E9C-101B-9397-08002B2CF9AE}" pid="3" name="MSIP_Label_fadf0749-435c-47bb-bc94-a4b9e551edbc_Enabled">
    <vt:lpwstr>True</vt:lpwstr>
  </property>
  <property fmtid="{D5CDD505-2E9C-101B-9397-08002B2CF9AE}" pid="4" name="MSIP_Label_fadf0749-435c-47bb-bc94-a4b9e551edbc_SiteId">
    <vt:lpwstr>53b7cac7-14be-46d4-be43-f2ad9244d901</vt:lpwstr>
  </property>
  <property fmtid="{D5CDD505-2E9C-101B-9397-08002B2CF9AE}" pid="5" name="MSIP_Label_fadf0749-435c-47bb-bc94-a4b9e551edbc_Owner">
    <vt:lpwstr>bernard.gilden@axaxl.com</vt:lpwstr>
  </property>
  <property fmtid="{D5CDD505-2E9C-101B-9397-08002B2CF9AE}" pid="6" name="MSIP_Label_fadf0749-435c-47bb-bc94-a4b9e551edbc_SetDate">
    <vt:lpwstr>2021-05-29T03:39:52.5537096Z</vt:lpwstr>
  </property>
  <property fmtid="{D5CDD505-2E9C-101B-9397-08002B2CF9AE}" pid="7" name="MSIP_Label_fadf0749-435c-47bb-bc94-a4b9e551edbc_Name">
    <vt:lpwstr>Unsecured Content</vt:lpwstr>
  </property>
  <property fmtid="{D5CDD505-2E9C-101B-9397-08002B2CF9AE}" pid="8" name="MSIP_Label_fadf0749-435c-47bb-bc94-a4b9e551edbc_Application">
    <vt:lpwstr>Microsoft Azure Information Protection</vt:lpwstr>
  </property>
  <property fmtid="{D5CDD505-2E9C-101B-9397-08002B2CF9AE}" pid="9" name="MSIP_Label_fadf0749-435c-47bb-bc94-a4b9e551edbc_ActionId">
    <vt:lpwstr>46014fdf-7406-4336-9d0e-7303ba789376</vt:lpwstr>
  </property>
  <property fmtid="{D5CDD505-2E9C-101B-9397-08002B2CF9AE}" pid="10" name="MSIP_Label_fadf0749-435c-47bb-bc94-a4b9e551edbc_Extended_MSFT_Method">
    <vt:lpwstr>Automatic</vt:lpwstr>
  </property>
  <property fmtid="{D5CDD505-2E9C-101B-9397-08002B2CF9AE}" pid="11" name="Sensitivity">
    <vt:lpwstr>Unsecured Content</vt:lpwstr>
  </property>
</Properties>
</file>