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0" r:id="rId3"/>
    <p:sldId id="287" r:id="rId4"/>
    <p:sldId id="288" r:id="rId5"/>
    <p:sldId id="274" r:id="rId6"/>
    <p:sldId id="275" r:id="rId7"/>
    <p:sldId id="276" r:id="rId8"/>
    <p:sldId id="257" r:id="rId9"/>
    <p:sldId id="258" r:id="rId10"/>
    <p:sldId id="278" r:id="rId11"/>
    <p:sldId id="279" r:id="rId12"/>
    <p:sldId id="285" r:id="rId13"/>
    <p:sldId id="283" r:id="rId14"/>
    <p:sldId id="260" r:id="rId15"/>
    <p:sldId id="280" r:id="rId16"/>
    <p:sldId id="261" r:id="rId17"/>
    <p:sldId id="286" r:id="rId18"/>
    <p:sldId id="263" r:id="rId19"/>
    <p:sldId id="281" r:id="rId20"/>
    <p:sldId id="277" r:id="rId21"/>
    <p:sldId id="267" r:id="rId22"/>
    <p:sldId id="268" r:id="rId23"/>
    <p:sldId id="27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86486" autoAdjust="0"/>
  </p:normalViewPr>
  <p:slideViewPr>
    <p:cSldViewPr snapToGrid="0">
      <p:cViewPr varScale="1">
        <p:scale>
          <a:sx n="59" d="100"/>
          <a:sy n="59" d="100"/>
        </p:scale>
        <p:origin x="62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BFDD6-9FD0-431C-85FA-F2B759C29E5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A58F5-A3F2-4578-A7A9-DB20F0B9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Perception is reality so we</a:t>
            </a:r>
            <a:r>
              <a:rPr lang="en-US" baseline="0" dirty="0" smtClean="0"/>
              <a:t> must figure out perceived and manage it.</a:t>
            </a:r>
          </a:p>
          <a:p>
            <a:r>
              <a:rPr lang="en-US" baseline="0" dirty="0" smtClean="0"/>
              <a:t>We choose entrepreneurs so we must understand that means</a:t>
            </a:r>
          </a:p>
          <a:p>
            <a:r>
              <a:rPr lang="en-US" baseline="0" dirty="0" smtClean="0"/>
              <a:t>If we talk production continually without including safety – we get production over anything else</a:t>
            </a:r>
          </a:p>
          <a:p>
            <a:r>
              <a:rPr lang="en-US" baseline="0" dirty="0" smtClean="0"/>
              <a:t>	routing/idling/#of stops/ time at stop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Room for both messages in perfect harmony. Go – go – go Culture = injuries and crashes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your time to discuss road safety on all levels.</a:t>
            </a:r>
          </a:p>
          <a:p>
            <a:r>
              <a:rPr lang="en-US" dirty="0" smtClean="0"/>
              <a:t>Cab organized</a:t>
            </a:r>
          </a:p>
          <a:p>
            <a:r>
              <a:rPr lang="en-US" dirty="0" smtClean="0"/>
              <a:t>Items secure</a:t>
            </a:r>
          </a:p>
          <a:p>
            <a:r>
              <a:rPr lang="en-US" dirty="0" smtClean="0"/>
              <a:t>All supplies to reduce trips</a:t>
            </a:r>
          </a:p>
          <a:p>
            <a:r>
              <a:rPr lang="en-US" dirty="0" smtClean="0"/>
              <a:t>Mirrors adjusted</a:t>
            </a:r>
          </a:p>
          <a:p>
            <a:r>
              <a:rPr lang="en-US" dirty="0" smtClean="0"/>
              <a:t>Sunglasses clean and</a:t>
            </a:r>
            <a:r>
              <a:rPr lang="en-US" baseline="0" dirty="0" smtClean="0"/>
              <a:t> within reach</a:t>
            </a:r>
          </a:p>
          <a:p>
            <a:r>
              <a:rPr lang="en-US" baseline="0" dirty="0" smtClean="0"/>
              <a:t>Beverage secure</a:t>
            </a:r>
          </a:p>
          <a:p>
            <a:r>
              <a:rPr lang="en-US" baseline="0" dirty="0" smtClean="0"/>
              <a:t>Route reviewed</a:t>
            </a:r>
            <a:endParaRPr lang="en-US" dirty="0" smtClean="0"/>
          </a:p>
          <a:p>
            <a:r>
              <a:rPr lang="en-US" dirty="0" smtClean="0"/>
              <a:t>How about that correctly sized ladder for the work ahead?</a:t>
            </a:r>
          </a:p>
          <a:p>
            <a:r>
              <a:rPr lang="en-US" dirty="0" smtClean="0"/>
              <a:t>Navigation – voice and cradle</a:t>
            </a:r>
          </a:p>
          <a:p>
            <a:r>
              <a:rPr lang="en-US" dirty="0" smtClean="0"/>
              <a:t>Pat on the back for job well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Employees</a:t>
            </a:r>
            <a:r>
              <a:rPr lang="en-US" baseline="0" dirty="0" smtClean="0"/>
              <a:t> are adults and will make decisions based on their background, prior experience, and beliefs.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You must protect the company with a policy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You must convey your </a:t>
            </a:r>
            <a:r>
              <a:rPr lang="en-US" baseline="0" dirty="0" err="1" smtClean="0"/>
              <a:t>expectaions</a:t>
            </a:r>
            <a:r>
              <a:rPr lang="en-US" baseline="0" dirty="0" smtClean="0"/>
              <a:t> and inspect and respect what you expect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You must give alternatives for the ever constant temptation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do</a:t>
            </a:r>
            <a:r>
              <a:rPr lang="en-US" baseline="0" dirty="0" smtClean="0"/>
              <a:t> this alone.  We can help when you are ready to commit.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Driving is habitual and we</a:t>
            </a:r>
            <a:r>
              <a:rPr lang="en-US" baseline="0" dirty="0" smtClean="0"/>
              <a:t> started learning to drive long before age 16</a:t>
            </a:r>
          </a:p>
          <a:p>
            <a:r>
              <a:rPr lang="en-US" baseline="0" dirty="0" smtClean="0"/>
              <a:t>	habits that are </a:t>
            </a:r>
            <a:r>
              <a:rPr lang="en-US" baseline="0" dirty="0" err="1" smtClean="0"/>
              <a:t>sooo</a:t>
            </a:r>
            <a:r>
              <a:rPr lang="en-US" baseline="0" dirty="0" smtClean="0"/>
              <a:t> engrained are very difficult to change</a:t>
            </a:r>
          </a:p>
          <a:p>
            <a:r>
              <a:rPr lang="en-US" baseline="0" dirty="0" smtClean="0"/>
              <a:t>	we need the desire to change, first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where I think we sometimes fail.  We </a:t>
            </a:r>
            <a:r>
              <a:rPr lang="en-US" u="sng" baseline="0" dirty="0" smtClean="0"/>
              <a:t>assume</a:t>
            </a:r>
            <a:r>
              <a:rPr lang="en-US" baseline="0" dirty="0" smtClean="0"/>
              <a:t> people </a:t>
            </a:r>
            <a:r>
              <a:rPr lang="en-US" u="sng" baseline="0" dirty="0" smtClean="0"/>
              <a:t>choose</a:t>
            </a:r>
            <a:r>
              <a:rPr lang="en-US" baseline="0" dirty="0" smtClean="0"/>
              <a:t> to not change or that they </a:t>
            </a:r>
            <a:r>
              <a:rPr lang="en-US" u="sng" baseline="0" dirty="0" smtClean="0"/>
              <a:t>consciously engage </a:t>
            </a:r>
            <a:r>
              <a:rPr lang="en-US" baseline="0" dirty="0" smtClean="0"/>
              <a:t>in unsafe driving practices when it is simply engrained habits.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Employers and our </a:t>
            </a:r>
            <a:r>
              <a:rPr lang="en-US" u="sng" baseline="0" dirty="0" smtClean="0"/>
              <a:t>training can be directed toward changing habit</a:t>
            </a:r>
            <a:r>
              <a:rPr lang="en-US" baseline="0" dirty="0" smtClean="0"/>
              <a:t>s rather than knowledge intense.  We know how to turn the wheel and push the pedals since 16.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change our language and get our drivers to do the same: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My pen dropped	the vehicle in front of me stopped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dropped my pen	I could not stop and hit the vehicle in front of 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Then we can talk about preventing this from happening again by changing our habits and behaviors.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only react to accidents or vehicle damage as opposed to having</a:t>
            </a:r>
            <a:r>
              <a:rPr lang="en-US" baseline="0" dirty="0" smtClean="0"/>
              <a:t> a constant level of attention, then this becomes our culture.  Reactionary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7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crashes effect</a:t>
            </a:r>
            <a:r>
              <a:rPr lang="en-US" baseline="0" dirty="0" smtClean="0"/>
              <a:t> your per vehicle rate – not the rate for 1 driver or 1 vehicle.</a:t>
            </a:r>
          </a:p>
          <a:p>
            <a:r>
              <a:rPr lang="en-US" baseline="0" dirty="0" smtClean="0"/>
              <a:t>MVR</a:t>
            </a:r>
          </a:p>
          <a:p>
            <a:r>
              <a:rPr lang="en-US" baseline="0" dirty="0" smtClean="0"/>
              <a:t>Time behind the wheel – never be their drivers 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your managers if they will loan their personal vehicle or have this driver take their child to school.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 them tips on how to improve their driving record and welcome them back when</a:t>
            </a:r>
            <a:r>
              <a:rPr lang="en-US" baseline="0" dirty="0" smtClean="0"/>
              <a:t> they have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3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“we get the highway patrol to come in or our carrier used to come in once</a:t>
            </a:r>
            <a:r>
              <a:rPr lang="en-US" baseline="0" dirty="0" smtClean="0"/>
              <a:t> a year – but rather, a program that teaches technique and addresses poor habits and unsafe driving practices.</a:t>
            </a:r>
          </a:p>
          <a:p>
            <a:r>
              <a:rPr lang="en-US" baseline="0" dirty="0" smtClean="0"/>
              <a:t>A program puts everyone on the same page, clarifies expectations, and give you a common language to discuss safe driving.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Then:   Support that program with everything else you do – </a:t>
            </a:r>
          </a:p>
          <a:p>
            <a:r>
              <a:rPr lang="en-US" baseline="0" dirty="0" smtClean="0"/>
              <a:t>	weekly touches</a:t>
            </a:r>
          </a:p>
          <a:p>
            <a:r>
              <a:rPr lang="en-US" baseline="0" dirty="0" smtClean="0"/>
              <a:t>		tailgate talks</a:t>
            </a:r>
          </a:p>
          <a:p>
            <a:r>
              <a:rPr lang="en-US" baseline="0" dirty="0" smtClean="0"/>
              <a:t>		emails</a:t>
            </a:r>
          </a:p>
          <a:p>
            <a:r>
              <a:rPr lang="en-US" baseline="0" dirty="0" smtClean="0"/>
              <a:t>		any and every meeting</a:t>
            </a:r>
          </a:p>
          <a:p>
            <a:r>
              <a:rPr lang="en-US" baseline="0" dirty="0" smtClean="0"/>
              <a:t>		go out to the parking lot “load, fasten, and unload a ladder”</a:t>
            </a:r>
          </a:p>
          <a:p>
            <a:r>
              <a:rPr lang="en-US" baseline="0" dirty="0" smtClean="0"/>
              <a:t>		truck organization and truck drive readiness</a:t>
            </a:r>
          </a:p>
          <a:p>
            <a:r>
              <a:rPr lang="en-US" baseline="0" dirty="0" smtClean="0"/>
              <a:t>		practice mirror adjustment</a:t>
            </a:r>
          </a:p>
          <a:p>
            <a:r>
              <a:rPr lang="en-US" baseline="0" dirty="0" smtClean="0"/>
              <a:t>		talk about near misses</a:t>
            </a:r>
          </a:p>
          <a:p>
            <a:r>
              <a:rPr lang="en-US" baseline="0" dirty="0" smtClean="0"/>
              <a:t>		talk about accident cause and effect</a:t>
            </a:r>
          </a:p>
          <a:p>
            <a:r>
              <a:rPr lang="en-US" baseline="0" dirty="0" smtClean="0"/>
              <a:t>		create campaigns by grouping safety tips</a:t>
            </a:r>
          </a:p>
          <a:p>
            <a:r>
              <a:rPr lang="en-US" baseline="0" dirty="0" smtClean="0"/>
              <a:t>		Weather</a:t>
            </a:r>
          </a:p>
          <a:p>
            <a:r>
              <a:rPr lang="en-US" baseline="0" dirty="0" smtClean="0"/>
              <a:t>		Construction zones</a:t>
            </a:r>
          </a:p>
          <a:p>
            <a:r>
              <a:rPr lang="en-US" baseline="0" dirty="0" smtClean="0"/>
              <a:t>		Stories from yesterday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3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</a:t>
            </a:r>
            <a:r>
              <a:rPr lang="en-US" baseline="0" dirty="0" smtClean="0"/>
              <a:t>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Ok to wait till safely parked to call </a:t>
            </a:r>
            <a:r>
              <a:rPr lang="en-US" baseline="0" dirty="0" err="1" smtClean="0"/>
              <a:t>bacl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talk to customers while driving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Managers – be sure they sing from the same hymnal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Alternatives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Scheduling communication breaks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Planning your day during pre-trip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Checking the weather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Managers and</a:t>
            </a:r>
            <a:r>
              <a:rPr lang="en-US" baseline="0" dirty="0" smtClean="0"/>
              <a:t> supervisors need training too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Especially if this is a new initiative and you are trying to engrain 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Safe driving initiatives by seem, on the surface, as detrimental to other production goals.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They need the big picture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need their 100% buy-in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Examples:  contraindications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 discuss productivity without</a:t>
            </a:r>
            <a:r>
              <a:rPr lang="en-US" baseline="0" dirty="0" smtClean="0"/>
              <a:t> discussing the safe methods involved with the change or the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A58F5-A3F2-4578-A7A9-DB20F0B9E4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7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5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0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12436F-C25A-4471-AFA3-6DA667BEEFA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DBB391-7759-4777-800A-A49F4A1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rlz=1C1GCEB_enUS914US914&amp;sxsrf=ALiCzsZKX_aCcBMmiaNqyI12BeKgDwVTqw:1666629327369&amp;q=how+to+pronounce+beneficiary&amp;stick=H4sIAAAAAAAAAOMIfcRoyy3w8sc9YSmTSWtOXmPU4-INKMrPK81LzkwsyczPExLnYglJLcoV4pfi5eJOSs1LTcsEShVVWrEoMaXm8SxilcnIL1coyVcoAGrLB-pLVUBSBQBXVe6VYQAAAA&amp;pron_lang=en&amp;pron_country=us&amp;sa=X&amp;ved=2ahUKEwiBtJ6Ipvn6AhWrmIQIHcEWAmkQ3eEDegQIEhA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sure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Fleet Safety</a:t>
            </a:r>
            <a:r>
              <a:rPr lang="en-US" baseline="0" dirty="0" smtClean="0"/>
              <a:t>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010140"/>
            <a:ext cx="8767860" cy="12476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</a:t>
            </a:r>
            <a:r>
              <a:rPr lang="en-US" sz="2800" baseline="0" dirty="0" smtClean="0"/>
              <a:t> unintentional mixed message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48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Uncompromised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Your insurance rates</a:t>
            </a:r>
          </a:p>
          <a:p>
            <a:r>
              <a:rPr lang="en-US" sz="3200" dirty="0" smtClean="0"/>
              <a:t>The driver history</a:t>
            </a:r>
          </a:p>
          <a:p>
            <a:r>
              <a:rPr lang="en-US" sz="3200" dirty="0" smtClean="0"/>
              <a:t>Driving experience</a:t>
            </a:r>
          </a:p>
          <a:p>
            <a:r>
              <a:rPr lang="en-US" sz="3200" dirty="0" smtClean="0"/>
              <a:t>The “loved one” test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310365" y="2723103"/>
            <a:ext cx="5198983" cy="2653569"/>
            <a:chOff x="6310365" y="2723103"/>
            <a:chExt cx="5198983" cy="2653569"/>
          </a:xfrm>
        </p:grpSpPr>
        <p:sp>
          <p:nvSpPr>
            <p:cNvPr id="4" name="TextBox 3"/>
            <p:cNvSpPr txBox="1"/>
            <p:nvPr/>
          </p:nvSpPr>
          <p:spPr>
            <a:xfrm>
              <a:off x="6716041" y="2832539"/>
              <a:ext cx="479330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You can’t afford them so welcome them to re-apply when their driving record improves.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6310365" y="2723103"/>
              <a:ext cx="5072989" cy="2653569"/>
            </a:xfrm>
            <a:prstGeom prst="wedgeRoundRectCallout">
              <a:avLst>
                <a:gd name="adj1" fmla="val -20833"/>
                <a:gd name="adj2" fmla="val 79891"/>
                <a:gd name="adj3" fmla="val 16667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6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driver training program</a:t>
            </a:r>
          </a:p>
          <a:p>
            <a:r>
              <a:rPr lang="en-US" sz="2800" dirty="0" smtClean="0"/>
              <a:t>Weekly touches at minimum</a:t>
            </a:r>
          </a:p>
          <a:p>
            <a:pPr lvl="2"/>
            <a:r>
              <a:rPr lang="en-US" sz="2400" dirty="0" smtClean="0"/>
              <a:t>Resources</a:t>
            </a:r>
            <a:endParaRPr lang="en-US" sz="2400" dirty="0"/>
          </a:p>
          <a:p>
            <a:r>
              <a:rPr lang="en-US" sz="2800" dirty="0" smtClean="0"/>
              <a:t>Monthly focus areas</a:t>
            </a:r>
          </a:p>
          <a:p>
            <a:r>
              <a:rPr lang="en-US" sz="2800" dirty="0" smtClean="0"/>
              <a:t>Daily </a:t>
            </a:r>
            <a:r>
              <a:rPr lang="en-US" sz="2800" dirty="0"/>
              <a:t>dose – reminders and knowledge</a:t>
            </a:r>
          </a:p>
          <a:p>
            <a:r>
              <a:rPr lang="en-US" sz="2800" dirty="0"/>
              <a:t>What message if you </a:t>
            </a:r>
            <a:r>
              <a:rPr lang="en-US" sz="3200" b="1" u="sng" dirty="0"/>
              <a:t>don’t</a:t>
            </a:r>
            <a:r>
              <a:rPr lang="en-US" sz="2800" dirty="0"/>
              <a:t> talk about driving</a:t>
            </a:r>
          </a:p>
          <a:p>
            <a:endParaRPr lang="en-US" sz="2800" dirty="0"/>
          </a:p>
        </p:txBody>
      </p:sp>
      <p:pic>
        <p:nvPicPr>
          <p:cNvPr id="5" name="Picture 4" descr="Community | Techno FAQ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58" y="462708"/>
            <a:ext cx="4641783" cy="37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09" y="253983"/>
            <a:ext cx="4914900" cy="6410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233362"/>
            <a:ext cx="4914900" cy="639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337" y="293654"/>
            <a:ext cx="4693504" cy="6015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27" y="206568"/>
            <a:ext cx="49530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1" y="273554"/>
            <a:ext cx="4853142" cy="6310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66" y="273554"/>
            <a:ext cx="4638675" cy="598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706" y="273554"/>
            <a:ext cx="4924425" cy="6391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835" y="233399"/>
            <a:ext cx="49244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</a:t>
            </a:r>
            <a:r>
              <a:rPr lang="en-US" baseline="0" dirty="0" smtClean="0"/>
              <a:t> the driver’s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aseline="0" dirty="0" smtClean="0"/>
              <a:t>Explaining it</a:t>
            </a:r>
          </a:p>
          <a:p>
            <a:r>
              <a:rPr lang="en-US" sz="3200" baseline="0" dirty="0" smtClean="0"/>
              <a:t>Asking for it</a:t>
            </a:r>
          </a:p>
          <a:p>
            <a:r>
              <a:rPr lang="en-US" sz="3200" baseline="0" dirty="0" smtClean="0"/>
              <a:t>Agreeing to it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58486" y="4086311"/>
            <a:ext cx="6038060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ben·e·fi·ci·ar·y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/ˌ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benəˈfiSHē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Roboto"/>
                <a:hlinkClick r:id="rId2"/>
              </a:rPr>
              <a:t>ˌerē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Roboto"/>
                <a:hlinkClick r:id="rId2"/>
              </a:rPr>
              <a:t>/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Roboto"/>
              <a:hlinkClick r:id="rId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A0DAB"/>
                </a:solidFill>
                <a:effectLst/>
                <a:latin typeface="Roboto"/>
                <a:hlinkClick r:id="rId2"/>
              </a:rPr>
              <a:t>  Learn to pronounce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70757A"/>
                </a:solidFill>
                <a:effectLst/>
                <a:latin typeface="Roboto"/>
              </a:rPr>
              <a:t>noun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a person who derives advantage from something, especially a trust, will, or life insurance policy.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1A0DAB"/>
              </a:solidFill>
              <a:effectLst/>
              <a:latin typeface="Roboto"/>
            </a:endParaRPr>
          </a:p>
        </p:txBody>
      </p:sp>
      <p:sp>
        <p:nvSpPr>
          <p:cNvPr id="6" name="AutoShape 2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hlinkClick r:id="rId2"/>
          </p:cNvPr>
          <p:cNvSpPr>
            <a:spLocks noChangeAspect="1" noChangeArrowheads="1"/>
          </p:cNvSpPr>
          <p:nvPr/>
        </p:nvSpPr>
        <p:spPr bwMode="auto">
          <a:xfrm flipV="1">
            <a:off x="6178950" y="5276778"/>
            <a:ext cx="173029" cy="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02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Driver’s Commitment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Driver policy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Your true expectations</a:t>
            </a:r>
          </a:p>
          <a:p>
            <a:pPr marL="274320" lvl="1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Their obligations to: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Control distractions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Operate safely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Follow the rules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Keep the vehicle in safe operating condition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31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</a:t>
            </a:r>
            <a:r>
              <a:rPr lang="en-US" baseline="0" dirty="0" smtClean="0"/>
              <a:t> them keep their promise</a:t>
            </a:r>
            <a:endParaRPr lang="en-US" dirty="0"/>
          </a:p>
        </p:txBody>
      </p:sp>
      <p:pic>
        <p:nvPicPr>
          <p:cNvPr id="5" name="Picture 4" descr="Young Adult Man talking on the cellphone and looking at his laptop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4"/>
          <a:stretch/>
        </p:blipFill>
        <p:spPr>
          <a:xfrm>
            <a:off x="7531476" y="3215085"/>
            <a:ext cx="4177304" cy="3231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50" y="1772114"/>
            <a:ext cx="7162010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Inter-company communications</a:t>
            </a:r>
            <a:endParaRPr lang="en-US" sz="3200" dirty="0"/>
          </a:p>
          <a:p>
            <a:r>
              <a:rPr lang="en-US" sz="3200" dirty="0" smtClean="0"/>
              <a:t>Teach alternatives</a:t>
            </a:r>
          </a:p>
          <a:p>
            <a:r>
              <a:rPr lang="en-US" sz="3200" dirty="0" smtClean="0"/>
              <a:t>Re-sign the driver policy each year</a:t>
            </a:r>
          </a:p>
        </p:txBody>
      </p:sp>
    </p:spTree>
    <p:extLst>
      <p:ext uri="{BB962C8B-B14F-4D97-AF65-F5344CB8AC3E}">
        <p14:creationId xmlns:p14="http://schemas.microsoft.com/office/powerpoint/2010/main" val="23966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2" y="242050"/>
            <a:ext cx="5592594" cy="6191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13" y="1014893"/>
            <a:ext cx="5832571" cy="5574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6875"/>
          <a:stretch/>
        </p:blipFill>
        <p:spPr>
          <a:xfrm>
            <a:off x="7527729" y="1503255"/>
            <a:ext cx="4407828" cy="45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– our managers and supervisors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983" y="2057399"/>
            <a:ext cx="9872871" cy="424303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Not automatically supportive</a:t>
            </a:r>
          </a:p>
          <a:p>
            <a:endParaRPr lang="en-US" sz="2000" dirty="0"/>
          </a:p>
          <a:p>
            <a:r>
              <a:rPr lang="en-US" sz="3600" b="1" dirty="0" smtClean="0"/>
              <a:t>A Leader Should Be Able to</a:t>
            </a:r>
            <a:r>
              <a:rPr lang="en-US" sz="2800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Conduct in-cab assessments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Conduct and teach pre-trip planning and inspection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Deliver driver safety talks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Coach driving behaviors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Lead by example and mentor</a:t>
            </a:r>
            <a:endParaRPr lang="en-US" sz="2800" dirty="0"/>
          </a:p>
        </p:txBody>
      </p:sp>
      <p:pic>
        <p:nvPicPr>
          <p:cNvPr id="5" name="Picture 4" descr="D517_CM-113 | Customer Service Supervisor, Jeff Still | MoDOT Photos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8" r="4968" b="6539"/>
          <a:stretch/>
        </p:blipFill>
        <p:spPr>
          <a:xfrm>
            <a:off x="9152539" y="1366091"/>
            <a:ext cx="2503307" cy="238143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4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240869"/>
            <a:ext cx="9875520" cy="1356360"/>
          </a:xfrm>
        </p:spPr>
        <p:txBody>
          <a:bodyPr/>
          <a:lstStyle/>
          <a:p>
            <a:r>
              <a:rPr lang="en-US" dirty="0" smtClean="0"/>
              <a:t>Productivity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498" y="1349814"/>
            <a:ext cx="10539226" cy="42530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Continual part of our communication with mangers, supervisors, and the front-line employee</a:t>
            </a:r>
          </a:p>
          <a:p>
            <a:pPr lvl="1"/>
            <a:r>
              <a:rPr lang="en-US" sz="2800" dirty="0" smtClean="0"/>
              <a:t>If we discuss idling – then also discuss alternatives to idling when we are stopped on a “communication break”</a:t>
            </a:r>
          </a:p>
          <a:p>
            <a:pPr lvl="1"/>
            <a:r>
              <a:rPr lang="en-US" sz="2800" dirty="0" smtClean="0"/>
              <a:t>If we discuss stops per day – then also discuss what we do when we can’t complete the # that day</a:t>
            </a:r>
          </a:p>
          <a:p>
            <a:pPr lvl="1"/>
            <a:r>
              <a:rPr lang="en-US" sz="2800" dirty="0" smtClean="0"/>
              <a:t>If we discuss . . . .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40275" y="1306015"/>
            <a:ext cx="10073376" cy="4040570"/>
            <a:chOff x="4572000" y="3713327"/>
            <a:chExt cx="6321951" cy="2481072"/>
          </a:xfrm>
        </p:grpSpPr>
        <p:sp>
          <p:nvSpPr>
            <p:cNvPr id="4" name="Rectangle 3"/>
            <p:cNvSpPr/>
            <p:nvPr/>
          </p:nvSpPr>
          <p:spPr>
            <a:xfrm>
              <a:off x="5124874" y="4135349"/>
              <a:ext cx="5654702" cy="1644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/>
                <a:t>If your </a:t>
              </a:r>
              <a:r>
                <a:rPr lang="en-US" sz="3600" dirty="0"/>
                <a:t>productivity</a:t>
              </a:r>
              <a:r>
                <a:rPr lang="en-US" sz="3200" dirty="0"/>
                <a:t> discussions don’t include </a:t>
              </a:r>
              <a:r>
                <a:rPr lang="en-US" sz="3600" dirty="0"/>
                <a:t>safe driving </a:t>
              </a:r>
              <a:r>
                <a:rPr lang="en-US" sz="3200" dirty="0"/>
                <a:t>and how that affects their number of stops, </a:t>
              </a:r>
              <a:r>
                <a:rPr lang="en-US" sz="3200" dirty="0" smtClean="0"/>
                <a:t>etc., you might be encouraging </a:t>
              </a:r>
              <a:r>
                <a:rPr lang="en-US" sz="3200" dirty="0"/>
                <a:t>them to make up time on the </a:t>
              </a:r>
              <a:r>
                <a:rPr lang="en-US" sz="3200" dirty="0" smtClean="0"/>
                <a:t>road or multi-task while driving.</a:t>
              </a:r>
              <a:endParaRPr lang="en-US" sz="3200" dirty="0"/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4572000" y="3713327"/>
              <a:ext cx="6321951" cy="2481072"/>
            </a:xfrm>
            <a:prstGeom prst="wedgeEllipseCallout">
              <a:avLst>
                <a:gd name="adj1" fmla="val -21520"/>
                <a:gd name="adj2" fmla="val 7325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58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78" y="1693844"/>
            <a:ext cx="9884885" cy="4038600"/>
          </a:xfrm>
        </p:spPr>
        <p:txBody>
          <a:bodyPr>
            <a:normAutofit/>
          </a:bodyPr>
          <a:lstStyle/>
          <a:p>
            <a:r>
              <a:rPr lang="en-US" sz="3200" baseline="0" dirty="0" smtClean="0"/>
              <a:t>Most dangerous</a:t>
            </a:r>
            <a:r>
              <a:rPr lang="en-US" sz="3200" dirty="0" smtClean="0"/>
              <a:t> activity</a:t>
            </a:r>
          </a:p>
          <a:p>
            <a:r>
              <a:rPr lang="en-US" sz="3200" baseline="0" dirty="0" smtClean="0"/>
              <a:t>Largest</a:t>
            </a:r>
            <a:r>
              <a:rPr lang="en-US" sz="3200" dirty="0" smtClean="0"/>
              <a:t> exposure or potential for loss</a:t>
            </a:r>
          </a:p>
          <a:p>
            <a:r>
              <a:rPr lang="en-US" sz="3200" dirty="0" smtClean="0"/>
              <a:t>Daily discussions </a:t>
            </a:r>
            <a:r>
              <a:rPr lang="en-US" sz="3200" b="1" u="sng" dirty="0" smtClean="0"/>
              <a:t>are</a:t>
            </a:r>
            <a:r>
              <a:rPr lang="en-US" sz="3200" dirty="0" smtClean="0"/>
              <a:t> warranted</a:t>
            </a:r>
          </a:p>
          <a:p>
            <a:endParaRPr lang="en-US" sz="3200" baseline="0" dirty="0" smtClean="0"/>
          </a:p>
        </p:txBody>
      </p:sp>
      <p:pic>
        <p:nvPicPr>
          <p:cNvPr id="6" name="Picture 5" descr="Car Accident at 16th Ave S &amp; 27th St E | Find out more here:…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3194891"/>
            <a:ext cx="4149687" cy="311226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118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Revive the Pre-trip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096" y="2109952"/>
            <a:ext cx="9872871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Driver champions</a:t>
            </a:r>
          </a:p>
          <a:p>
            <a:r>
              <a:rPr lang="en-US" sz="3200" dirty="0" smtClean="0"/>
              <a:t>A ritual</a:t>
            </a:r>
          </a:p>
          <a:p>
            <a:r>
              <a:rPr lang="en-US" sz="3200" dirty="0" smtClean="0"/>
              <a:t>Practice together regularly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Truck inspections</a:t>
            </a:r>
          </a:p>
          <a:p>
            <a:pPr lvl="1"/>
            <a:r>
              <a:rPr lang="en-US" sz="3200" dirty="0" smtClean="0"/>
              <a:t>-</a:t>
            </a:r>
          </a:p>
          <a:p>
            <a:pPr lvl="1"/>
            <a:r>
              <a:rPr lang="en-US" sz="3200" dirty="0" smtClean="0"/>
              <a:t>-</a:t>
            </a:r>
          </a:p>
          <a:p>
            <a:pPr lvl="1"/>
            <a:r>
              <a:rPr lang="en-US" sz="3200" dirty="0"/>
              <a:t>-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459" y="267950"/>
            <a:ext cx="4889416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r>
              <a:rPr lang="en-US" baseline="0" dirty="0" smtClean="0"/>
              <a:t>– icing on the cake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Assisting them to keep their promise</a:t>
            </a:r>
          </a:p>
          <a:p>
            <a:r>
              <a:rPr lang="en-US" sz="3200" dirty="0" smtClean="0"/>
              <a:t>Not a magic pill</a:t>
            </a:r>
          </a:p>
          <a:p>
            <a:r>
              <a:rPr lang="en-US" sz="3200" dirty="0" smtClean="0"/>
              <a:t>If you have it – use it</a:t>
            </a:r>
          </a:p>
          <a:p>
            <a:r>
              <a:rPr lang="en-US" sz="3200" dirty="0" smtClean="0"/>
              <a:t>Measure the right things</a:t>
            </a:r>
          </a:p>
          <a:p>
            <a:r>
              <a:rPr lang="en-US" sz="4000" dirty="0" smtClean="0"/>
              <a:t>Use the data to </a:t>
            </a:r>
            <a:r>
              <a:rPr lang="en-US" sz="4000" b="1" dirty="0" smtClean="0"/>
              <a:t>coach</a:t>
            </a:r>
            <a:r>
              <a:rPr lang="en-US" sz="4000" dirty="0" smtClean="0"/>
              <a:t> </a:t>
            </a:r>
            <a:r>
              <a:rPr lang="en-US" sz="4000" b="1" u="sng" dirty="0" smtClean="0"/>
              <a:t>pre-crash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2512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287" y="634572"/>
            <a:ext cx="3931920" cy="1737360"/>
          </a:xfrm>
        </p:spPr>
        <p:txBody>
          <a:bodyPr/>
          <a:lstStyle/>
          <a:p>
            <a:r>
              <a:rPr lang="en-US" dirty="0" smtClean="0"/>
              <a:t>Hands Free  </a:t>
            </a:r>
            <a:r>
              <a:rPr lang="en-US" dirty="0" err="1" smtClean="0"/>
              <a:t>Whaaaaat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91" r="1591"/>
          <a:stretch>
            <a:fillRect/>
          </a:stretch>
        </p:blipFill>
        <p:spPr>
          <a:xfrm>
            <a:off x="6967080" y="1927951"/>
            <a:ext cx="4728096" cy="37215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6787" y="2654311"/>
            <a:ext cx="6344687" cy="264261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/>
              <a:t>Talk</a:t>
            </a:r>
            <a:r>
              <a:rPr lang="en-US" sz="3200" dirty="0" smtClean="0"/>
              <a:t> about this regularly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Acknowledge </a:t>
            </a:r>
            <a:r>
              <a:rPr lang="en-US" sz="3200" b="1" dirty="0" smtClean="0"/>
              <a:t>the difficulty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/>
              <a:t>Ask </a:t>
            </a:r>
            <a:r>
              <a:rPr lang="en-US" sz="3200" dirty="0" smtClean="0"/>
              <a:t>for their effort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Explain the </a:t>
            </a:r>
            <a:r>
              <a:rPr lang="en-US" sz="3200" b="1" dirty="0" smtClean="0"/>
              <a:t>big picture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Avoid the “mixed message”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58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98" y="1086608"/>
            <a:ext cx="3931920" cy="1737360"/>
          </a:xfrm>
        </p:spPr>
        <p:txBody>
          <a:bodyPr>
            <a:noAutofit/>
          </a:bodyPr>
          <a:lstStyle/>
          <a:p>
            <a:r>
              <a:rPr lang="en-US" sz="2800" dirty="0"/>
              <a:t>Our lives are more valuable than any call, email or text that arrives while we are driving.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061" r="14061"/>
          <a:stretch>
            <a:fillRect/>
          </a:stretch>
        </p:blipFill>
        <p:spPr>
          <a:xfrm>
            <a:off x="5122228" y="710216"/>
            <a:ext cx="6533324" cy="515877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2910" y="2571781"/>
            <a:ext cx="3931920" cy="2880360"/>
          </a:xfrm>
        </p:spPr>
        <p:txBody>
          <a:bodyPr>
            <a:noAutofit/>
          </a:bodyPr>
          <a:lstStyle/>
          <a:p>
            <a:r>
              <a:rPr lang="en-US" sz="1600" dirty="0"/>
              <a:t>Employers: Enact a distracted driving policy banning all employee use of cell phones or mobile devices while they are driving on or off the job, including hands-free and voice command systems.</a:t>
            </a:r>
          </a:p>
          <a:p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600" dirty="0"/>
              <a:t>Employers can and should be at the forefront of a </a:t>
            </a:r>
            <a:r>
              <a:rPr lang="en-US" sz="1600" dirty="0" smtClean="0"/>
              <a:t>cultural change </a:t>
            </a:r>
            <a:r>
              <a:rPr lang="en-US" sz="1600" dirty="0"/>
              <a:t>to make the use of in-vehicle technology while </a:t>
            </a:r>
            <a:r>
              <a:rPr lang="en-US" sz="1600" dirty="0" smtClean="0"/>
              <a:t>driving unacceptable</a:t>
            </a:r>
            <a:r>
              <a:rPr lang="en-US" sz="1600" dirty="0"/>
              <a:t>. Ban phone meetings and other </a:t>
            </a:r>
            <a:r>
              <a:rPr lang="en-US" sz="1600" dirty="0" smtClean="0"/>
              <a:t>communications with </a:t>
            </a:r>
            <a:r>
              <a:rPr lang="en-US" sz="1600" dirty="0"/>
              <a:t>employees while they are driving.</a:t>
            </a:r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261" y="5868988"/>
            <a:ext cx="1421239" cy="621792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>
            <a:off x="5888334" y="2830822"/>
            <a:ext cx="552659" cy="2371411"/>
          </a:xfrm>
          <a:prstGeom prst="leftBrac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4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0800000">
            <a:off x="8009237" y="2826256"/>
            <a:ext cx="552659" cy="2371411"/>
          </a:xfrm>
          <a:prstGeom prst="leftBrac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88" y="2962656"/>
            <a:ext cx="5791200" cy="124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5024"/>
          </a:xfrm>
        </p:spPr>
        <p:txBody>
          <a:bodyPr>
            <a:normAutofit/>
            <a:scene3d>
              <a:camera prst="orthographicFront">
                <a:rot lat="0" lon="11999976" rev="0"/>
              </a:camera>
              <a:lightRig rig="threePt" dir="t"/>
            </a:scene3d>
            <a:sp3d prstMaterial="dkEdge"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Discussion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3688" y="1068388"/>
            <a:ext cx="6116331" cy="48006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62656"/>
            <a:ext cx="3932237" cy="29063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2E4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Linda Midyett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E4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Vice President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E4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Loss Control Director -PestSure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29BEC5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Alliant Specialty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7F7F7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Alliant Insurance Services, Inc.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7F7F7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1997AC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C: </a:t>
            </a:r>
            <a:r>
              <a:rPr lang="en-US" dirty="0">
                <a:solidFill>
                  <a:srgbClr val="002E4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214-490-2980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1997AC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O:</a:t>
            </a:r>
            <a:r>
              <a:rPr lang="en-US" dirty="0">
                <a:solidFill>
                  <a:srgbClr val="1997AC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E4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214-273-3137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E4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r>
              <a:rPr lang="en-US" b="1" u="sng" dirty="0">
                <a:solidFill>
                  <a:srgbClr val="002E42"/>
                </a:solidFill>
                <a:latin typeface="Century Gothic" panose="020B0502020202020204" pitchFamily="34" charset="0"/>
                <a:ea typeface="Calibri" panose="020F0502020204030204" pitchFamily="34" charset="0"/>
                <a:hlinkClick r:id="rId3"/>
              </a:rPr>
              <a:t>www.pestsure.com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this out of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81459"/>
            <a:ext cx="9872871" cy="3714541"/>
          </a:xfrm>
        </p:spPr>
        <p:txBody>
          <a:bodyPr>
            <a:normAutofit/>
          </a:bodyPr>
          <a:lstStyle/>
          <a:p>
            <a:r>
              <a:rPr lang="en-US" sz="3200" b="1" dirty="0"/>
              <a:t>Cognitive distractions </a:t>
            </a:r>
            <a:r>
              <a:rPr lang="en-US" sz="3200" dirty="0"/>
              <a:t>occur when a driver’s attention or concentration is hindered by some sort of </a:t>
            </a:r>
            <a:r>
              <a:rPr lang="en-US" sz="3200" b="1" dirty="0"/>
              <a:t>mental distraction</a:t>
            </a:r>
            <a:r>
              <a:rPr lang="en-US" sz="3200" dirty="0"/>
              <a:t>. It’s when part of your mind is on something else, instead of solely on the road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Hands free too.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68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193" y="962814"/>
            <a:ext cx="11023042" cy="247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 defTabSz="91440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en-US" sz="3200" dirty="0">
                <a:solidFill>
                  <a:srgbClr val="4A66AC"/>
                </a:solidFill>
              </a:rPr>
              <a:t>Cognitively distracted drivers:</a:t>
            </a:r>
          </a:p>
          <a:p>
            <a:pPr marL="502920" lvl="0" indent="-457200" defTabSz="91440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+mj-lt"/>
              <a:buAutoNum type="arabicPeriod"/>
            </a:pPr>
            <a:r>
              <a:rPr lang="en-US" sz="3200" b="1" dirty="0">
                <a:solidFill>
                  <a:srgbClr val="4A66AC"/>
                </a:solidFill>
              </a:rPr>
              <a:t>Have slower reaction times</a:t>
            </a:r>
            <a:r>
              <a:rPr lang="en-US" sz="3200" dirty="0">
                <a:solidFill>
                  <a:srgbClr val="4A66AC"/>
                </a:solidFill>
              </a:rPr>
              <a:t>. In fact, one study found that legally drunk drivers had faster response times than cognitively distracted drivers.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3871" y="2237126"/>
            <a:ext cx="9515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0" indent="-457200" defTabSz="91440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+mj-lt"/>
              <a:buAutoNum type="arabicPeriod" startAt="2"/>
            </a:pPr>
            <a:r>
              <a:rPr lang="en-US" sz="3200" dirty="0" smtClean="0">
                <a:solidFill>
                  <a:srgbClr val="4A66AC"/>
                </a:solidFill>
              </a:rPr>
              <a:t>Are </a:t>
            </a:r>
            <a:r>
              <a:rPr lang="en-US" sz="3200" b="1" dirty="0">
                <a:solidFill>
                  <a:srgbClr val="4A66AC"/>
                </a:solidFill>
              </a:rPr>
              <a:t>blind to their surroundings</a:t>
            </a:r>
            <a:r>
              <a:rPr lang="en-US" sz="3200" dirty="0">
                <a:solidFill>
                  <a:srgbClr val="4A66AC"/>
                </a:solidFill>
              </a:rPr>
              <a:t>. Researchers found that nearly half of the information in a cognitively distracted driver’s immediate environment—traffic signs and signals, other vehicles, etc.—went unnoticed.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2" y="2625041"/>
            <a:ext cx="10771833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0" indent="-457200" defTabSz="91440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+mj-lt"/>
              <a:buAutoNum type="arabicPeriod" startAt="3"/>
            </a:pPr>
            <a:r>
              <a:rPr lang="en-US" sz="3200" dirty="0">
                <a:solidFill>
                  <a:srgbClr val="4A66AC"/>
                </a:solidFill>
              </a:rPr>
              <a:t>Have </a:t>
            </a:r>
            <a:r>
              <a:rPr lang="en-US" sz="3200" b="1" dirty="0">
                <a:solidFill>
                  <a:srgbClr val="4A66AC"/>
                </a:solidFill>
              </a:rPr>
              <a:t>reduced activity in parts of the brain that are usually active while driving</a:t>
            </a:r>
            <a:r>
              <a:rPr lang="en-US" sz="3200" dirty="0">
                <a:solidFill>
                  <a:srgbClr val="4A66AC"/>
                </a:solidFill>
              </a:rPr>
              <a:t>. For example, parts of the brain that are dedicated to processing visual information, spatial information, and overseeing navigation show less activity when a driver is engaged in conversation, listening to news or talk shows, or listening to audio books.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4264" y="1184926"/>
            <a:ext cx="86516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JUST DRIVE</a:t>
            </a:r>
            <a:endParaRPr lang="en-US" sz="13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Difficult and Time Consuming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Involves new and existing drivers</a:t>
            </a:r>
          </a:p>
          <a:p>
            <a:r>
              <a:rPr lang="en-US" sz="3200" dirty="0" smtClean="0"/>
              <a:t>It never ends</a:t>
            </a:r>
          </a:p>
          <a:p>
            <a:r>
              <a:rPr lang="en-US" sz="3200" dirty="0" smtClean="0"/>
              <a:t>No “magic pill” solution</a:t>
            </a:r>
            <a:endParaRPr lang="en-US" sz="3200" dirty="0"/>
          </a:p>
        </p:txBody>
      </p:sp>
      <p:pic>
        <p:nvPicPr>
          <p:cNvPr id="5" name="Picture 4" descr="Pill Medicine Health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6" y="298704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379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Perception is reality</a:t>
            </a:r>
          </a:p>
          <a:p>
            <a:r>
              <a:rPr lang="en-US" sz="2800" dirty="0" smtClean="0"/>
              <a:t>Our team of entrepreneurs</a:t>
            </a:r>
          </a:p>
          <a:p>
            <a:r>
              <a:rPr lang="en-US" sz="2800" dirty="0" smtClean="0"/>
              <a:t>Our discussions and the result</a:t>
            </a:r>
          </a:p>
          <a:p>
            <a:r>
              <a:rPr lang="en-US" sz="2800" dirty="0" smtClean="0"/>
              <a:t>Go – go – go Culture</a:t>
            </a:r>
          </a:p>
          <a:p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69280" y="2934119"/>
            <a:ext cx="6125610" cy="3302598"/>
            <a:chOff x="5669280" y="2934119"/>
            <a:chExt cx="6125610" cy="3302598"/>
          </a:xfrm>
        </p:grpSpPr>
        <p:sp>
          <p:nvSpPr>
            <p:cNvPr id="4" name="Rectangle 3"/>
            <p:cNvSpPr/>
            <p:nvPr/>
          </p:nvSpPr>
          <p:spPr>
            <a:xfrm>
              <a:off x="6682155" y="3241739"/>
              <a:ext cx="467164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What is meant by being entrepreneurial?</a:t>
              </a:r>
            </a:p>
            <a:p>
              <a:r>
                <a:rPr lang="en-US" sz="2400" dirty="0"/>
                <a:t>S</a:t>
              </a:r>
              <a:r>
                <a:rPr lang="en-US" sz="2400" dirty="0" smtClean="0"/>
                <a:t>omeone </a:t>
              </a:r>
              <a:r>
                <a:rPr lang="en-US" sz="2400" dirty="0"/>
                <a:t>who makes money by starting their own business, especially when this involves </a:t>
              </a:r>
              <a:r>
                <a:rPr lang="en-US" sz="2400" u="sng" dirty="0"/>
                <a:t>seeing a new opportunity and taking </a:t>
              </a:r>
              <a:r>
                <a:rPr lang="en-US" sz="2400" u="sng" dirty="0" smtClean="0"/>
                <a:t>risks.</a:t>
              </a:r>
              <a:endParaRPr lang="en-US" sz="2400" u="sng" dirty="0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5669280" y="2934119"/>
              <a:ext cx="6125610" cy="3302598"/>
            </a:xfrm>
            <a:prstGeom prst="wedgeEllipseCallout">
              <a:avLst>
                <a:gd name="adj1" fmla="val -21629"/>
                <a:gd name="adj2" fmla="val 66168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5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831" y="1638760"/>
            <a:ext cx="7703545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Habits – we all have unsafe driving behaviors</a:t>
            </a:r>
          </a:p>
          <a:p>
            <a:r>
              <a:rPr lang="en-US" sz="2800" dirty="0" smtClean="0"/>
              <a:t>Desire to change</a:t>
            </a:r>
          </a:p>
          <a:p>
            <a:r>
              <a:rPr lang="en-US" sz="2800" dirty="0" smtClean="0"/>
              <a:t>We can talk about preventing crashes once we accept the cause and effect of the crash</a:t>
            </a:r>
          </a:p>
          <a:p>
            <a:r>
              <a:rPr lang="en-US" sz="2800" dirty="0" smtClean="0"/>
              <a:t>Driver training focuses on changing habits</a:t>
            </a:r>
            <a:endParaRPr lang="en-US" sz="2800" dirty="0"/>
          </a:p>
        </p:txBody>
      </p:sp>
      <p:pic>
        <p:nvPicPr>
          <p:cNvPr id="6" name="Picture 5" descr="Tips to create healthy habits — Mom Works It Ou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48" y="3668617"/>
            <a:ext cx="2750085" cy="275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</a:t>
            </a:r>
            <a:r>
              <a:rPr lang="en-US" baseline="0" dirty="0" smtClean="0"/>
              <a:t> Driving </a:t>
            </a:r>
            <a:r>
              <a:rPr lang="en-US" dirty="0"/>
              <a:t>C</a:t>
            </a:r>
            <a:r>
              <a:rPr lang="en-US" baseline="0" dirty="0" smtClean="0"/>
              <a:t>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521065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BHGAVBTE  (big hairy ginormous awful very bad terrible event)</a:t>
            </a:r>
          </a:p>
          <a:p>
            <a:r>
              <a:rPr lang="en-US" sz="2800" dirty="0" smtClean="0"/>
              <a:t>We must always react to accidents . . . . however!</a:t>
            </a:r>
          </a:p>
          <a:p>
            <a:r>
              <a:rPr lang="en-US" sz="2800" dirty="0" smtClean="0"/>
              <a:t>Culture comes when we give this level of attention </a:t>
            </a:r>
            <a:r>
              <a:rPr lang="en-US" sz="2800" b="1" u="sng" dirty="0" smtClean="0"/>
              <a:t>prior</a:t>
            </a:r>
            <a:r>
              <a:rPr lang="en-US" sz="2800" dirty="0" smtClean="0"/>
              <a:t> to the BHGAVBTE</a:t>
            </a:r>
          </a:p>
          <a:p>
            <a:r>
              <a:rPr lang="en-US" sz="2800" dirty="0" smtClean="0"/>
              <a:t>Reactionary vs Culture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4" descr="Car Accident at 16th Ave S &amp; 27th St E | Find out more here:…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65" y="3338111"/>
            <a:ext cx="4149687" cy="311226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896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Uncompromised driver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is selecting</a:t>
            </a:r>
          </a:p>
          <a:p>
            <a:r>
              <a:rPr lang="en-US" sz="3200" dirty="0" smtClean="0"/>
              <a:t>What is the criteria</a:t>
            </a:r>
          </a:p>
          <a:p>
            <a:r>
              <a:rPr lang="en-US" sz="3200" dirty="0" smtClean="0"/>
              <a:t>What</a:t>
            </a:r>
            <a:r>
              <a:rPr lang="en-US" sz="3200" baseline="0" dirty="0" smtClean="0"/>
              <a:t> does the MVR show you</a:t>
            </a:r>
          </a:p>
        </p:txBody>
      </p:sp>
      <p:pic>
        <p:nvPicPr>
          <p:cNvPr id="5" name="Picture 4" descr="Free illustration: Checklist, Check, List, Marker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33" y="3807135"/>
            <a:ext cx="3775447" cy="228886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43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819</TotalTime>
  <Words>1531</Words>
  <Application>Microsoft Office PowerPoint</Application>
  <PresentationFormat>Widescreen</PresentationFormat>
  <Paragraphs>216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Corbel</vt:lpstr>
      <vt:lpstr>Google Sans</vt:lpstr>
      <vt:lpstr>Roboto</vt:lpstr>
      <vt:lpstr>Wingdings</vt:lpstr>
      <vt:lpstr>Basis</vt:lpstr>
      <vt:lpstr>Fleet Safety Basics</vt:lpstr>
      <vt:lpstr>Basics</vt:lpstr>
      <vt:lpstr>Let’s Get this out of the way</vt:lpstr>
      <vt:lpstr>PowerPoint Presentation</vt:lpstr>
      <vt:lpstr>This is Difficult and Time Consuming</vt:lpstr>
      <vt:lpstr>Perception of Expectations</vt:lpstr>
      <vt:lpstr>Cause and Effect</vt:lpstr>
      <vt:lpstr>Safe Driving Culture</vt:lpstr>
      <vt:lpstr>Uncompromised driver selection</vt:lpstr>
      <vt:lpstr>Uncompromised Selection</vt:lpstr>
      <vt:lpstr>Constant Discussions</vt:lpstr>
      <vt:lpstr>PowerPoint Presentation</vt:lpstr>
      <vt:lpstr>PowerPoint Presentation</vt:lpstr>
      <vt:lpstr>Obtain the driver’s commitment</vt:lpstr>
      <vt:lpstr>Driver’s Commitment </vt:lpstr>
      <vt:lpstr>Helping them keep their promise</vt:lpstr>
      <vt:lpstr>PowerPoint Presentation</vt:lpstr>
      <vt:lpstr>Leaders – our managers and supervisors</vt:lpstr>
      <vt:lpstr>Productivity Discussions</vt:lpstr>
      <vt:lpstr>Revive the Pre-trip</vt:lpstr>
      <vt:lpstr>Technology – icing on the cake</vt:lpstr>
      <vt:lpstr>Hands Free  Whaaaaat?</vt:lpstr>
      <vt:lpstr>Our lives are more valuable than any call, email or text that arrives while we are driving. </vt:lpstr>
      <vt:lpstr>Discussion</vt:lpstr>
    </vt:vector>
  </TitlesOfParts>
  <Company>Alliant Insurance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Safety Basics</dc:title>
  <dc:creator>Linda Midyett</dc:creator>
  <cp:lastModifiedBy>Linda Midyett</cp:lastModifiedBy>
  <cp:revision>61</cp:revision>
  <dcterms:created xsi:type="dcterms:W3CDTF">2022-10-13T19:40:53Z</dcterms:created>
  <dcterms:modified xsi:type="dcterms:W3CDTF">2022-10-24T20:24:38Z</dcterms:modified>
</cp:coreProperties>
</file>