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86" r:id="rId3"/>
    <p:sldId id="282" r:id="rId4"/>
    <p:sldId id="257" r:id="rId5"/>
    <p:sldId id="276" r:id="rId6"/>
    <p:sldId id="258" r:id="rId7"/>
    <p:sldId id="281" r:id="rId8"/>
    <p:sldId id="290" r:id="rId9"/>
    <p:sldId id="292" r:id="rId10"/>
    <p:sldId id="293" r:id="rId11"/>
    <p:sldId id="277" r:id="rId12"/>
    <p:sldId id="259" r:id="rId13"/>
    <p:sldId id="260" r:id="rId14"/>
    <p:sldId id="266" r:id="rId15"/>
    <p:sldId id="289" r:id="rId16"/>
    <p:sldId id="265" r:id="rId17"/>
    <p:sldId id="261" r:id="rId18"/>
    <p:sldId id="262" r:id="rId19"/>
    <p:sldId id="291" r:id="rId20"/>
    <p:sldId id="272" r:id="rId21"/>
    <p:sldId id="271" r:id="rId22"/>
    <p:sldId id="287" r:id="rId23"/>
    <p:sldId id="288" r:id="rId24"/>
    <p:sldId id="294" r:id="rId25"/>
    <p:sldId id="274" r:id="rId26"/>
    <p:sldId id="263" r:id="rId27"/>
    <p:sldId id="264" r:id="rId28"/>
    <p:sldId id="268" r:id="rId29"/>
    <p:sldId id="284" r:id="rId30"/>
    <p:sldId id="285" r:id="rId31"/>
    <p:sldId id="270" r:id="rId32"/>
    <p:sldId id="269" r:id="rId33"/>
    <p:sldId id="280" r:id="rId34"/>
    <p:sldId id="273" r:id="rId35"/>
    <p:sldId id="283" r:id="rId36"/>
    <p:sldId id="267" r:id="rId37"/>
    <p:sldId id="278" r:id="rId38"/>
    <p:sldId id="279" r:id="rId39"/>
    <p:sldId id="275"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19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persons</a:t>
            </a:r>
            <a:r>
              <a:rPr lang="en-US" baseline="0" dirty="0"/>
              <a:t> receiving indemnity payments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Indemnity</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3-C420-43D5-99A1-D1BA9FD6C25D}"/>
              </c:ext>
            </c:extLst>
          </c:dPt>
          <c:dPt>
            <c:idx val="1"/>
            <c:invertIfNegative val="0"/>
            <c:bubble3D val="0"/>
            <c:spPr>
              <a:solidFill>
                <a:schemeClr val="accent4"/>
              </a:solidFill>
              <a:ln>
                <a:noFill/>
              </a:ln>
              <a:effectLst/>
              <a:sp3d/>
            </c:spPr>
            <c:extLst>
              <c:ext xmlns:c16="http://schemas.microsoft.com/office/drawing/2014/chart" uri="{C3380CC4-5D6E-409C-BE32-E72D297353CC}">
                <c16:uniqueId val="{00000004-C420-43D5-99A1-D1BA9FD6C25D}"/>
              </c:ext>
            </c:extLst>
          </c:dPt>
          <c:cat>
            <c:numRef>
              <c:f>Sheet1!$A$2:$A$3</c:f>
              <c:numCache>
                <c:formatCode>General</c:formatCode>
                <c:ptCount val="2"/>
                <c:pt idx="0">
                  <c:v>2021</c:v>
                </c:pt>
                <c:pt idx="1">
                  <c:v>2022</c:v>
                </c:pt>
              </c:numCache>
            </c:numRef>
          </c:cat>
          <c:val>
            <c:numRef>
              <c:f>Sheet1!$B$2:$B$3</c:f>
              <c:numCache>
                <c:formatCode>General</c:formatCode>
                <c:ptCount val="2"/>
                <c:pt idx="0">
                  <c:v>7</c:v>
                </c:pt>
                <c:pt idx="1">
                  <c:v>2</c:v>
                </c:pt>
              </c:numCache>
            </c:numRef>
          </c:val>
          <c:extLst>
            <c:ext xmlns:c16="http://schemas.microsoft.com/office/drawing/2014/chart" uri="{C3380CC4-5D6E-409C-BE32-E72D297353CC}">
              <c16:uniqueId val="{00000000-C420-43D5-99A1-D1BA9FD6C25D}"/>
            </c:ext>
          </c:extLst>
        </c:ser>
        <c:dLbls>
          <c:showLegendKey val="0"/>
          <c:showVal val="0"/>
          <c:showCatName val="0"/>
          <c:showSerName val="0"/>
          <c:showPercent val="0"/>
          <c:showBubbleSize val="0"/>
        </c:dLbls>
        <c:gapWidth val="150"/>
        <c:shape val="box"/>
        <c:axId val="1363205471"/>
        <c:axId val="1363210879"/>
        <c:axId val="0"/>
      </c:bar3DChart>
      <c:catAx>
        <c:axId val="13632054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210879"/>
        <c:crosses val="autoZero"/>
        <c:auto val="1"/>
        <c:lblAlgn val="ctr"/>
        <c:lblOffset val="100"/>
        <c:noMultiLvlLbl val="0"/>
      </c:catAx>
      <c:valAx>
        <c:axId val="1363210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32054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75CB3-481A-467B-BE80-A9FF3AC2DEEA}"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6847B-1934-45B7-ABCC-E466E4FDD522}" type="slidenum">
              <a:rPr lang="en-US" smtClean="0"/>
              <a:t>‹#›</a:t>
            </a:fld>
            <a:endParaRPr lang="en-US"/>
          </a:p>
        </p:txBody>
      </p:sp>
    </p:spTree>
    <p:extLst>
      <p:ext uri="{BB962C8B-B14F-4D97-AF65-F5344CB8AC3E}">
        <p14:creationId xmlns:p14="http://schemas.microsoft.com/office/powerpoint/2010/main" val="358548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DA90-6FDC-0901-1D32-76BAD7BD67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BA7DFF-77D1-EB39-098C-7D5A0E78C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47CCAC-E18C-F443-F384-178F670E9DDE}"/>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5" name="Footer Placeholder 4">
            <a:extLst>
              <a:ext uri="{FF2B5EF4-FFF2-40B4-BE49-F238E27FC236}">
                <a16:creationId xmlns:a16="http://schemas.microsoft.com/office/drawing/2014/main" id="{9010293B-B703-B3F4-1CBB-9BCC7D98E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84C6F-A79A-CD39-AC8C-FFB9A4DD9D52}"/>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9050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B8D7-7C2B-9A85-EA86-9EA54DCA2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F4B7B1-F093-3C3A-05B7-0AE59E6F4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4442B-DBD3-F28A-51C7-ACA6F5D090CD}"/>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5" name="Footer Placeholder 4">
            <a:extLst>
              <a:ext uri="{FF2B5EF4-FFF2-40B4-BE49-F238E27FC236}">
                <a16:creationId xmlns:a16="http://schemas.microsoft.com/office/drawing/2014/main" id="{8964D337-8BA4-3527-A83D-EF54ABBB0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14C7B-CCB2-533D-BA9A-EBC3774AFB3E}"/>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188212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5DA3BE-C3A8-14E8-0EF5-7F5C02F608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DB398-E43B-02DE-8057-6B435D283B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8282F-0A97-8FB9-9BCB-C02764095C1A}"/>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5" name="Footer Placeholder 4">
            <a:extLst>
              <a:ext uri="{FF2B5EF4-FFF2-40B4-BE49-F238E27FC236}">
                <a16:creationId xmlns:a16="http://schemas.microsoft.com/office/drawing/2014/main" id="{9CA18349-CC8A-9467-948D-3EA9EE278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6B2A-A9D7-6D97-3045-AB91A811B094}"/>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392943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5125-A389-3AAA-F237-810E83AE1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04413-5151-DC8D-2021-B68ADA382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8B424-7253-8A10-88EA-2BC812AFAE3B}"/>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5" name="Footer Placeholder 4">
            <a:extLst>
              <a:ext uri="{FF2B5EF4-FFF2-40B4-BE49-F238E27FC236}">
                <a16:creationId xmlns:a16="http://schemas.microsoft.com/office/drawing/2014/main" id="{FE21E8A6-3D06-DF63-FDE8-76C9C2D05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8A740-F10D-EC2C-6B45-082995D6725F}"/>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223025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EF9C3-F76C-98DF-8AF8-C80A614797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5B1B2-B59A-9C6C-C33A-CC68527F5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EAF801-7BD8-B66C-7FD4-95E59DA96B0F}"/>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5" name="Footer Placeholder 4">
            <a:extLst>
              <a:ext uri="{FF2B5EF4-FFF2-40B4-BE49-F238E27FC236}">
                <a16:creationId xmlns:a16="http://schemas.microsoft.com/office/drawing/2014/main" id="{97D6BD02-7AD9-A077-D36E-6D09BE3DF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546FD-CD85-CE26-58B3-9BD80F1EB4C3}"/>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1768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BD73-2231-EBEE-7A6D-112DC8CDC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FCA43-FC24-2438-4FE6-5F5924EB1F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00CF2B-5676-ACBB-3042-0C0734DF76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B31A6-431C-FBB2-A4C4-101930977157}"/>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6" name="Footer Placeholder 5">
            <a:extLst>
              <a:ext uri="{FF2B5EF4-FFF2-40B4-BE49-F238E27FC236}">
                <a16:creationId xmlns:a16="http://schemas.microsoft.com/office/drawing/2014/main" id="{3CA1AFD8-6DC7-5F87-423F-E80D29500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779EA-A96D-2F70-B8FC-01EAC941E1BE}"/>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377403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5367-5D6E-F6D6-B3F9-C2BF77AF7C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92E3B4-28A2-DD7D-B6FB-A8F1062F7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37B69F-10BF-7C7B-2CF7-E733804F66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260D0-C738-DADF-6C45-E5BDD63F5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6F5290-2930-B2FC-F8F8-E946F1EB19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7E31BB-BD17-BD8F-BA49-B9EA55B257E8}"/>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8" name="Footer Placeholder 7">
            <a:extLst>
              <a:ext uri="{FF2B5EF4-FFF2-40B4-BE49-F238E27FC236}">
                <a16:creationId xmlns:a16="http://schemas.microsoft.com/office/drawing/2014/main" id="{057BFB19-6144-978D-49A9-0196FD1FD7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7C9D5D-D499-94CA-1018-75418DE91853}"/>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175282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FE979-FED9-7ACD-4A31-BE9E966A00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41EF58-C305-3AE4-09CD-930F014E64EE}"/>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4" name="Footer Placeholder 3">
            <a:extLst>
              <a:ext uri="{FF2B5EF4-FFF2-40B4-BE49-F238E27FC236}">
                <a16:creationId xmlns:a16="http://schemas.microsoft.com/office/drawing/2014/main" id="{4C1F2249-62BB-D0D0-2A8A-C6086ACCAA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C10DA-2A2C-9168-E0EF-AC97B02C53CC}"/>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393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330B9D-76CB-A1C4-05F1-3561E9CB9767}"/>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3" name="Footer Placeholder 2">
            <a:extLst>
              <a:ext uri="{FF2B5EF4-FFF2-40B4-BE49-F238E27FC236}">
                <a16:creationId xmlns:a16="http://schemas.microsoft.com/office/drawing/2014/main" id="{0B9E940E-EC40-FD7F-F43D-FDB0502A7E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DF59FF-292B-80D6-C910-E4AC6868AD61}"/>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133759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0BEA-3AB1-1AB5-FC98-0FD31E596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6A823A-76B7-FEAF-83B7-BF5B4779F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CC5CF4-D459-5FA9-C16E-6ED24BE61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855F5-0E7D-47FE-3A14-3FB5DD2D2068}"/>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6" name="Footer Placeholder 5">
            <a:extLst>
              <a:ext uri="{FF2B5EF4-FFF2-40B4-BE49-F238E27FC236}">
                <a16:creationId xmlns:a16="http://schemas.microsoft.com/office/drawing/2014/main" id="{CE2DBEFB-4DB0-A41F-6CDD-33F59888C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A7DCA-DC67-4F54-7284-E1713C02288D}"/>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222357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E434-1DFE-10C3-AEC8-57DA2B6B6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B8DCFF-62A7-32AB-E10F-EAA583E87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DB16D4-3A1B-814B-0BE2-F8890DCDF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4D865-6A40-5BC2-266E-7B801EBD64DA}"/>
              </a:ext>
            </a:extLst>
          </p:cNvPr>
          <p:cNvSpPr>
            <a:spLocks noGrp="1"/>
          </p:cNvSpPr>
          <p:nvPr>
            <p:ph type="dt" sz="half" idx="10"/>
          </p:nvPr>
        </p:nvSpPr>
        <p:spPr/>
        <p:txBody>
          <a:bodyPr/>
          <a:lstStyle/>
          <a:p>
            <a:fld id="{83159F9A-8A8E-42A2-8FBB-66D15513039F}" type="datetimeFigureOut">
              <a:rPr lang="en-US" smtClean="0"/>
              <a:t>10/20/2022</a:t>
            </a:fld>
            <a:endParaRPr lang="en-US"/>
          </a:p>
        </p:txBody>
      </p:sp>
      <p:sp>
        <p:nvSpPr>
          <p:cNvPr id="6" name="Footer Placeholder 5">
            <a:extLst>
              <a:ext uri="{FF2B5EF4-FFF2-40B4-BE49-F238E27FC236}">
                <a16:creationId xmlns:a16="http://schemas.microsoft.com/office/drawing/2014/main" id="{95C51892-FBD6-5B0E-1DFB-0E37EDFE8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1D1BD-19DF-02D4-F493-B2A8E8F5FD10}"/>
              </a:ext>
            </a:extLst>
          </p:cNvPr>
          <p:cNvSpPr>
            <a:spLocks noGrp="1"/>
          </p:cNvSpPr>
          <p:nvPr>
            <p:ph type="sldNum" sz="quarter" idx="12"/>
          </p:nvPr>
        </p:nvSpPr>
        <p:spPr/>
        <p:txBody>
          <a:bodyPr/>
          <a:lstStyle/>
          <a:p>
            <a:fld id="{7CC9C7C7-DB61-4551-AFB3-9679B93F02FC}" type="slidenum">
              <a:rPr lang="en-US" smtClean="0"/>
              <a:t>‹#›</a:t>
            </a:fld>
            <a:endParaRPr lang="en-US"/>
          </a:p>
        </p:txBody>
      </p:sp>
    </p:spTree>
    <p:extLst>
      <p:ext uri="{BB962C8B-B14F-4D97-AF65-F5344CB8AC3E}">
        <p14:creationId xmlns:p14="http://schemas.microsoft.com/office/powerpoint/2010/main" val="373671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0626F7-4AF3-59C8-E972-7963D9A3D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44482F-BA8C-1C89-AB26-11170ACC2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3ACB3-CABF-E303-2E87-94F76FE87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59F9A-8A8E-42A2-8FBB-66D15513039F}" type="datetimeFigureOut">
              <a:rPr lang="en-US" smtClean="0"/>
              <a:t>10/20/2022</a:t>
            </a:fld>
            <a:endParaRPr lang="en-US"/>
          </a:p>
        </p:txBody>
      </p:sp>
      <p:sp>
        <p:nvSpPr>
          <p:cNvPr id="5" name="Footer Placeholder 4">
            <a:extLst>
              <a:ext uri="{FF2B5EF4-FFF2-40B4-BE49-F238E27FC236}">
                <a16:creationId xmlns:a16="http://schemas.microsoft.com/office/drawing/2014/main" id="{29965364-D8E5-04DE-2739-AF6406858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72E64-758E-A72E-A5D2-28DDADC55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9C7C7-DB61-4551-AFB3-9679B93F02FC}" type="slidenum">
              <a:rPr lang="en-US" smtClean="0"/>
              <a:t>‹#›</a:t>
            </a:fld>
            <a:endParaRPr lang="en-US"/>
          </a:p>
        </p:txBody>
      </p:sp>
    </p:spTree>
    <p:extLst>
      <p:ext uri="{BB962C8B-B14F-4D97-AF65-F5344CB8AC3E}">
        <p14:creationId xmlns:p14="http://schemas.microsoft.com/office/powerpoint/2010/main" val="394886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indoor, watch&#10;&#10;Description automatically generated">
            <a:extLst>
              <a:ext uri="{FF2B5EF4-FFF2-40B4-BE49-F238E27FC236}">
                <a16:creationId xmlns:a16="http://schemas.microsoft.com/office/drawing/2014/main" id="{0C016588-6193-EA9B-1408-350A5ADA8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3879" y="1265073"/>
            <a:ext cx="4098121" cy="4327853"/>
          </a:xfrm>
          <a:prstGeom prst="rect">
            <a:avLst/>
          </a:prstGeom>
        </p:spPr>
      </p:pic>
      <p:sp>
        <p:nvSpPr>
          <p:cNvPr id="2" name="Title 1">
            <a:extLst>
              <a:ext uri="{FF2B5EF4-FFF2-40B4-BE49-F238E27FC236}">
                <a16:creationId xmlns:a16="http://schemas.microsoft.com/office/drawing/2014/main" id="{ECEE0B03-D13F-98FE-786F-29BF7E8ACE2D}"/>
              </a:ext>
            </a:extLst>
          </p:cNvPr>
          <p:cNvSpPr>
            <a:spLocks noGrp="1"/>
          </p:cNvSpPr>
          <p:nvPr>
            <p:ph type="ctrTitle"/>
          </p:nvPr>
        </p:nvSpPr>
        <p:spPr>
          <a:xfrm>
            <a:off x="188918" y="2116228"/>
            <a:ext cx="7818408" cy="1597445"/>
          </a:xfrm>
        </p:spPr>
        <p:txBody>
          <a:bodyPr>
            <a:normAutofit fontScale="90000"/>
          </a:bodyPr>
          <a:lstStyle/>
          <a:p>
            <a:r>
              <a:rPr lang="en-US" dirty="0"/>
              <a:t>Creating A Return-To-Work Program</a:t>
            </a:r>
          </a:p>
        </p:txBody>
      </p:sp>
      <p:sp>
        <p:nvSpPr>
          <p:cNvPr id="3" name="Subtitle 2">
            <a:extLst>
              <a:ext uri="{FF2B5EF4-FFF2-40B4-BE49-F238E27FC236}">
                <a16:creationId xmlns:a16="http://schemas.microsoft.com/office/drawing/2014/main" id="{F4437331-E713-7D56-3014-FB5BDEA42B30}"/>
              </a:ext>
            </a:extLst>
          </p:cNvPr>
          <p:cNvSpPr>
            <a:spLocks noGrp="1"/>
          </p:cNvSpPr>
          <p:nvPr>
            <p:ph type="subTitle" idx="1"/>
          </p:nvPr>
        </p:nvSpPr>
        <p:spPr>
          <a:xfrm>
            <a:off x="-473878" y="4369281"/>
            <a:ext cx="9144000" cy="1655762"/>
          </a:xfrm>
        </p:spPr>
        <p:txBody>
          <a:bodyPr/>
          <a:lstStyle/>
          <a:p>
            <a:r>
              <a:rPr lang="en-US" dirty="0"/>
              <a:t>Methods to reduce lost time post incident</a:t>
            </a:r>
          </a:p>
        </p:txBody>
      </p:sp>
      <p:pic>
        <p:nvPicPr>
          <p:cNvPr id="7" name="Picture 6" descr="Calendar&#10;&#10;Description automatically generated">
            <a:extLst>
              <a:ext uri="{FF2B5EF4-FFF2-40B4-BE49-F238E27FC236}">
                <a16:creationId xmlns:a16="http://schemas.microsoft.com/office/drawing/2014/main" id="{9977FCA7-486A-97A2-D789-052012AD2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8482" y="592563"/>
            <a:ext cx="1859280" cy="1345019"/>
          </a:xfrm>
          <a:prstGeom prst="rect">
            <a:avLst/>
          </a:prstGeom>
        </p:spPr>
      </p:pic>
    </p:spTree>
    <p:extLst>
      <p:ext uri="{BB962C8B-B14F-4D97-AF65-F5344CB8AC3E}">
        <p14:creationId xmlns:p14="http://schemas.microsoft.com/office/powerpoint/2010/main" val="277736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D9C4F9-D37D-6F11-0BDB-65E6BD752E7C}"/>
              </a:ext>
            </a:extLst>
          </p:cNvPr>
          <p:cNvGraphicFramePr>
            <a:graphicFrameLocks noGrp="1"/>
          </p:cNvGraphicFramePr>
          <p:nvPr>
            <p:ph idx="1"/>
            <p:extLst>
              <p:ext uri="{D42A27DB-BD31-4B8C-83A1-F6EECF244321}">
                <p14:modId xmlns:p14="http://schemas.microsoft.com/office/powerpoint/2010/main" val="2401416101"/>
              </p:ext>
            </p:extLst>
          </p:nvPr>
        </p:nvGraphicFramePr>
        <p:xfrm>
          <a:off x="576956" y="118891"/>
          <a:ext cx="4766322" cy="6329618"/>
        </p:xfrm>
        <a:graphic>
          <a:graphicData uri="http://schemas.openxmlformats.org/drawingml/2006/table">
            <a:tbl>
              <a:tblPr firstRow="1" firstCol="1" lastRow="1" lastCol="1" bandRow="1" bandCol="1"/>
              <a:tblGrid>
                <a:gridCol w="433850">
                  <a:extLst>
                    <a:ext uri="{9D8B030D-6E8A-4147-A177-3AD203B41FA5}">
                      <a16:colId xmlns:a16="http://schemas.microsoft.com/office/drawing/2014/main" val="3345910683"/>
                    </a:ext>
                  </a:extLst>
                </a:gridCol>
                <a:gridCol w="433850">
                  <a:extLst>
                    <a:ext uri="{9D8B030D-6E8A-4147-A177-3AD203B41FA5}">
                      <a16:colId xmlns:a16="http://schemas.microsoft.com/office/drawing/2014/main" val="3420278354"/>
                    </a:ext>
                  </a:extLst>
                </a:gridCol>
                <a:gridCol w="433850">
                  <a:extLst>
                    <a:ext uri="{9D8B030D-6E8A-4147-A177-3AD203B41FA5}">
                      <a16:colId xmlns:a16="http://schemas.microsoft.com/office/drawing/2014/main" val="2180469140"/>
                    </a:ext>
                  </a:extLst>
                </a:gridCol>
                <a:gridCol w="3464772">
                  <a:extLst>
                    <a:ext uri="{9D8B030D-6E8A-4147-A177-3AD203B41FA5}">
                      <a16:colId xmlns:a16="http://schemas.microsoft.com/office/drawing/2014/main" val="3900079783"/>
                    </a:ext>
                  </a:extLst>
                </a:gridCol>
              </a:tblGrid>
              <a:tr h="323664">
                <a:tc>
                  <a:txBody>
                    <a:bodyPr/>
                    <a:lstStyle/>
                    <a:p>
                      <a:pPr marL="132080" marR="116205" algn="ctr">
                        <a:spcBef>
                          <a:spcPts val="210"/>
                        </a:spcBef>
                        <a:spcAft>
                          <a:spcPts val="0"/>
                        </a:spcAft>
                      </a:pPr>
                      <a:r>
                        <a:rPr lang="en-US" sz="1200" b="1">
                          <a:solidFill>
                            <a:srgbClr val="FFFFFF"/>
                          </a:solidFill>
                          <a:effectLst/>
                          <a:latin typeface="Trebuchet MS" panose="020B0603020202020204" pitchFamily="34" charset="0"/>
                          <a:ea typeface="Arial" panose="020B0604020202020204" pitchFamily="34" charset="0"/>
                          <a:cs typeface="Times New Roman" panose="02020603050405020304" pitchFamily="18" charset="0"/>
                        </a:rPr>
                        <a:t>SR</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002D5C"/>
                    </a:solidFill>
                  </a:tcPr>
                </a:tc>
                <a:tc>
                  <a:txBody>
                    <a:bodyPr/>
                    <a:lstStyle/>
                    <a:p>
                      <a:pPr marL="51435" marR="38735" algn="ctr">
                        <a:spcBef>
                          <a:spcPts val="210"/>
                        </a:spcBef>
                        <a:spcAft>
                          <a:spcPts val="0"/>
                        </a:spcAft>
                      </a:pPr>
                      <a:r>
                        <a:rPr lang="en-US" sz="1200" b="1">
                          <a:solidFill>
                            <a:srgbClr val="FFFFFF"/>
                          </a:solidFill>
                          <a:effectLst/>
                          <a:latin typeface="Trebuchet MS" panose="020B0603020202020204" pitchFamily="34" charset="0"/>
                          <a:ea typeface="Arial" panose="020B0604020202020204" pitchFamily="34" charset="0"/>
                          <a:cs typeface="Times New Roman" panose="02020603050405020304" pitchFamily="18" charset="0"/>
                        </a:rPr>
                        <a:t>LR</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002D5C"/>
                    </a:solidFill>
                  </a:tcPr>
                </a:tc>
                <a:tc>
                  <a:txBody>
                    <a:bodyPr/>
                    <a:lstStyle/>
                    <a:p>
                      <a:pPr marL="51435" marR="38735" algn="ctr">
                        <a:spcBef>
                          <a:spcPts val="210"/>
                        </a:spcBef>
                        <a:spcAft>
                          <a:spcPts val="0"/>
                        </a:spcAft>
                      </a:pPr>
                      <a:r>
                        <a:rPr lang="en-US" sz="1200" b="1">
                          <a:solidFill>
                            <a:srgbClr val="FFFFFF"/>
                          </a:solidFill>
                          <a:effectLst/>
                          <a:latin typeface="Trebuchet MS" panose="020B0603020202020204" pitchFamily="34" charset="0"/>
                          <a:ea typeface="Arial" panose="020B0604020202020204" pitchFamily="34" charset="0"/>
                          <a:cs typeface="Times New Roman" panose="02020603050405020304" pitchFamily="18" charset="0"/>
                        </a:rPr>
                        <a:t>OHR</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002D5C"/>
                    </a:solidFill>
                  </a:tcPr>
                </a:tc>
                <a:tc>
                  <a:txBody>
                    <a:bodyPr/>
                    <a:lstStyle/>
                    <a:p>
                      <a:pPr marL="0" marR="0">
                        <a:spcBef>
                          <a:spcPts val="0"/>
                        </a:spcBef>
                        <a:spcAft>
                          <a:spcPts val="0"/>
                        </a:spcAft>
                      </a:pPr>
                      <a:r>
                        <a:rPr lang="en-US" sz="1200" dirty="0">
                          <a:effectLst/>
                          <a:latin typeface="Times New Roman" panose="02020603050405020304" pitchFamily="18" charset="0"/>
                          <a:ea typeface="Arial" panose="020B0604020202020204" pitchFamily="34" charset="0"/>
                          <a:cs typeface="Arial" panose="020B0604020202020204" pitchFamily="34" charset="0"/>
                        </a:rPr>
                        <a:t>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231F20"/>
                      </a:solidFill>
                      <a:prstDash val="solid"/>
                      <a:round/>
                      <a:headEnd type="none" w="med" len="med"/>
                      <a:tailEnd type="none" w="med" len="med"/>
                    </a:lnB>
                    <a:solidFill>
                      <a:srgbClr val="002D5C"/>
                    </a:solidFill>
                  </a:tcPr>
                </a:tc>
                <a:extLst>
                  <a:ext uri="{0D108BD9-81ED-4DB2-BD59-A6C34878D82A}">
                    <a16:rowId xmlns:a16="http://schemas.microsoft.com/office/drawing/2014/main" val="1506255647"/>
                  </a:ext>
                </a:extLst>
              </a:tr>
              <a:tr h="310363">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Cleaning, sorting, sharpening</a:t>
                      </a:r>
                      <a:r>
                        <a:rPr lang="en-US" sz="1200" spc="-26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tools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306963010"/>
                  </a:ext>
                </a:extLst>
              </a:tr>
              <a:tr h="289967">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Ordering and restoring supplies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4021122510"/>
                  </a:ext>
                </a:extLst>
              </a:tr>
              <a:tr h="289967">
                <a:tc>
                  <a:txBody>
                    <a:bodyPr/>
                    <a:lstStyle/>
                    <a:p>
                      <a:pPr marL="9525"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Reviewing invoices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389054707"/>
                  </a:ext>
                </a:extLst>
              </a:tr>
              <a:tr h="289967">
                <a:tc>
                  <a:txBody>
                    <a:bodyPr/>
                    <a:lstStyle/>
                    <a:p>
                      <a:pPr marL="9525"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Shredding documents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422412381"/>
                  </a:ext>
                </a:extLst>
              </a:tr>
              <a:tr h="289967">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Power washing building, sidewalks, driveway</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3252921735"/>
                  </a:ext>
                </a:extLst>
              </a:tr>
              <a:tr h="289967">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Mow lawn with a riding mower</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1882386649"/>
                  </a:ext>
                </a:extLst>
              </a:tr>
              <a:tr h="289967">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Competitor research</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1945848257"/>
                  </a:ext>
                </a:extLst>
              </a:tr>
              <a:tr h="289967">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Make sales calls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155143485"/>
                  </a:ext>
                </a:extLst>
              </a:tr>
              <a:tr h="289967">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Conduct safety audits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496578406"/>
                  </a:ext>
                </a:extLst>
              </a:tr>
              <a:tr h="289967">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Safety check electrical</a:t>
                      </a:r>
                      <a:r>
                        <a:rPr lang="en-US" sz="1200" spc="-26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tools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987696279"/>
                  </a:ext>
                </a:extLst>
              </a:tr>
              <a:tr h="289967">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Maintain safety bulletin boards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3126963941"/>
                  </a:ext>
                </a:extLst>
              </a:tr>
              <a:tr h="289967">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Perform vehicle detailing</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4068555887"/>
                  </a:ext>
                </a:extLst>
              </a:tr>
              <a:tr h="289967">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Mentor and train new employees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751372997"/>
                  </a:ext>
                </a:extLst>
              </a:tr>
              <a:tr h="545351">
                <a:tc>
                  <a:txBody>
                    <a:bodyPr/>
                    <a:lstStyle/>
                    <a:p>
                      <a:pPr marL="9525" marR="0" algn="ctr">
                        <a:spcBef>
                          <a:spcPts val="86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458470">
                        <a:lnSpc>
                          <a:spcPts val="1400"/>
                        </a:lnSpc>
                        <a:spcBef>
                          <a:spcPts val="120"/>
                        </a:spcBef>
                        <a:spcAft>
                          <a:spcPts val="0"/>
                        </a:spcAft>
                      </a:pPr>
                      <a:r>
                        <a:rPr lang="en-US" sz="1200" spc="-50">
                          <a:solidFill>
                            <a:srgbClr val="002D5C"/>
                          </a:solidFill>
                          <a:effectLst/>
                          <a:latin typeface="Arial" panose="020B0604020202020204" pitchFamily="34" charset="0"/>
                          <a:ea typeface="Arial" panose="020B0604020202020204" pitchFamily="34" charset="0"/>
                          <a:cs typeface="Times New Roman" panose="02020603050405020304" pitchFamily="18" charset="0"/>
                        </a:rPr>
                        <a:t>Take</a:t>
                      </a:r>
                      <a:r>
                        <a:rPr lang="en-US" sz="1200" spc="-23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fleet</a:t>
                      </a:r>
                      <a:r>
                        <a:rPr lang="en-US" sz="1200" spc="-23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vehicles</a:t>
                      </a:r>
                      <a:r>
                        <a:rPr lang="en-US" sz="1200" spc="-23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in</a:t>
                      </a:r>
                      <a:r>
                        <a:rPr lang="en-US" sz="1200" spc="-23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5">
                          <a:solidFill>
                            <a:srgbClr val="002D5C"/>
                          </a:solidFill>
                          <a:effectLst/>
                          <a:latin typeface="Arial" panose="020B0604020202020204" pitchFamily="34" charset="0"/>
                          <a:ea typeface="Arial" panose="020B0604020202020204" pitchFamily="34" charset="0"/>
                          <a:cs typeface="Times New Roman" panose="02020603050405020304" pitchFamily="18" charset="0"/>
                        </a:rPr>
                        <a:t>for</a:t>
                      </a:r>
                      <a:r>
                        <a:rPr lang="en-US" sz="1200" spc="-23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oil</a:t>
                      </a:r>
                      <a:r>
                        <a:rPr lang="en-US" sz="1200" spc="-23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changes</a:t>
                      </a:r>
                      <a:r>
                        <a:rPr lang="en-US" sz="1200" spc="-23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23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light maintenance</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2484532560"/>
                  </a:ext>
                </a:extLst>
              </a:tr>
              <a:tr h="289967">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Take vehicles through the car wash</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235811282"/>
                  </a:ext>
                </a:extLst>
              </a:tr>
              <a:tr h="289967">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Clean computer screens</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640682820"/>
                  </a:ext>
                </a:extLst>
              </a:tr>
              <a:tr h="545351">
                <a:tc>
                  <a:txBody>
                    <a:bodyPr/>
                    <a:lstStyle/>
                    <a:p>
                      <a:pPr marL="9525" marR="0" algn="ctr">
                        <a:spcBef>
                          <a:spcPts val="86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349250">
                        <a:lnSpc>
                          <a:spcPts val="1450"/>
                        </a:lnSpc>
                        <a:spcBef>
                          <a:spcPts val="70"/>
                        </a:spcBef>
                        <a:spcAft>
                          <a:spcPts val="0"/>
                        </a:spcAft>
                      </a:pPr>
                      <a:r>
                        <a:rPr lang="en-US" sz="1200" spc="-2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Remove</a:t>
                      </a:r>
                      <a:r>
                        <a:rPr lang="en-US" sz="1200" spc="-14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face</a:t>
                      </a:r>
                      <a:r>
                        <a:rPr lang="en-US" sz="1200" spc="-13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plates</a:t>
                      </a:r>
                      <a:r>
                        <a:rPr lang="en-US" sz="1200" spc="-13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from</a:t>
                      </a:r>
                      <a:r>
                        <a:rPr lang="en-US" sz="1200" spc="-13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telephones</a:t>
                      </a:r>
                      <a:r>
                        <a:rPr lang="en-US" sz="1200" spc="-13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13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clean underneath</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154601156"/>
                  </a:ext>
                </a:extLst>
              </a:tr>
              <a:tr h="545351">
                <a:tc>
                  <a:txBody>
                    <a:bodyPr/>
                    <a:lstStyle/>
                    <a:p>
                      <a:pPr marL="9525" marR="0" algn="ctr">
                        <a:spcBef>
                          <a:spcPts val="86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184785">
                        <a:lnSpc>
                          <a:spcPts val="1450"/>
                        </a:lnSpc>
                        <a:spcBef>
                          <a:spcPts val="70"/>
                        </a:spcBef>
                        <a:spcAft>
                          <a:spcPts val="0"/>
                        </a:spcAft>
                      </a:pP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Tip</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keyboards</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upside</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down</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remove</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debris</a:t>
                      </a:r>
                      <a:r>
                        <a:rPr lang="en-US" sz="1200" spc="-10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that falls between the</a:t>
                      </a:r>
                      <a:r>
                        <a:rPr lang="en-US" sz="1200" spc="-25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keys</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2229310025"/>
                  </a:ext>
                </a:extLst>
              </a:tr>
            </a:tbl>
          </a:graphicData>
        </a:graphic>
      </p:graphicFrame>
      <p:graphicFrame>
        <p:nvGraphicFramePr>
          <p:cNvPr id="5" name="Table 4">
            <a:extLst>
              <a:ext uri="{FF2B5EF4-FFF2-40B4-BE49-F238E27FC236}">
                <a16:creationId xmlns:a16="http://schemas.microsoft.com/office/drawing/2014/main" id="{4E6D7324-6380-20FD-FE37-3534519AEA11}"/>
              </a:ext>
            </a:extLst>
          </p:cNvPr>
          <p:cNvGraphicFramePr>
            <a:graphicFrameLocks noGrp="1"/>
          </p:cNvGraphicFramePr>
          <p:nvPr>
            <p:extLst>
              <p:ext uri="{D42A27DB-BD31-4B8C-83A1-F6EECF244321}">
                <p14:modId xmlns:p14="http://schemas.microsoft.com/office/powerpoint/2010/main" val="1537905868"/>
              </p:ext>
            </p:extLst>
          </p:nvPr>
        </p:nvGraphicFramePr>
        <p:xfrm>
          <a:off x="6016651" y="118890"/>
          <a:ext cx="4836881" cy="6303899"/>
        </p:xfrm>
        <a:graphic>
          <a:graphicData uri="http://schemas.openxmlformats.org/drawingml/2006/table">
            <a:tbl>
              <a:tblPr firstRow="1" firstCol="1" lastRow="1" lastCol="1" bandRow="1" bandCol="1"/>
              <a:tblGrid>
                <a:gridCol w="440272">
                  <a:extLst>
                    <a:ext uri="{9D8B030D-6E8A-4147-A177-3AD203B41FA5}">
                      <a16:colId xmlns:a16="http://schemas.microsoft.com/office/drawing/2014/main" val="1013443791"/>
                    </a:ext>
                  </a:extLst>
                </a:gridCol>
                <a:gridCol w="440272">
                  <a:extLst>
                    <a:ext uri="{9D8B030D-6E8A-4147-A177-3AD203B41FA5}">
                      <a16:colId xmlns:a16="http://schemas.microsoft.com/office/drawing/2014/main" val="4048479478"/>
                    </a:ext>
                  </a:extLst>
                </a:gridCol>
                <a:gridCol w="440272">
                  <a:extLst>
                    <a:ext uri="{9D8B030D-6E8A-4147-A177-3AD203B41FA5}">
                      <a16:colId xmlns:a16="http://schemas.microsoft.com/office/drawing/2014/main" val="2457202790"/>
                    </a:ext>
                  </a:extLst>
                </a:gridCol>
                <a:gridCol w="3516065">
                  <a:extLst>
                    <a:ext uri="{9D8B030D-6E8A-4147-A177-3AD203B41FA5}">
                      <a16:colId xmlns:a16="http://schemas.microsoft.com/office/drawing/2014/main" val="3221903752"/>
                    </a:ext>
                  </a:extLst>
                </a:gridCol>
              </a:tblGrid>
              <a:tr h="283985">
                <a:tc>
                  <a:txBody>
                    <a:bodyPr/>
                    <a:lstStyle/>
                    <a:p>
                      <a:pPr marL="132080" marR="116205" algn="ctr">
                        <a:spcBef>
                          <a:spcPts val="160"/>
                        </a:spcBef>
                        <a:spcAft>
                          <a:spcPts val="0"/>
                        </a:spcAft>
                      </a:pPr>
                      <a:r>
                        <a:rPr lang="en-US" sz="1200" b="1">
                          <a:solidFill>
                            <a:srgbClr val="FFFFFF"/>
                          </a:solidFill>
                          <a:effectLst/>
                          <a:latin typeface="Trebuchet MS" panose="020B0603020202020204" pitchFamily="34" charset="0"/>
                          <a:ea typeface="Arial" panose="020B0604020202020204" pitchFamily="34" charset="0"/>
                          <a:cs typeface="Times New Roman" panose="02020603050405020304" pitchFamily="18" charset="0"/>
                        </a:rPr>
                        <a:t>SR</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002D5C"/>
                    </a:solidFill>
                  </a:tcPr>
                </a:tc>
                <a:tc>
                  <a:txBody>
                    <a:bodyPr/>
                    <a:lstStyle/>
                    <a:p>
                      <a:pPr marL="51435" marR="38735" algn="ctr">
                        <a:spcBef>
                          <a:spcPts val="160"/>
                        </a:spcBef>
                        <a:spcAft>
                          <a:spcPts val="0"/>
                        </a:spcAft>
                      </a:pPr>
                      <a:r>
                        <a:rPr lang="en-US" sz="1200" b="1">
                          <a:solidFill>
                            <a:srgbClr val="FFFFFF"/>
                          </a:solidFill>
                          <a:effectLst/>
                          <a:latin typeface="Trebuchet MS" panose="020B0603020202020204" pitchFamily="34" charset="0"/>
                          <a:ea typeface="Arial" panose="020B0604020202020204" pitchFamily="34" charset="0"/>
                          <a:cs typeface="Times New Roman" panose="02020603050405020304" pitchFamily="18" charset="0"/>
                        </a:rPr>
                        <a:t>LR</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002D5C"/>
                    </a:solidFill>
                  </a:tcPr>
                </a:tc>
                <a:tc>
                  <a:txBody>
                    <a:bodyPr/>
                    <a:lstStyle/>
                    <a:p>
                      <a:pPr marL="51435" marR="38735" algn="ctr">
                        <a:spcBef>
                          <a:spcPts val="160"/>
                        </a:spcBef>
                        <a:spcAft>
                          <a:spcPts val="0"/>
                        </a:spcAft>
                      </a:pPr>
                      <a:r>
                        <a:rPr lang="en-US" sz="1200" b="1">
                          <a:solidFill>
                            <a:srgbClr val="FFFFFF"/>
                          </a:solidFill>
                          <a:effectLst/>
                          <a:latin typeface="Trebuchet MS" panose="020B0603020202020204" pitchFamily="34" charset="0"/>
                          <a:ea typeface="Arial" panose="020B0604020202020204" pitchFamily="34" charset="0"/>
                          <a:cs typeface="Times New Roman" panose="02020603050405020304" pitchFamily="18" charset="0"/>
                        </a:rPr>
                        <a:t>OHR</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231F20"/>
                      </a:solidFill>
                      <a:prstDash val="solid"/>
                      <a:round/>
                      <a:headEnd type="none" w="med" len="med"/>
                      <a:tailEnd type="none" w="med" len="med"/>
                    </a:lnB>
                    <a:solidFill>
                      <a:srgbClr val="002D5C"/>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231F20"/>
                      </a:solidFill>
                      <a:prstDash val="solid"/>
                      <a:round/>
                      <a:headEnd type="none" w="med" len="med"/>
                      <a:tailEnd type="none" w="med" len="med"/>
                    </a:lnB>
                    <a:solidFill>
                      <a:srgbClr val="002D5C"/>
                    </a:solidFill>
                  </a:tcPr>
                </a:tc>
                <a:extLst>
                  <a:ext uri="{0D108BD9-81ED-4DB2-BD59-A6C34878D82A}">
                    <a16:rowId xmlns:a16="http://schemas.microsoft.com/office/drawing/2014/main" val="2247128958"/>
                  </a:ext>
                </a:extLst>
              </a:tr>
              <a:tr h="180621">
                <a:tc>
                  <a:txBody>
                    <a:bodyPr/>
                    <a:lstStyle/>
                    <a:p>
                      <a:pPr marL="9525"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Create or update safety manuals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411196524"/>
                  </a:ext>
                </a:extLst>
              </a:tr>
              <a:tr h="180621">
                <a:tc>
                  <a:txBody>
                    <a:bodyPr/>
                    <a:lstStyle/>
                    <a:p>
                      <a:pPr marL="9525"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Develop a written Early-Return-to-Work program</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882982846"/>
                  </a:ext>
                </a:extLst>
              </a:tr>
              <a:tr h="180621">
                <a:tc>
                  <a:txBody>
                    <a:bodyPr/>
                    <a:lstStyle/>
                    <a:p>
                      <a:pPr marL="9525"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Review safety policies/procedures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3432531802"/>
                  </a:ext>
                </a:extLst>
              </a:tr>
              <a:tr h="180621">
                <a:tc>
                  <a:txBody>
                    <a:bodyPr/>
                    <a:lstStyle/>
                    <a:p>
                      <a:pPr marL="9525" marR="0" algn="ctr">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3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Develop</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safety</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training</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program</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present</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staff</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362999356"/>
                  </a:ext>
                </a:extLst>
              </a:tr>
              <a:tr h="180621">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Create a disaster</a:t>
                      </a:r>
                      <a:r>
                        <a:rPr lang="en-US" sz="1200" spc="-26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plan</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832641937"/>
                  </a:ext>
                </a:extLst>
              </a:tr>
              <a:tr h="596367">
                <a:tc>
                  <a:txBody>
                    <a:bodyPr/>
                    <a:lstStyle/>
                    <a:p>
                      <a:pPr marL="0" marR="0">
                        <a:spcBef>
                          <a:spcPts val="25"/>
                        </a:spcBef>
                        <a:spcAft>
                          <a:spcPts val="0"/>
                        </a:spcAft>
                      </a:pPr>
                      <a:r>
                        <a:rPr lang="en-US" sz="1200" i="1">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9525" marR="0" algn="ctr">
                        <a:spcBef>
                          <a:spcPts val="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55880">
                        <a:lnSpc>
                          <a:spcPts val="1400"/>
                        </a:lnSpc>
                        <a:spcBef>
                          <a:spcPts val="12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Study</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OSHA</a:t>
                      </a:r>
                      <a:r>
                        <a:rPr lang="en-US" sz="1200" spc="-9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website</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learn</a:t>
                      </a:r>
                      <a:r>
                        <a:rPr lang="en-US" sz="1200" spc="-9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why</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accident/ injury occurred and write up a safety paper to share with other</a:t>
                      </a:r>
                      <a:r>
                        <a:rPr lang="en-US" sz="1200" spc="-24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workers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2074596474"/>
                  </a:ext>
                </a:extLst>
              </a:tr>
              <a:tr h="180621">
                <a:tc>
                  <a:txBody>
                    <a:bodyPr/>
                    <a:lstStyle/>
                    <a:p>
                      <a:pPr marL="9525"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Attend training or programs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802907514"/>
                  </a:ext>
                </a:extLst>
              </a:tr>
              <a:tr h="415179">
                <a:tc>
                  <a:txBody>
                    <a:bodyPr/>
                    <a:lstStyle/>
                    <a:p>
                      <a:pPr marL="9525" marR="0" algn="ctr">
                        <a:spcBef>
                          <a:spcPts val="86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302260">
                        <a:lnSpc>
                          <a:spcPts val="1450"/>
                        </a:lnSpc>
                        <a:spcBef>
                          <a:spcPts val="70"/>
                        </a:spcBef>
                        <a:spcAft>
                          <a:spcPts val="0"/>
                        </a:spcAft>
                      </a:pPr>
                      <a:r>
                        <a:rPr lang="en-US" sz="1200" spc="-15">
                          <a:solidFill>
                            <a:srgbClr val="002D5C"/>
                          </a:solidFill>
                          <a:effectLst/>
                          <a:latin typeface="Arial" panose="020B0604020202020204" pitchFamily="34" charset="0"/>
                          <a:ea typeface="Arial" panose="020B0604020202020204" pitchFamily="34" charset="0"/>
                          <a:cs typeface="Times New Roman" panose="02020603050405020304" pitchFamily="18" charset="0"/>
                        </a:rPr>
                        <a:t>Paint</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the</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25">
                          <a:solidFill>
                            <a:srgbClr val="002D5C"/>
                          </a:solidFill>
                          <a:effectLst/>
                          <a:latin typeface="Arial" panose="020B0604020202020204" pitchFamily="34" charset="0"/>
                          <a:ea typeface="Arial" panose="020B0604020202020204" pitchFamily="34" charset="0"/>
                          <a:cs typeface="Times New Roman" panose="02020603050405020304" pitchFamily="18" charset="0"/>
                        </a:rPr>
                        <a:t>employer’s</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name</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on</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all</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hand</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tools</a:t>
                      </a:r>
                      <a:r>
                        <a:rPr lang="en-US" sz="1200" spc="-10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and equipment;</a:t>
                      </a:r>
                      <a:r>
                        <a:rPr lang="en-US" sz="1200" spc="-8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this</a:t>
                      </a:r>
                      <a:r>
                        <a:rPr lang="en-US" sz="1200" spc="-8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is</a:t>
                      </a:r>
                      <a:r>
                        <a:rPr lang="en-US" sz="1200" spc="-8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an</a:t>
                      </a:r>
                      <a:r>
                        <a:rPr lang="en-US" sz="1200" spc="-8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anti-theft</a:t>
                      </a:r>
                      <a:r>
                        <a:rPr lang="en-US" sz="1200" spc="-7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measure</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188458082"/>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Paint</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1530472369"/>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Light housekeeping/cleaning</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4110225715"/>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Fill soap dispensers in restrooms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560074491"/>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Wash and disinfect lunch room tables and lockers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118219055"/>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Clean windows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3484597294"/>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Paint concrete car stops in the parking lot</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567176935"/>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Scrape and paint metal handrails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1651731240"/>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Paint contractor’s equipment</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565009925"/>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Yard cleanup and grounds work</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1893312553"/>
                  </a:ext>
                </a:extLst>
              </a:tr>
              <a:tr h="389296">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86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86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211455">
                        <a:lnSpc>
                          <a:spcPts val="1400"/>
                        </a:lnSpc>
                        <a:spcBef>
                          <a:spcPts val="12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Spray</a:t>
                      </a:r>
                      <a:r>
                        <a:rPr lang="en-US" sz="1200" spc="-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weed</a:t>
                      </a:r>
                      <a:r>
                        <a:rPr lang="en-US" sz="1200" spc="-8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killer</a:t>
                      </a:r>
                      <a:r>
                        <a:rPr lang="en-US" sz="1200" spc="-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on</a:t>
                      </a:r>
                      <a:r>
                        <a:rPr lang="en-US" sz="1200" spc="-8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weeds</a:t>
                      </a:r>
                      <a:r>
                        <a:rPr lang="en-US" sz="1200" spc="-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that</a:t>
                      </a:r>
                      <a:r>
                        <a:rPr lang="en-US" sz="1200" spc="-8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5">
                          <a:solidFill>
                            <a:srgbClr val="002D5C"/>
                          </a:solidFill>
                          <a:effectLst/>
                          <a:latin typeface="Arial" panose="020B0604020202020204" pitchFamily="34" charset="0"/>
                          <a:ea typeface="Arial" panose="020B0604020202020204" pitchFamily="34" charset="0"/>
                          <a:cs typeface="Times New Roman" panose="02020603050405020304" pitchFamily="18" charset="0"/>
                        </a:rPr>
                        <a:t>grow</a:t>
                      </a:r>
                      <a:r>
                        <a:rPr lang="en-US" sz="1200" spc="-9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around</a:t>
                      </a:r>
                      <a:r>
                        <a:rPr lang="en-US" sz="1200" spc="-8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the building</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436716729"/>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5"/>
                        </a:spcBef>
                        <a:spcAft>
                          <a:spcPts val="0"/>
                        </a:spcAft>
                      </a:pP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Cut and trim bushes round the building</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1091790790"/>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Dust office furniture</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2122893291"/>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Record contractor’s equipment serial numbers</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0407060"/>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0">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Inventory</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3037998791"/>
                  </a:ext>
                </a:extLst>
              </a:tr>
              <a:tr h="180621">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tc>
                  <a:txBody>
                    <a:bodyPr/>
                    <a:lstStyle/>
                    <a:p>
                      <a:pPr marL="53340" marR="0">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Update SDS binder</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CD5DE"/>
                    </a:solidFill>
                  </a:tcPr>
                </a:tc>
                <a:extLst>
                  <a:ext uri="{0D108BD9-81ED-4DB2-BD59-A6C34878D82A}">
                    <a16:rowId xmlns:a16="http://schemas.microsoft.com/office/drawing/2014/main" val="2664485513"/>
                  </a:ext>
                </a:extLst>
              </a:tr>
              <a:tr h="389296">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12700" marR="0" algn="ctr">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tc>
                  <a:txBody>
                    <a:bodyPr/>
                    <a:lstStyle/>
                    <a:p>
                      <a:pPr marL="53340" marR="517525">
                        <a:lnSpc>
                          <a:spcPts val="1400"/>
                        </a:lnSpc>
                        <a:spcBef>
                          <a:spcPts val="12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Collect</a:t>
                      </a:r>
                      <a:r>
                        <a:rPr lang="en-US" sz="1200" spc="-14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old/unused</a:t>
                      </a:r>
                      <a:r>
                        <a:rPr lang="en-US" sz="1200" spc="-14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chemicals</a:t>
                      </a:r>
                      <a:r>
                        <a:rPr lang="en-US" sz="1200" spc="-14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and</a:t>
                      </a:r>
                      <a:r>
                        <a:rPr lang="en-US" sz="1200" spc="-14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dispose</a:t>
                      </a:r>
                      <a:r>
                        <a:rPr lang="en-US" sz="1200" spc="-145">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35">
                          <a:solidFill>
                            <a:srgbClr val="002D5C"/>
                          </a:solidFill>
                          <a:effectLst/>
                          <a:latin typeface="Arial" panose="020B0604020202020204" pitchFamily="34" charset="0"/>
                          <a:ea typeface="Arial" panose="020B0604020202020204" pitchFamily="34" charset="0"/>
                          <a:cs typeface="Times New Roman" panose="02020603050405020304" pitchFamily="18" charset="0"/>
                        </a:rPr>
                        <a:t>of </a:t>
                      </a: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properly</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E5EAEF"/>
                    </a:solidFill>
                  </a:tcPr>
                </a:tc>
                <a:extLst>
                  <a:ext uri="{0D108BD9-81ED-4DB2-BD59-A6C34878D82A}">
                    <a16:rowId xmlns:a16="http://schemas.microsoft.com/office/drawing/2014/main" val="102844881"/>
                  </a:ext>
                </a:extLst>
              </a:tr>
              <a:tr h="182224">
                <a:tc>
                  <a:txBody>
                    <a:bodyPr/>
                    <a:lstStyle/>
                    <a:p>
                      <a:pPr marL="9525" marR="0" algn="ctr">
                        <a:lnSpc>
                          <a:spcPts val="1365"/>
                        </a:lnSpc>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CCD5DE"/>
                    </a:solidFill>
                  </a:tcPr>
                </a:tc>
                <a:tc>
                  <a:txBody>
                    <a:bodyPr/>
                    <a:lstStyle/>
                    <a:p>
                      <a:pPr marL="0" marR="0">
                        <a:spcBef>
                          <a:spcPts val="0"/>
                        </a:spcBef>
                        <a:spcAft>
                          <a:spcPts val="0"/>
                        </a:spcAft>
                      </a:pPr>
                      <a:r>
                        <a:rPr lang="en-US" sz="1200">
                          <a:effectLst/>
                          <a:latin typeface="Times New Roman" panose="02020603050405020304" pitchFamily="18" charset="0"/>
                          <a:ea typeface="Arial" panose="020B0604020202020204" pitchFamily="34" charset="0"/>
                          <a:cs typeface="Arial" panose="020B0604020202020204" pitchFamily="34" charset="0"/>
                        </a:rPr>
                        <a:t> </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CCD5DE"/>
                    </a:solidFill>
                  </a:tcPr>
                </a:tc>
                <a:tc>
                  <a:txBody>
                    <a:bodyPr/>
                    <a:lstStyle/>
                    <a:p>
                      <a:pPr marL="53340" marR="0">
                        <a:lnSpc>
                          <a:spcPts val="1365"/>
                        </a:lnSpc>
                        <a:spcBef>
                          <a:spcPts val="145"/>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Time sheet preparation</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CCD5DE"/>
                    </a:solidFill>
                  </a:tcPr>
                </a:tc>
                <a:extLst>
                  <a:ext uri="{0D108BD9-81ED-4DB2-BD59-A6C34878D82A}">
                    <a16:rowId xmlns:a16="http://schemas.microsoft.com/office/drawing/2014/main" val="854550654"/>
                  </a:ext>
                </a:extLst>
              </a:tr>
              <a:tr h="389296">
                <a:tc>
                  <a:txBody>
                    <a:bodyPr/>
                    <a:lstStyle/>
                    <a:p>
                      <a:pPr marL="9525" marR="0" algn="ctr">
                        <a:spcBef>
                          <a:spcPts val="8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002D5C"/>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E5EAEF"/>
                    </a:solidFill>
                  </a:tcPr>
                </a:tc>
                <a:tc>
                  <a:txBody>
                    <a:bodyPr/>
                    <a:lstStyle/>
                    <a:p>
                      <a:pPr marL="12700" marR="0" algn="ctr">
                        <a:spcBef>
                          <a:spcPts val="8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002D5C"/>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E5EAEF"/>
                    </a:solidFill>
                  </a:tcPr>
                </a:tc>
                <a:tc>
                  <a:txBody>
                    <a:bodyPr/>
                    <a:lstStyle/>
                    <a:p>
                      <a:pPr marL="12700" marR="0" algn="ctr">
                        <a:spcBef>
                          <a:spcPts val="840"/>
                        </a:spcBef>
                        <a:spcAft>
                          <a:spcPts val="0"/>
                        </a:spcAft>
                      </a:pPr>
                      <a:r>
                        <a:rPr lang="en-US" sz="1200">
                          <a:solidFill>
                            <a:srgbClr val="002D5C"/>
                          </a:solidFill>
                          <a:effectLst/>
                          <a:latin typeface="Arial" panose="020B0604020202020204" pitchFamily="34" charset="0"/>
                          <a:ea typeface="Arial" panose="020B0604020202020204" pitchFamily="34" charset="0"/>
                          <a:cs typeface="Times New Roman" panose="02020603050405020304" pitchFamily="18" charset="0"/>
                        </a:rPr>
                        <a:t>X</a:t>
                      </a:r>
                      <a:endParaRPr lang="en-US" sz="12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002D5C"/>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E5EAEF"/>
                    </a:solidFill>
                  </a:tcPr>
                </a:tc>
                <a:tc>
                  <a:txBody>
                    <a:bodyPr/>
                    <a:lstStyle/>
                    <a:p>
                      <a:pPr marL="53340" marR="639445">
                        <a:lnSpc>
                          <a:spcPts val="1400"/>
                        </a:lnSpc>
                        <a:spcBef>
                          <a:spcPts val="100"/>
                        </a:spcBef>
                        <a:spcAft>
                          <a:spcPts val="0"/>
                        </a:spcAft>
                      </a:pP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Conduct</a:t>
                      </a:r>
                      <a:r>
                        <a:rPr lang="en-US" sz="1200" spc="-8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a</a:t>
                      </a:r>
                      <a:r>
                        <a:rPr lang="en-US" sz="1200" spc="-8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daily</a:t>
                      </a:r>
                      <a:r>
                        <a:rPr lang="en-US" sz="1200" spc="-8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inventory</a:t>
                      </a:r>
                      <a:r>
                        <a:rPr lang="en-US" sz="1200" spc="-8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of</a:t>
                      </a:r>
                      <a:r>
                        <a:rPr lang="en-US" sz="1200" spc="-8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fleet</a:t>
                      </a:r>
                      <a:r>
                        <a:rPr lang="en-US" sz="1200" spc="-8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spc="-15"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keys</a:t>
                      </a:r>
                      <a:r>
                        <a:rPr lang="en-US" sz="1200" spc="-8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 </a:t>
                      </a:r>
                      <a:r>
                        <a:rPr lang="en-US" sz="1200" dirty="0">
                          <a:solidFill>
                            <a:srgbClr val="002D5C"/>
                          </a:solidFill>
                          <a:effectLst/>
                          <a:latin typeface="Arial" panose="020B0604020202020204" pitchFamily="34" charset="0"/>
                          <a:ea typeface="Arial" panose="020B0604020202020204" pitchFamily="34" charset="0"/>
                          <a:cs typeface="Times New Roman" panose="02020603050405020304" pitchFamily="18" charset="0"/>
                        </a:rPr>
                        <a:t>(car dealership)</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2D5C"/>
                      </a:solidFill>
                      <a:prstDash val="solid"/>
                      <a:round/>
                      <a:headEnd type="none" w="med" len="med"/>
                      <a:tailEnd type="none" w="med" len="med"/>
                    </a:lnL>
                    <a:lnR w="12700" cap="flat" cmpd="sng" algn="ctr">
                      <a:solidFill>
                        <a:srgbClr val="002D5C"/>
                      </a:solidFill>
                      <a:prstDash val="solid"/>
                      <a:round/>
                      <a:headEnd type="none" w="med" len="med"/>
                      <a:tailEnd type="none" w="med" len="med"/>
                    </a:lnR>
                    <a:lnT w="12700" cap="flat" cmpd="sng" algn="ctr">
                      <a:solidFill>
                        <a:srgbClr val="002D5C"/>
                      </a:solidFill>
                      <a:prstDash val="solid"/>
                      <a:round/>
                      <a:headEnd type="none" w="med" len="med"/>
                      <a:tailEnd type="none" w="med" len="med"/>
                    </a:lnT>
                    <a:lnB w="12700" cap="flat" cmpd="sng" algn="ctr">
                      <a:solidFill>
                        <a:srgbClr val="002D5C"/>
                      </a:solidFill>
                      <a:prstDash val="solid"/>
                      <a:round/>
                      <a:headEnd type="none" w="med" len="med"/>
                      <a:tailEnd type="none" w="med" len="med"/>
                    </a:lnB>
                    <a:solidFill>
                      <a:srgbClr val="E5EAEF"/>
                    </a:solidFill>
                  </a:tcPr>
                </a:tc>
                <a:extLst>
                  <a:ext uri="{0D108BD9-81ED-4DB2-BD59-A6C34878D82A}">
                    <a16:rowId xmlns:a16="http://schemas.microsoft.com/office/drawing/2014/main" val="3982101818"/>
                  </a:ext>
                </a:extLst>
              </a:tr>
            </a:tbl>
          </a:graphicData>
        </a:graphic>
      </p:graphicFrame>
      <p:sp>
        <p:nvSpPr>
          <p:cNvPr id="10" name="Rectangle 5">
            <a:extLst>
              <a:ext uri="{FF2B5EF4-FFF2-40B4-BE49-F238E27FC236}">
                <a16:creationId xmlns:a16="http://schemas.microsoft.com/office/drawing/2014/main" id="{B9482820-9D6E-AEF8-4755-2BC7C2D94DA3}"/>
              </a:ext>
            </a:extLst>
          </p:cNvPr>
          <p:cNvSpPr>
            <a:spLocks noChangeArrowheads="1"/>
          </p:cNvSpPr>
          <p:nvPr/>
        </p:nvSpPr>
        <p:spPr bwMode="auto">
          <a:xfrm>
            <a:off x="8784702" y="18256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1568" tIns="165048" rIns="10156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8E9090"/>
                </a:solidFill>
                <a:effectLst/>
                <a:latin typeface="Times New Roman" panose="02020603050405020304" pitchFamily="18" charset="0"/>
                <a:ea typeface="Arial" panose="020B0604020202020204" pitchFamily="34" charset="0"/>
                <a:cs typeface="Times New Roman" panose="02020603050405020304" pitchFamily="18" charset="0"/>
              </a:rPr>
              <a:t>continued...</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0DB00CA6-E89C-1275-93E5-2ECD053357EB}"/>
              </a:ext>
            </a:extLst>
          </p:cNvPr>
          <p:cNvSpPr>
            <a:spLocks noChangeArrowheads="1"/>
          </p:cNvSpPr>
          <p:nvPr/>
        </p:nvSpPr>
        <p:spPr bwMode="auto">
          <a:xfrm>
            <a:off x="8784702" y="24542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040E935E-910D-0895-6301-6DF5DEB11FD4}"/>
              </a:ext>
            </a:extLst>
          </p:cNvPr>
          <p:cNvSpPr>
            <a:spLocks noChangeArrowheads="1"/>
          </p:cNvSpPr>
          <p:nvPr/>
        </p:nvSpPr>
        <p:spPr bwMode="auto">
          <a:xfrm>
            <a:off x="8854552" y="27416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C632366E-3B36-8CB0-F702-29E111CEE8D0}"/>
              </a:ext>
            </a:extLst>
          </p:cNvPr>
          <p:cNvSpPr txBox="1"/>
          <p:nvPr/>
        </p:nvSpPr>
        <p:spPr>
          <a:xfrm>
            <a:off x="7657106" y="6448509"/>
            <a:ext cx="3053301" cy="369332"/>
          </a:xfrm>
          <a:prstGeom prst="rect">
            <a:avLst/>
          </a:prstGeom>
          <a:noFill/>
        </p:spPr>
        <p:txBody>
          <a:bodyPr wrap="square" rtlCol="0">
            <a:spAutoFit/>
          </a:bodyPr>
          <a:lstStyle/>
          <a:p>
            <a:r>
              <a:rPr lang="en-US" dirty="0"/>
              <a:t>-Courtesy HG.ORG</a:t>
            </a:r>
          </a:p>
        </p:txBody>
      </p:sp>
    </p:spTree>
    <p:extLst>
      <p:ext uri="{BB962C8B-B14F-4D97-AF65-F5344CB8AC3E}">
        <p14:creationId xmlns:p14="http://schemas.microsoft.com/office/powerpoint/2010/main" val="208772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3AB2-41E9-9CE1-7FB0-7CF3CB7C1603}"/>
              </a:ext>
            </a:extLst>
          </p:cNvPr>
          <p:cNvSpPr>
            <a:spLocks noGrp="1"/>
          </p:cNvSpPr>
          <p:nvPr>
            <p:ph type="title"/>
          </p:nvPr>
        </p:nvSpPr>
        <p:spPr>
          <a:xfrm>
            <a:off x="633167" y="968441"/>
            <a:ext cx="10925666" cy="1325563"/>
          </a:xfrm>
        </p:spPr>
        <p:txBody>
          <a:bodyPr/>
          <a:lstStyle/>
          <a:p>
            <a:r>
              <a:rPr lang="en-US" b="1" u="sng" dirty="0"/>
              <a:t>Discourages Exaggerated and Fraudulent Claims</a:t>
            </a:r>
          </a:p>
        </p:txBody>
      </p:sp>
      <p:sp>
        <p:nvSpPr>
          <p:cNvPr id="3" name="Content Placeholder 2">
            <a:extLst>
              <a:ext uri="{FF2B5EF4-FFF2-40B4-BE49-F238E27FC236}">
                <a16:creationId xmlns:a16="http://schemas.microsoft.com/office/drawing/2014/main" id="{75DAF0D0-1A11-8EF6-0475-B4C86C00E6D3}"/>
              </a:ext>
            </a:extLst>
          </p:cNvPr>
          <p:cNvSpPr>
            <a:spLocks noGrp="1"/>
          </p:cNvSpPr>
          <p:nvPr>
            <p:ph idx="1"/>
          </p:nvPr>
        </p:nvSpPr>
        <p:spPr>
          <a:xfrm>
            <a:off x="838200" y="2900281"/>
            <a:ext cx="10515600" cy="2001657"/>
          </a:xfrm>
        </p:spPr>
        <p:txBody>
          <a:bodyPr/>
          <a:lstStyle/>
          <a:p>
            <a:pPr marL="0" indent="0">
              <a:buNone/>
            </a:pPr>
            <a:r>
              <a:rPr lang="en-US" sz="4400" b="1" i="0" dirty="0">
                <a:ln w="22225">
                  <a:solidFill>
                    <a:schemeClr val="accent2"/>
                  </a:solidFill>
                  <a:prstDash val="solid"/>
                </a:ln>
                <a:solidFill>
                  <a:srgbClr val="FF0000"/>
                </a:solidFill>
                <a:latin typeface="Inter"/>
              </a:rPr>
              <a:t>Insurance fraud steals at least $308.6 billion every year from American consumers. </a:t>
            </a:r>
          </a:p>
          <a:p>
            <a:pPr marL="0" indent="0">
              <a:buNone/>
            </a:pPr>
            <a:r>
              <a:rPr lang="en-US" dirty="0">
                <a:solidFill>
                  <a:srgbClr val="000000"/>
                </a:solidFill>
                <a:latin typeface="Inter"/>
              </a:rPr>
              <a:t>	</a:t>
            </a:r>
            <a:r>
              <a:rPr lang="en-US" sz="2400" b="0" i="0" dirty="0">
                <a:solidFill>
                  <a:srgbClr val="000000"/>
                </a:solidFill>
                <a:effectLst/>
                <a:latin typeface="Inter"/>
              </a:rPr>
              <a:t>-</a:t>
            </a:r>
            <a:r>
              <a:rPr lang="en-US" sz="2400" dirty="0"/>
              <a:t>Coalition Against Insurance Fraud </a:t>
            </a:r>
          </a:p>
        </p:txBody>
      </p:sp>
    </p:spTree>
    <p:extLst>
      <p:ext uri="{BB962C8B-B14F-4D97-AF65-F5344CB8AC3E}">
        <p14:creationId xmlns:p14="http://schemas.microsoft.com/office/powerpoint/2010/main" val="112666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EC17-9BE1-E537-6898-42B79633C715}"/>
              </a:ext>
            </a:extLst>
          </p:cNvPr>
          <p:cNvSpPr>
            <a:spLocks noGrp="1"/>
          </p:cNvSpPr>
          <p:nvPr>
            <p:ph type="title"/>
          </p:nvPr>
        </p:nvSpPr>
        <p:spPr/>
        <p:txBody>
          <a:bodyPr/>
          <a:lstStyle/>
          <a:p>
            <a:r>
              <a:rPr lang="en-US" dirty="0"/>
              <a:t>How this benefits the employee</a:t>
            </a:r>
          </a:p>
        </p:txBody>
      </p:sp>
      <p:sp>
        <p:nvSpPr>
          <p:cNvPr id="3" name="Content Placeholder 2">
            <a:extLst>
              <a:ext uri="{FF2B5EF4-FFF2-40B4-BE49-F238E27FC236}">
                <a16:creationId xmlns:a16="http://schemas.microsoft.com/office/drawing/2014/main" id="{D735B626-572D-4357-0F95-7ADB0878A808}"/>
              </a:ext>
            </a:extLst>
          </p:cNvPr>
          <p:cNvSpPr>
            <a:spLocks noGrp="1"/>
          </p:cNvSpPr>
          <p:nvPr>
            <p:ph idx="1"/>
          </p:nvPr>
        </p:nvSpPr>
        <p:spPr>
          <a:xfrm>
            <a:off x="277483" y="2141537"/>
            <a:ext cx="10515600" cy="4351338"/>
          </a:xfrm>
        </p:spPr>
        <p:txBody>
          <a:bodyPr/>
          <a:lstStyle/>
          <a:p>
            <a:r>
              <a:rPr lang="en-US" dirty="0"/>
              <a:t>Keeps them a productive member of the company</a:t>
            </a:r>
          </a:p>
          <a:p>
            <a:r>
              <a:rPr lang="en-US" dirty="0"/>
              <a:t>Ability to continue working may reduce the negative psychological impact of incident/injury</a:t>
            </a:r>
          </a:p>
          <a:p>
            <a:r>
              <a:rPr lang="en-US" dirty="0"/>
              <a:t>Minimizes disruption to pay and benefits</a:t>
            </a:r>
          </a:p>
          <a:p>
            <a:r>
              <a:rPr lang="en-US" dirty="0"/>
              <a:t>Additional job role training increases employee knowledge level</a:t>
            </a:r>
          </a:p>
          <a:p>
            <a:r>
              <a:rPr lang="en-US" dirty="0"/>
              <a:t>Improves morale by reducing negative impact of time off on scheduling dissuading exaggerated/fraudulent claims</a:t>
            </a:r>
          </a:p>
        </p:txBody>
      </p:sp>
      <p:pic>
        <p:nvPicPr>
          <p:cNvPr id="5" name="Picture 4" descr="A group of people jumping&#10;&#10;Description automatically generated">
            <a:extLst>
              <a:ext uri="{FF2B5EF4-FFF2-40B4-BE49-F238E27FC236}">
                <a16:creationId xmlns:a16="http://schemas.microsoft.com/office/drawing/2014/main" id="{82805E54-B620-DB99-AE4B-F68F8E829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44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drawing a diagram&#10;&#10;Description automatically generated with low confidence">
            <a:extLst>
              <a:ext uri="{FF2B5EF4-FFF2-40B4-BE49-F238E27FC236}">
                <a16:creationId xmlns:a16="http://schemas.microsoft.com/office/drawing/2014/main" id="{A7AB076C-46EB-2F94-4443-B304E4526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282" y="1637892"/>
            <a:ext cx="5398730" cy="3582216"/>
          </a:xfrm>
          <a:prstGeom prst="rect">
            <a:avLst/>
          </a:prstGeom>
        </p:spPr>
      </p:pic>
      <p:sp>
        <p:nvSpPr>
          <p:cNvPr id="2" name="Title 1">
            <a:extLst>
              <a:ext uri="{FF2B5EF4-FFF2-40B4-BE49-F238E27FC236}">
                <a16:creationId xmlns:a16="http://schemas.microsoft.com/office/drawing/2014/main" id="{0B9E50DE-D914-1446-3529-2C5E8644C07C}"/>
              </a:ext>
            </a:extLst>
          </p:cNvPr>
          <p:cNvSpPr>
            <a:spLocks noGrp="1"/>
          </p:cNvSpPr>
          <p:nvPr>
            <p:ph type="title"/>
          </p:nvPr>
        </p:nvSpPr>
        <p:spPr/>
        <p:txBody>
          <a:bodyPr/>
          <a:lstStyle/>
          <a:p>
            <a:pPr algn="ctr"/>
            <a:r>
              <a:rPr lang="en-US" dirty="0"/>
              <a:t>Designing The Program</a:t>
            </a:r>
          </a:p>
        </p:txBody>
      </p:sp>
      <p:sp>
        <p:nvSpPr>
          <p:cNvPr id="3" name="Content Placeholder 2">
            <a:extLst>
              <a:ext uri="{FF2B5EF4-FFF2-40B4-BE49-F238E27FC236}">
                <a16:creationId xmlns:a16="http://schemas.microsoft.com/office/drawing/2014/main" id="{344507E0-C886-9D51-4784-566743FB1C33}"/>
              </a:ext>
            </a:extLst>
          </p:cNvPr>
          <p:cNvSpPr>
            <a:spLocks noGrp="1"/>
          </p:cNvSpPr>
          <p:nvPr>
            <p:ph idx="1"/>
          </p:nvPr>
        </p:nvSpPr>
        <p:spPr>
          <a:xfrm>
            <a:off x="242050" y="1771672"/>
            <a:ext cx="6854072" cy="4351338"/>
          </a:xfrm>
        </p:spPr>
        <p:txBody>
          <a:bodyPr>
            <a:normAutofit fontScale="92500" lnSpcReduction="10000"/>
          </a:bodyPr>
          <a:lstStyle/>
          <a:p>
            <a:r>
              <a:rPr lang="en-US" dirty="0"/>
              <a:t>Determine who will administer the program</a:t>
            </a:r>
          </a:p>
          <a:p>
            <a:r>
              <a:rPr lang="en-US" dirty="0"/>
              <a:t>Identify your states specific requirements</a:t>
            </a:r>
          </a:p>
          <a:p>
            <a:r>
              <a:rPr lang="en-US" dirty="0"/>
              <a:t>Create process support documents</a:t>
            </a:r>
          </a:p>
          <a:p>
            <a:r>
              <a:rPr lang="en-US" dirty="0"/>
              <a:t>Program review</a:t>
            </a:r>
          </a:p>
          <a:p>
            <a:pPr lvl="1"/>
            <a:r>
              <a:rPr lang="en-US" dirty="0"/>
              <a:t>HR</a:t>
            </a:r>
          </a:p>
          <a:p>
            <a:pPr lvl="1"/>
            <a:r>
              <a:rPr lang="en-US" dirty="0"/>
              <a:t>Attorney review</a:t>
            </a:r>
          </a:p>
          <a:p>
            <a:pPr lvl="1"/>
            <a:r>
              <a:rPr lang="en-US" dirty="0"/>
              <a:t>Insurance provider</a:t>
            </a:r>
          </a:p>
          <a:p>
            <a:r>
              <a:rPr lang="en-US" dirty="0"/>
              <a:t>Communicate plan</a:t>
            </a:r>
          </a:p>
          <a:p>
            <a:r>
              <a:rPr lang="en-US" dirty="0"/>
              <a:t>Identify training needs to implement program</a:t>
            </a:r>
          </a:p>
          <a:p>
            <a:pPr lvl="1"/>
            <a:r>
              <a:rPr lang="en-US" dirty="0"/>
              <a:t>Management training</a:t>
            </a:r>
          </a:p>
          <a:p>
            <a:pPr lvl="1"/>
            <a:r>
              <a:rPr lang="en-US" dirty="0"/>
              <a:t>RTW employee job task training</a:t>
            </a:r>
          </a:p>
          <a:p>
            <a:pPr marL="457200" lvl="1" indent="0">
              <a:buNone/>
            </a:pPr>
            <a:endParaRPr lang="en-US" dirty="0"/>
          </a:p>
          <a:p>
            <a:endParaRPr lang="en-US" dirty="0"/>
          </a:p>
        </p:txBody>
      </p:sp>
    </p:spTree>
    <p:extLst>
      <p:ext uri="{BB962C8B-B14F-4D97-AF65-F5344CB8AC3E}">
        <p14:creationId xmlns:p14="http://schemas.microsoft.com/office/powerpoint/2010/main" val="220539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095-6C66-2D9A-AA73-32E1ECBA39E3}"/>
              </a:ext>
            </a:extLst>
          </p:cNvPr>
          <p:cNvSpPr>
            <a:spLocks noGrp="1"/>
          </p:cNvSpPr>
          <p:nvPr>
            <p:ph type="title"/>
          </p:nvPr>
        </p:nvSpPr>
        <p:spPr/>
        <p:txBody>
          <a:bodyPr/>
          <a:lstStyle/>
          <a:p>
            <a:r>
              <a:rPr lang="en-US" dirty="0"/>
              <a:t>The Coordinators’ Role</a:t>
            </a:r>
          </a:p>
        </p:txBody>
      </p:sp>
      <p:sp>
        <p:nvSpPr>
          <p:cNvPr id="3" name="Content Placeholder 2">
            <a:extLst>
              <a:ext uri="{FF2B5EF4-FFF2-40B4-BE49-F238E27FC236}">
                <a16:creationId xmlns:a16="http://schemas.microsoft.com/office/drawing/2014/main" id="{F4203B96-98B6-7137-0987-4BC573D46E3E}"/>
              </a:ext>
            </a:extLst>
          </p:cNvPr>
          <p:cNvSpPr>
            <a:spLocks noGrp="1"/>
          </p:cNvSpPr>
          <p:nvPr>
            <p:ph idx="1"/>
          </p:nvPr>
        </p:nvSpPr>
        <p:spPr>
          <a:xfrm>
            <a:off x="838200" y="1825625"/>
            <a:ext cx="6496251" cy="4351338"/>
          </a:xfrm>
        </p:spPr>
        <p:txBody>
          <a:bodyPr/>
          <a:lstStyle/>
          <a:p>
            <a:pPr marL="0" indent="0">
              <a:buNone/>
            </a:pPr>
            <a:r>
              <a:rPr lang="en-US" dirty="0"/>
              <a:t>To ensure all steps in the process are followed</a:t>
            </a:r>
          </a:p>
          <a:p>
            <a:pPr marL="0" indent="0">
              <a:buNone/>
            </a:pPr>
            <a:r>
              <a:rPr lang="en-US" dirty="0"/>
              <a:t>To match RTW role to physicians limitations</a:t>
            </a:r>
          </a:p>
          <a:p>
            <a:pPr marL="0" indent="0">
              <a:buNone/>
            </a:pPr>
            <a:r>
              <a:rPr lang="en-US" dirty="0"/>
              <a:t>To communicate with the employee, their physician, and the insurance company</a:t>
            </a:r>
          </a:p>
          <a:p>
            <a:pPr marL="0" indent="0">
              <a:buNone/>
            </a:pPr>
            <a:r>
              <a:rPr lang="en-US" dirty="0"/>
              <a:t>To coordinate training dates to learn new role if needed</a:t>
            </a:r>
          </a:p>
          <a:p>
            <a:pPr marL="0" indent="0">
              <a:buNone/>
            </a:pPr>
            <a:r>
              <a:rPr lang="en-US" dirty="0"/>
              <a:t>To act as the employee’s direct supervisor while on the program</a:t>
            </a:r>
          </a:p>
          <a:p>
            <a:pPr marL="0" indent="0">
              <a:buNone/>
            </a:pPr>
            <a:endParaRPr lang="en-US" dirty="0"/>
          </a:p>
        </p:txBody>
      </p:sp>
      <p:pic>
        <p:nvPicPr>
          <p:cNvPr id="5" name="Picture 4" descr="A picture containing shape&#10;&#10;Description automatically generated">
            <a:extLst>
              <a:ext uri="{FF2B5EF4-FFF2-40B4-BE49-F238E27FC236}">
                <a16:creationId xmlns:a16="http://schemas.microsoft.com/office/drawing/2014/main" id="{51456246-BDBF-EAA7-B7C8-42D50D576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375" y="1447800"/>
            <a:ext cx="3962400" cy="3962400"/>
          </a:xfrm>
          <a:prstGeom prst="rect">
            <a:avLst/>
          </a:prstGeom>
        </p:spPr>
      </p:pic>
    </p:spTree>
    <p:extLst>
      <p:ext uri="{BB962C8B-B14F-4D97-AF65-F5344CB8AC3E}">
        <p14:creationId xmlns:p14="http://schemas.microsoft.com/office/powerpoint/2010/main" val="3216493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B2B4-B77F-5978-2BC3-8898B14CB931}"/>
              </a:ext>
            </a:extLst>
          </p:cNvPr>
          <p:cNvSpPr>
            <a:spLocks noGrp="1"/>
          </p:cNvSpPr>
          <p:nvPr>
            <p:ph type="title"/>
          </p:nvPr>
        </p:nvSpPr>
        <p:spPr/>
        <p:txBody>
          <a:bodyPr/>
          <a:lstStyle/>
          <a:p>
            <a:r>
              <a:rPr lang="en-US" dirty="0"/>
              <a:t>Choosing a Coordinator</a:t>
            </a:r>
          </a:p>
        </p:txBody>
      </p:sp>
      <p:sp>
        <p:nvSpPr>
          <p:cNvPr id="3" name="Content Placeholder 2">
            <a:extLst>
              <a:ext uri="{FF2B5EF4-FFF2-40B4-BE49-F238E27FC236}">
                <a16:creationId xmlns:a16="http://schemas.microsoft.com/office/drawing/2014/main" id="{1414255D-8490-62A0-FD02-811E24C04C36}"/>
              </a:ext>
            </a:extLst>
          </p:cNvPr>
          <p:cNvSpPr>
            <a:spLocks noGrp="1"/>
          </p:cNvSpPr>
          <p:nvPr>
            <p:ph idx="1"/>
          </p:nvPr>
        </p:nvSpPr>
        <p:spPr>
          <a:xfrm>
            <a:off x="838200" y="1825625"/>
            <a:ext cx="5622985" cy="4351338"/>
          </a:xfrm>
        </p:spPr>
        <p:txBody>
          <a:bodyPr/>
          <a:lstStyle/>
          <a:p>
            <a:r>
              <a:rPr lang="en-US" dirty="0"/>
              <a:t>Should have a strong working knowledge of HR regulations</a:t>
            </a:r>
          </a:p>
          <a:p>
            <a:r>
              <a:rPr lang="en-US" dirty="0"/>
              <a:t>Organized</a:t>
            </a:r>
          </a:p>
          <a:p>
            <a:r>
              <a:rPr lang="en-US" dirty="0"/>
              <a:t>Capable of leading others</a:t>
            </a:r>
          </a:p>
          <a:p>
            <a:r>
              <a:rPr lang="en-US" dirty="0"/>
              <a:t>Excellent communicator</a:t>
            </a:r>
          </a:p>
          <a:p>
            <a:r>
              <a:rPr lang="en-US" dirty="0"/>
              <a:t>Understands physical requirements of various job roles</a:t>
            </a:r>
          </a:p>
          <a:p>
            <a:pPr marL="0" indent="0">
              <a:buNone/>
            </a:pPr>
            <a:endParaRPr lang="en-US" dirty="0"/>
          </a:p>
        </p:txBody>
      </p:sp>
      <p:pic>
        <p:nvPicPr>
          <p:cNvPr id="5" name="Picture 4" descr="Icon&#10;&#10;Description automatically generated">
            <a:extLst>
              <a:ext uri="{FF2B5EF4-FFF2-40B4-BE49-F238E27FC236}">
                <a16:creationId xmlns:a16="http://schemas.microsoft.com/office/drawing/2014/main" id="{691ABB52-C813-C03A-3E67-1F756C50D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047" y="1175431"/>
            <a:ext cx="4765979" cy="4351339"/>
          </a:xfrm>
          <a:prstGeom prst="rect">
            <a:avLst/>
          </a:prstGeom>
        </p:spPr>
      </p:pic>
    </p:spTree>
    <p:extLst>
      <p:ext uri="{BB962C8B-B14F-4D97-AF65-F5344CB8AC3E}">
        <p14:creationId xmlns:p14="http://schemas.microsoft.com/office/powerpoint/2010/main" val="316167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081659-1482-3D58-0F7D-AA635319E16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How The Process Works</a:t>
            </a:r>
          </a:p>
        </p:txBody>
      </p:sp>
      <p:pic>
        <p:nvPicPr>
          <p:cNvPr id="4" name="Content Placeholder 3">
            <a:extLst>
              <a:ext uri="{FF2B5EF4-FFF2-40B4-BE49-F238E27FC236}">
                <a16:creationId xmlns:a16="http://schemas.microsoft.com/office/drawing/2014/main" id="{E0BD0168-82EB-7936-C6CF-9545D082BCD8}"/>
              </a:ext>
            </a:extLst>
          </p:cNvPr>
          <p:cNvPicPr>
            <a:picLocks noGrp="1" noChangeAspect="1"/>
          </p:cNvPicPr>
          <p:nvPr>
            <p:ph idx="1"/>
          </p:nvPr>
        </p:nvPicPr>
        <p:blipFill>
          <a:blip r:embed="rId2"/>
          <a:stretch>
            <a:fillRect/>
          </a:stretch>
        </p:blipFill>
        <p:spPr>
          <a:xfrm>
            <a:off x="5895751" y="695268"/>
            <a:ext cx="5708649" cy="5437488"/>
          </a:xfrm>
          <a:prstGeom prst="rect">
            <a:avLst/>
          </a:prstGeom>
        </p:spPr>
      </p:pic>
    </p:spTree>
    <p:extLst>
      <p:ext uri="{BB962C8B-B14F-4D97-AF65-F5344CB8AC3E}">
        <p14:creationId xmlns:p14="http://schemas.microsoft.com/office/powerpoint/2010/main" val="24449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5F61-5A59-FE0C-B801-E0847100A78F}"/>
              </a:ext>
            </a:extLst>
          </p:cNvPr>
          <p:cNvSpPr>
            <a:spLocks noGrp="1"/>
          </p:cNvSpPr>
          <p:nvPr>
            <p:ph type="title"/>
          </p:nvPr>
        </p:nvSpPr>
        <p:spPr>
          <a:xfrm>
            <a:off x="277483" y="373751"/>
            <a:ext cx="10515600" cy="1325563"/>
          </a:xfrm>
        </p:spPr>
        <p:txBody>
          <a:bodyPr/>
          <a:lstStyle/>
          <a:p>
            <a:pPr algn="ctr"/>
            <a:r>
              <a:rPr lang="en-US" dirty="0"/>
              <a:t>Legal Considerations</a:t>
            </a:r>
          </a:p>
        </p:txBody>
      </p:sp>
      <p:sp>
        <p:nvSpPr>
          <p:cNvPr id="3" name="Content Placeholder 2">
            <a:extLst>
              <a:ext uri="{FF2B5EF4-FFF2-40B4-BE49-F238E27FC236}">
                <a16:creationId xmlns:a16="http://schemas.microsoft.com/office/drawing/2014/main" id="{BE86BBC8-16FF-19E2-9FA2-797A3463A3EA}"/>
              </a:ext>
            </a:extLst>
          </p:cNvPr>
          <p:cNvSpPr>
            <a:spLocks noGrp="1"/>
          </p:cNvSpPr>
          <p:nvPr>
            <p:ph idx="1"/>
          </p:nvPr>
        </p:nvSpPr>
        <p:spPr>
          <a:xfrm>
            <a:off x="277483" y="1581359"/>
            <a:ext cx="7822721" cy="4351338"/>
          </a:xfrm>
        </p:spPr>
        <p:txBody>
          <a:bodyPr>
            <a:normAutofit fontScale="92500" lnSpcReduction="20000"/>
          </a:bodyPr>
          <a:lstStyle/>
          <a:p>
            <a:r>
              <a:rPr lang="en-US" dirty="0"/>
              <a:t>The program must be available to all, not just Workman’s Compensation!</a:t>
            </a:r>
          </a:p>
          <a:p>
            <a:r>
              <a:rPr lang="en-US" dirty="0"/>
              <a:t>You may or may not be able to adjust wages for the new role.  Difference may become indemnity.</a:t>
            </a:r>
          </a:p>
          <a:p>
            <a:r>
              <a:rPr lang="en-US" dirty="0"/>
              <a:t>Duration may be limited by state or local laws.</a:t>
            </a:r>
          </a:p>
          <a:p>
            <a:r>
              <a:rPr lang="en-US" dirty="0"/>
              <a:t>Specific statements must be present pertaining to training, duration, compensation, and acknowledging work limitations.</a:t>
            </a:r>
          </a:p>
          <a:p>
            <a:r>
              <a:rPr lang="en-US" dirty="0"/>
              <a:t>Protecting HIPAA sensitive information.</a:t>
            </a:r>
          </a:p>
          <a:p>
            <a:r>
              <a:rPr lang="en-US" dirty="0"/>
              <a:t>Correspondence must be tracked with all involved parties.</a:t>
            </a:r>
          </a:p>
          <a:p>
            <a:r>
              <a:rPr lang="en-US" dirty="0"/>
              <a:t>Work closely with </a:t>
            </a:r>
            <a:r>
              <a:rPr lang="en-US" dirty="0" err="1"/>
              <a:t>PestSure</a:t>
            </a:r>
            <a:r>
              <a:rPr lang="en-US" dirty="0"/>
              <a:t> to ensure compliance.</a:t>
            </a:r>
          </a:p>
          <a:p>
            <a:pPr marL="0" indent="0">
              <a:buNone/>
            </a:pPr>
            <a:endParaRPr lang="en-US" dirty="0"/>
          </a:p>
          <a:p>
            <a:endParaRPr lang="en-US" dirty="0"/>
          </a:p>
        </p:txBody>
      </p:sp>
      <p:pic>
        <p:nvPicPr>
          <p:cNvPr id="5" name="Picture 4" descr="A person writing on a piece of paper&#10;&#10;Description automatically generated with medium confidence">
            <a:extLst>
              <a:ext uri="{FF2B5EF4-FFF2-40B4-BE49-F238E27FC236}">
                <a16:creationId xmlns:a16="http://schemas.microsoft.com/office/drawing/2014/main" id="{6889CB73-2446-EEBA-1079-CC4E44CAD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8765" y="2113473"/>
            <a:ext cx="4204061" cy="2803584"/>
          </a:xfrm>
          <a:prstGeom prst="rect">
            <a:avLst/>
          </a:prstGeom>
        </p:spPr>
      </p:pic>
    </p:spTree>
    <p:extLst>
      <p:ext uri="{BB962C8B-B14F-4D97-AF65-F5344CB8AC3E}">
        <p14:creationId xmlns:p14="http://schemas.microsoft.com/office/powerpoint/2010/main" val="92681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BE25F9CC-A3F8-73E9-76DC-B16C2187C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526" y="4662856"/>
            <a:ext cx="4840947" cy="2195144"/>
          </a:xfrm>
          <a:prstGeom prst="rect">
            <a:avLst/>
          </a:prstGeom>
        </p:spPr>
      </p:pic>
      <p:sp>
        <p:nvSpPr>
          <p:cNvPr id="2" name="Title 1">
            <a:extLst>
              <a:ext uri="{FF2B5EF4-FFF2-40B4-BE49-F238E27FC236}">
                <a16:creationId xmlns:a16="http://schemas.microsoft.com/office/drawing/2014/main" id="{2DD97649-2B5A-F1D2-A100-D072B9FB2826}"/>
              </a:ext>
            </a:extLst>
          </p:cNvPr>
          <p:cNvSpPr>
            <a:spLocks noGrp="1"/>
          </p:cNvSpPr>
          <p:nvPr>
            <p:ph type="title"/>
          </p:nvPr>
        </p:nvSpPr>
        <p:spPr>
          <a:xfrm>
            <a:off x="659439" y="273962"/>
            <a:ext cx="10515600" cy="1325563"/>
          </a:xfrm>
        </p:spPr>
        <p:txBody>
          <a:bodyPr/>
          <a:lstStyle/>
          <a:p>
            <a:pPr algn="ctr"/>
            <a:r>
              <a:rPr lang="en-US" dirty="0"/>
              <a:t>Specific Things To Avoid</a:t>
            </a:r>
          </a:p>
        </p:txBody>
      </p:sp>
      <p:sp>
        <p:nvSpPr>
          <p:cNvPr id="3" name="Content Placeholder 2">
            <a:extLst>
              <a:ext uri="{FF2B5EF4-FFF2-40B4-BE49-F238E27FC236}">
                <a16:creationId xmlns:a16="http://schemas.microsoft.com/office/drawing/2014/main" id="{73415E6F-825E-FB07-BD8F-9F59A5C55CF3}"/>
              </a:ext>
            </a:extLst>
          </p:cNvPr>
          <p:cNvSpPr>
            <a:spLocks noGrp="1"/>
          </p:cNvSpPr>
          <p:nvPr>
            <p:ph idx="1"/>
          </p:nvPr>
        </p:nvSpPr>
        <p:spPr>
          <a:xfrm>
            <a:off x="1778479" y="1690688"/>
            <a:ext cx="8277520" cy="4351338"/>
          </a:xfrm>
        </p:spPr>
        <p:txBody>
          <a:bodyPr/>
          <a:lstStyle/>
          <a:p>
            <a:r>
              <a:rPr lang="en-US" dirty="0"/>
              <a:t>Only offering this to Workman’s Compensation cases.</a:t>
            </a:r>
          </a:p>
          <a:p>
            <a:r>
              <a:rPr lang="en-US" dirty="0"/>
              <a:t>Adjusting wages (varies by state).</a:t>
            </a:r>
          </a:p>
          <a:p>
            <a:r>
              <a:rPr lang="en-US" dirty="0"/>
              <a:t>Sharing protected information.</a:t>
            </a:r>
          </a:p>
          <a:p>
            <a:r>
              <a:rPr lang="en-US" dirty="0"/>
              <a:t>Creating a role that is difficult to train for.</a:t>
            </a:r>
          </a:p>
          <a:p>
            <a:r>
              <a:rPr lang="en-US" dirty="0"/>
              <a:t>Creating a role with a limited/seasonal need.</a:t>
            </a:r>
          </a:p>
          <a:p>
            <a:r>
              <a:rPr lang="en-US" dirty="0"/>
              <a:t>Being inconsistent with implementation.</a:t>
            </a:r>
          </a:p>
          <a:p>
            <a:pPr marL="0" indent="0">
              <a:buNone/>
            </a:pPr>
            <a:endParaRPr lang="en-US" dirty="0"/>
          </a:p>
        </p:txBody>
      </p:sp>
      <p:pic>
        <p:nvPicPr>
          <p:cNvPr id="7" name="Picture 6" descr="A picture containing text, clipart&#10;&#10;Description automatically generated">
            <a:extLst>
              <a:ext uri="{FF2B5EF4-FFF2-40B4-BE49-F238E27FC236}">
                <a16:creationId xmlns:a16="http://schemas.microsoft.com/office/drawing/2014/main" id="{D62FD59B-9EBF-0833-5D79-A34895276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84" y="127149"/>
            <a:ext cx="2190750" cy="1876425"/>
          </a:xfrm>
          <a:prstGeom prst="rect">
            <a:avLst/>
          </a:prstGeom>
        </p:spPr>
      </p:pic>
    </p:spTree>
    <p:extLst>
      <p:ext uri="{BB962C8B-B14F-4D97-AF65-F5344CB8AC3E}">
        <p14:creationId xmlns:p14="http://schemas.microsoft.com/office/powerpoint/2010/main" val="3774630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8784-FFA4-237D-6959-2AF8461AB27B}"/>
              </a:ext>
            </a:extLst>
          </p:cNvPr>
          <p:cNvSpPr>
            <a:spLocks noGrp="1"/>
          </p:cNvSpPr>
          <p:nvPr>
            <p:ph type="title"/>
          </p:nvPr>
        </p:nvSpPr>
        <p:spPr/>
        <p:txBody>
          <a:bodyPr/>
          <a:lstStyle/>
          <a:p>
            <a:r>
              <a:rPr lang="en-US" b="1" dirty="0">
                <a:solidFill>
                  <a:srgbClr val="FF0000"/>
                </a:solidFill>
              </a:rPr>
              <a:t>Above all, avoid the following:</a:t>
            </a:r>
          </a:p>
        </p:txBody>
      </p:sp>
      <p:sp>
        <p:nvSpPr>
          <p:cNvPr id="3" name="Content Placeholder 2">
            <a:extLst>
              <a:ext uri="{FF2B5EF4-FFF2-40B4-BE49-F238E27FC236}">
                <a16:creationId xmlns:a16="http://schemas.microsoft.com/office/drawing/2014/main" id="{B205227A-166E-8F43-166F-4092FA990D57}"/>
              </a:ext>
            </a:extLst>
          </p:cNvPr>
          <p:cNvSpPr>
            <a:spLocks noGrp="1"/>
          </p:cNvSpPr>
          <p:nvPr>
            <p:ph idx="1"/>
          </p:nvPr>
        </p:nvSpPr>
        <p:spPr>
          <a:xfrm>
            <a:off x="838200" y="1825625"/>
            <a:ext cx="6901206" cy="4351338"/>
          </a:xfrm>
        </p:spPr>
        <p:txBody>
          <a:bodyPr>
            <a:normAutofit lnSpcReduction="10000"/>
          </a:bodyPr>
          <a:lstStyle/>
          <a:p>
            <a:pPr marL="0" indent="0">
              <a:buNone/>
            </a:pPr>
            <a:r>
              <a:rPr lang="en-US" dirty="0"/>
              <a:t>Do not push injured employees to get back to their regular roles.  This often occurs due to:</a:t>
            </a:r>
          </a:p>
          <a:p>
            <a:r>
              <a:rPr lang="en-US" dirty="0"/>
              <a:t>Project deadlines/behind on work completion</a:t>
            </a:r>
          </a:p>
          <a:p>
            <a:r>
              <a:rPr lang="en-US" dirty="0"/>
              <a:t>Injured employee’s department is short staffed</a:t>
            </a:r>
          </a:p>
          <a:p>
            <a:r>
              <a:rPr lang="en-US" dirty="0"/>
              <a:t>You believe the injury to be healed or not severe</a:t>
            </a:r>
          </a:p>
          <a:p>
            <a:r>
              <a:rPr lang="en-US" dirty="0"/>
              <a:t>Never exceed the limitations placed by the attending physician</a:t>
            </a:r>
          </a:p>
          <a:p>
            <a:pPr marL="0" indent="0">
              <a:buNone/>
            </a:pPr>
            <a:endParaRPr lang="en-US" dirty="0"/>
          </a:p>
          <a:p>
            <a:pPr marL="0" indent="0">
              <a:buNone/>
            </a:pPr>
            <a:endParaRPr lang="en-US" dirty="0"/>
          </a:p>
        </p:txBody>
      </p:sp>
      <p:pic>
        <p:nvPicPr>
          <p:cNvPr id="5" name="Picture 4" descr="A picture containing posing&#10;&#10;Description automatically generated">
            <a:extLst>
              <a:ext uri="{FF2B5EF4-FFF2-40B4-BE49-F238E27FC236}">
                <a16:creationId xmlns:a16="http://schemas.microsoft.com/office/drawing/2014/main" id="{FC69E0ED-2902-06BD-66CC-37B20EE4D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472" y="2185987"/>
            <a:ext cx="3641883" cy="3168438"/>
          </a:xfrm>
          <a:prstGeom prst="rect">
            <a:avLst/>
          </a:prstGeom>
        </p:spPr>
      </p:pic>
    </p:spTree>
    <p:extLst>
      <p:ext uri="{BB962C8B-B14F-4D97-AF65-F5344CB8AC3E}">
        <p14:creationId xmlns:p14="http://schemas.microsoft.com/office/powerpoint/2010/main" val="193689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04F2-4883-8DD3-C5BF-06719A4A5A78}"/>
              </a:ext>
            </a:extLst>
          </p:cNvPr>
          <p:cNvSpPr>
            <a:spLocks noGrp="1"/>
          </p:cNvSpPr>
          <p:nvPr>
            <p:ph type="title"/>
          </p:nvPr>
        </p:nvSpPr>
        <p:spPr>
          <a:xfrm>
            <a:off x="730107" y="397567"/>
            <a:ext cx="10515600" cy="5685182"/>
          </a:xfrm>
        </p:spPr>
        <p:txBody>
          <a:bodyPr>
            <a:normAutofit/>
          </a:bodyPr>
          <a:lstStyle/>
          <a:p>
            <a:r>
              <a:rPr lang="en-US" b="1" dirty="0">
                <a:solidFill>
                  <a:srgbClr val="FF0000"/>
                </a:solidFill>
              </a:rPr>
              <a:t>Nearly 4.9 Million workers compensation claims made each year</a:t>
            </a:r>
            <a:br>
              <a:rPr lang="en-US" b="1" dirty="0">
                <a:solidFill>
                  <a:srgbClr val="FF0000"/>
                </a:solidFill>
              </a:rPr>
            </a:br>
            <a:br>
              <a:rPr lang="en-US" b="1" dirty="0">
                <a:solidFill>
                  <a:srgbClr val="FF0000"/>
                </a:solidFill>
              </a:rPr>
            </a:br>
            <a:r>
              <a:rPr lang="en-US" b="1" dirty="0">
                <a:solidFill>
                  <a:srgbClr val="FF0000"/>
                </a:solidFill>
              </a:rPr>
              <a:t>Average claim is worth $41,000.00</a:t>
            </a:r>
            <a:br>
              <a:rPr lang="en-US" b="1" dirty="0">
                <a:solidFill>
                  <a:srgbClr val="FF0000"/>
                </a:solidFill>
              </a:rPr>
            </a:br>
            <a:br>
              <a:rPr lang="en-US" b="1" dirty="0">
                <a:solidFill>
                  <a:srgbClr val="FF0000"/>
                </a:solidFill>
              </a:rPr>
            </a:br>
            <a:r>
              <a:rPr lang="en-US" b="1" dirty="0">
                <a:solidFill>
                  <a:srgbClr val="FF0000"/>
                </a:solidFill>
              </a:rPr>
              <a:t>Average sprain is $34,309.00</a:t>
            </a:r>
            <a:br>
              <a:rPr lang="en-US" b="1" dirty="0">
                <a:solidFill>
                  <a:srgbClr val="FF0000"/>
                </a:solidFill>
              </a:rPr>
            </a:br>
            <a:br>
              <a:rPr lang="en-US" b="1" dirty="0">
                <a:solidFill>
                  <a:srgbClr val="FF0000"/>
                </a:solidFill>
              </a:rPr>
            </a:br>
            <a:r>
              <a:rPr lang="en-US" b="1" dirty="0">
                <a:solidFill>
                  <a:srgbClr val="FF0000"/>
                </a:solidFill>
              </a:rPr>
              <a:t>Worker comp claims pay out more than $62 </a:t>
            </a:r>
            <a:r>
              <a:rPr lang="en-US" b="1" u="sng" dirty="0">
                <a:solidFill>
                  <a:srgbClr val="FF0000"/>
                </a:solidFill>
              </a:rPr>
              <a:t>B</a:t>
            </a:r>
            <a:r>
              <a:rPr lang="en-US" b="1" dirty="0">
                <a:solidFill>
                  <a:srgbClr val="FF0000"/>
                </a:solidFill>
              </a:rPr>
              <a:t>illion each year</a:t>
            </a:r>
          </a:p>
        </p:txBody>
      </p:sp>
    </p:spTree>
    <p:extLst>
      <p:ext uri="{BB962C8B-B14F-4D97-AF65-F5344CB8AC3E}">
        <p14:creationId xmlns:p14="http://schemas.microsoft.com/office/powerpoint/2010/main" val="408912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with medium confidence">
            <a:extLst>
              <a:ext uri="{FF2B5EF4-FFF2-40B4-BE49-F238E27FC236}">
                <a16:creationId xmlns:a16="http://schemas.microsoft.com/office/drawing/2014/main" id="{F88D81E1-431F-60F5-6B87-B98DF31A5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121" y="613449"/>
            <a:ext cx="6096000" cy="3333750"/>
          </a:xfrm>
          <a:prstGeom prst="rect">
            <a:avLst/>
          </a:prstGeom>
        </p:spPr>
      </p:pic>
      <p:sp>
        <p:nvSpPr>
          <p:cNvPr id="2" name="Title 1">
            <a:extLst>
              <a:ext uri="{FF2B5EF4-FFF2-40B4-BE49-F238E27FC236}">
                <a16:creationId xmlns:a16="http://schemas.microsoft.com/office/drawing/2014/main" id="{A05F868F-EE78-C167-97E2-7518D501E36D}"/>
              </a:ext>
            </a:extLst>
          </p:cNvPr>
          <p:cNvSpPr>
            <a:spLocks noGrp="1"/>
          </p:cNvSpPr>
          <p:nvPr>
            <p:ph type="title"/>
          </p:nvPr>
        </p:nvSpPr>
        <p:spPr>
          <a:xfrm>
            <a:off x="132953" y="420784"/>
            <a:ext cx="6291755" cy="1325563"/>
          </a:xfrm>
        </p:spPr>
        <p:txBody>
          <a:bodyPr/>
          <a:lstStyle/>
          <a:p>
            <a:r>
              <a:rPr lang="en-US" dirty="0"/>
              <a:t>Considering Logistics and Sustainability</a:t>
            </a:r>
          </a:p>
        </p:txBody>
      </p:sp>
      <p:sp>
        <p:nvSpPr>
          <p:cNvPr id="3" name="Content Placeholder 2">
            <a:extLst>
              <a:ext uri="{FF2B5EF4-FFF2-40B4-BE49-F238E27FC236}">
                <a16:creationId xmlns:a16="http://schemas.microsoft.com/office/drawing/2014/main" id="{67347ED0-DA26-BEE8-BDF0-4CFC931C5550}"/>
              </a:ext>
            </a:extLst>
          </p:cNvPr>
          <p:cNvSpPr>
            <a:spLocks noGrp="1"/>
          </p:cNvSpPr>
          <p:nvPr>
            <p:ph idx="1"/>
          </p:nvPr>
        </p:nvSpPr>
        <p:spPr>
          <a:xfrm>
            <a:off x="348540" y="2166590"/>
            <a:ext cx="7632939" cy="4351338"/>
          </a:xfrm>
        </p:spPr>
        <p:txBody>
          <a:bodyPr/>
          <a:lstStyle/>
          <a:p>
            <a:r>
              <a:rPr lang="en-US" dirty="0"/>
              <a:t>Location of new role</a:t>
            </a:r>
          </a:p>
          <a:p>
            <a:r>
              <a:rPr lang="en-US" dirty="0"/>
              <a:t>Location of employee</a:t>
            </a:r>
          </a:p>
          <a:p>
            <a:r>
              <a:rPr lang="en-US" dirty="0"/>
              <a:t>Equipment needed to complete task</a:t>
            </a:r>
          </a:p>
          <a:p>
            <a:r>
              <a:rPr lang="en-US" dirty="0"/>
              <a:t>Software permissions needed to perform new task</a:t>
            </a:r>
          </a:p>
          <a:p>
            <a:r>
              <a:rPr lang="en-US" dirty="0"/>
              <a:t>Additional accommodations that may be needed</a:t>
            </a:r>
          </a:p>
          <a:p>
            <a:r>
              <a:rPr lang="en-US" dirty="0"/>
              <a:t>Training time needed</a:t>
            </a:r>
          </a:p>
          <a:p>
            <a:r>
              <a:rPr lang="en-US" dirty="0"/>
              <a:t>Start date for new role </a:t>
            </a:r>
          </a:p>
        </p:txBody>
      </p:sp>
    </p:spTree>
    <p:extLst>
      <p:ext uri="{BB962C8B-B14F-4D97-AF65-F5344CB8AC3E}">
        <p14:creationId xmlns:p14="http://schemas.microsoft.com/office/powerpoint/2010/main" val="330704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4D38-864B-8332-E6E3-955C496D38AB}"/>
              </a:ext>
            </a:extLst>
          </p:cNvPr>
          <p:cNvSpPr>
            <a:spLocks noGrp="1"/>
          </p:cNvSpPr>
          <p:nvPr>
            <p:ph type="title"/>
          </p:nvPr>
        </p:nvSpPr>
        <p:spPr>
          <a:xfrm>
            <a:off x="187751" y="270857"/>
            <a:ext cx="10515600" cy="1325563"/>
          </a:xfrm>
        </p:spPr>
        <p:txBody>
          <a:bodyPr/>
          <a:lstStyle/>
          <a:p>
            <a:r>
              <a:rPr lang="en-US" dirty="0"/>
              <a:t>Determining the RTW Job Task(s)</a:t>
            </a:r>
          </a:p>
        </p:txBody>
      </p:sp>
      <p:sp>
        <p:nvSpPr>
          <p:cNvPr id="3" name="Content Placeholder 2">
            <a:extLst>
              <a:ext uri="{FF2B5EF4-FFF2-40B4-BE49-F238E27FC236}">
                <a16:creationId xmlns:a16="http://schemas.microsoft.com/office/drawing/2014/main" id="{4DBE1CDA-DA4F-BBD8-93A7-51FCF6F3FD48}"/>
              </a:ext>
            </a:extLst>
          </p:cNvPr>
          <p:cNvSpPr>
            <a:spLocks noGrp="1"/>
          </p:cNvSpPr>
          <p:nvPr>
            <p:ph idx="1"/>
          </p:nvPr>
        </p:nvSpPr>
        <p:spPr>
          <a:xfrm>
            <a:off x="838200" y="1825625"/>
            <a:ext cx="6684390" cy="4351338"/>
          </a:xfrm>
        </p:spPr>
        <p:txBody>
          <a:bodyPr/>
          <a:lstStyle/>
          <a:p>
            <a:pPr marL="0" indent="0">
              <a:buNone/>
            </a:pPr>
            <a:r>
              <a:rPr lang="en-US" dirty="0"/>
              <a:t>Ideally a good return to work role should consist of:</a:t>
            </a:r>
          </a:p>
          <a:p>
            <a:r>
              <a:rPr lang="en-US" dirty="0"/>
              <a:t>Minimally physical in nature</a:t>
            </a:r>
          </a:p>
          <a:p>
            <a:r>
              <a:rPr lang="en-US" dirty="0"/>
              <a:t>Easy to train to accomplish task</a:t>
            </a:r>
          </a:p>
          <a:p>
            <a:r>
              <a:rPr lang="en-US" dirty="0"/>
              <a:t>Enough work available to support all potential users of the program</a:t>
            </a:r>
          </a:p>
          <a:p>
            <a:r>
              <a:rPr lang="en-US" dirty="0"/>
              <a:t>The ability to work remotely is a plus</a:t>
            </a:r>
          </a:p>
          <a:p>
            <a:r>
              <a:rPr lang="en-US" dirty="0"/>
              <a:t>Determine what equipment needs they may have to accomplish the job task</a:t>
            </a:r>
          </a:p>
          <a:p>
            <a:endParaRPr lang="en-US" dirty="0"/>
          </a:p>
        </p:txBody>
      </p:sp>
      <p:pic>
        <p:nvPicPr>
          <p:cNvPr id="5" name="Picture 4" descr="Text, letter&#10;&#10;Description automatically generated">
            <a:extLst>
              <a:ext uri="{FF2B5EF4-FFF2-40B4-BE49-F238E27FC236}">
                <a16:creationId xmlns:a16="http://schemas.microsoft.com/office/drawing/2014/main" id="{2CE85ACD-05D8-9DC3-3FB3-C9F03871F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188" y="2420121"/>
            <a:ext cx="4029456" cy="2417064"/>
          </a:xfrm>
          <a:prstGeom prst="rect">
            <a:avLst/>
          </a:prstGeom>
        </p:spPr>
      </p:pic>
    </p:spTree>
    <p:extLst>
      <p:ext uri="{BB962C8B-B14F-4D97-AF65-F5344CB8AC3E}">
        <p14:creationId xmlns:p14="http://schemas.microsoft.com/office/powerpoint/2010/main" val="2938860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44FC-1980-DF9B-1DC7-79002E8CC98C}"/>
              </a:ext>
            </a:extLst>
          </p:cNvPr>
          <p:cNvSpPr>
            <a:spLocks noGrp="1"/>
          </p:cNvSpPr>
          <p:nvPr>
            <p:ph type="title"/>
          </p:nvPr>
        </p:nvSpPr>
        <p:spPr>
          <a:xfrm>
            <a:off x="838200" y="63200"/>
            <a:ext cx="10515600" cy="1325563"/>
          </a:xfrm>
        </p:spPr>
        <p:txBody>
          <a:bodyPr/>
          <a:lstStyle/>
          <a:p>
            <a:pPr algn="ctr"/>
            <a:r>
              <a:rPr lang="en-US" b="1" dirty="0"/>
              <a:t>Assessing RTW Role</a:t>
            </a:r>
          </a:p>
        </p:txBody>
      </p:sp>
      <p:graphicFrame>
        <p:nvGraphicFramePr>
          <p:cNvPr id="4" name="Table 4">
            <a:extLst>
              <a:ext uri="{FF2B5EF4-FFF2-40B4-BE49-F238E27FC236}">
                <a16:creationId xmlns:a16="http://schemas.microsoft.com/office/drawing/2014/main" id="{E13FB39D-EF36-0871-D749-494ADAD0B87D}"/>
              </a:ext>
            </a:extLst>
          </p:cNvPr>
          <p:cNvGraphicFramePr>
            <a:graphicFrameLocks noGrp="1"/>
          </p:cNvGraphicFramePr>
          <p:nvPr>
            <p:ph idx="1"/>
            <p:extLst>
              <p:ext uri="{D42A27DB-BD31-4B8C-83A1-F6EECF244321}">
                <p14:modId xmlns:p14="http://schemas.microsoft.com/office/powerpoint/2010/main" val="3974712584"/>
              </p:ext>
            </p:extLst>
          </p:nvPr>
        </p:nvGraphicFramePr>
        <p:xfrm>
          <a:off x="205110" y="1492131"/>
          <a:ext cx="3681566" cy="2890154"/>
        </p:xfrm>
        <a:graphic>
          <a:graphicData uri="http://schemas.openxmlformats.org/drawingml/2006/table">
            <a:tbl>
              <a:tblPr firstRow="1" bandRow="1">
                <a:tableStyleId>{5C22544A-7EE6-4342-B048-85BDC9FD1C3A}</a:tableStyleId>
              </a:tblPr>
              <a:tblGrid>
                <a:gridCol w="1840783">
                  <a:extLst>
                    <a:ext uri="{9D8B030D-6E8A-4147-A177-3AD203B41FA5}">
                      <a16:colId xmlns:a16="http://schemas.microsoft.com/office/drawing/2014/main" val="3119821234"/>
                    </a:ext>
                  </a:extLst>
                </a:gridCol>
                <a:gridCol w="1840783">
                  <a:extLst>
                    <a:ext uri="{9D8B030D-6E8A-4147-A177-3AD203B41FA5}">
                      <a16:colId xmlns:a16="http://schemas.microsoft.com/office/drawing/2014/main" val="1279906444"/>
                    </a:ext>
                  </a:extLst>
                </a:gridCol>
              </a:tblGrid>
              <a:tr h="485149">
                <a:tc gridSpan="2">
                  <a:txBody>
                    <a:bodyPr/>
                    <a:lstStyle/>
                    <a:p>
                      <a:pPr algn="ctr"/>
                      <a:r>
                        <a:rPr lang="en-US" b="1" dirty="0"/>
                        <a:t>Filing and Clerical</a:t>
                      </a:r>
                    </a:p>
                  </a:txBody>
                  <a:tcPr/>
                </a:tc>
                <a:tc hMerge="1">
                  <a:txBody>
                    <a:bodyPr/>
                    <a:lstStyle/>
                    <a:p>
                      <a:endParaRPr lang="en-US" dirty="0"/>
                    </a:p>
                  </a:txBody>
                  <a:tcPr/>
                </a:tc>
                <a:extLst>
                  <a:ext uri="{0D108BD9-81ED-4DB2-BD59-A6C34878D82A}">
                    <a16:rowId xmlns:a16="http://schemas.microsoft.com/office/drawing/2014/main" val="2231926152"/>
                  </a:ext>
                </a:extLst>
              </a:tr>
              <a:tr h="485149">
                <a:tc>
                  <a:txBody>
                    <a:bodyPr/>
                    <a:lstStyle/>
                    <a:p>
                      <a:pPr algn="ctr"/>
                      <a:r>
                        <a:rPr lang="en-US" b="1" dirty="0">
                          <a:solidFill>
                            <a:schemeClr val="accent6"/>
                          </a:solidFill>
                        </a:rPr>
                        <a:t>Pros</a:t>
                      </a:r>
                    </a:p>
                  </a:txBody>
                  <a:tcPr/>
                </a:tc>
                <a:tc>
                  <a:txBody>
                    <a:bodyPr/>
                    <a:lstStyle/>
                    <a:p>
                      <a:pPr algn="ctr"/>
                      <a:r>
                        <a:rPr lang="en-US" b="1" dirty="0">
                          <a:solidFill>
                            <a:srgbClr val="FF0000"/>
                          </a:solidFill>
                        </a:rPr>
                        <a:t>Cons</a:t>
                      </a:r>
                    </a:p>
                  </a:txBody>
                  <a:tcPr/>
                </a:tc>
                <a:extLst>
                  <a:ext uri="{0D108BD9-81ED-4DB2-BD59-A6C34878D82A}">
                    <a16:rowId xmlns:a16="http://schemas.microsoft.com/office/drawing/2014/main" val="2143850303"/>
                  </a:ext>
                </a:extLst>
              </a:tr>
              <a:tr h="639962">
                <a:tc>
                  <a:txBody>
                    <a:bodyPr/>
                    <a:lstStyle/>
                    <a:p>
                      <a:r>
                        <a:rPr lang="en-US" dirty="0"/>
                        <a:t>Easy</a:t>
                      </a:r>
                    </a:p>
                  </a:txBody>
                  <a:tcPr/>
                </a:tc>
                <a:tc>
                  <a:txBody>
                    <a:bodyPr/>
                    <a:lstStyle/>
                    <a:p>
                      <a:r>
                        <a:rPr lang="en-US" dirty="0"/>
                        <a:t>Lack of available work</a:t>
                      </a:r>
                    </a:p>
                  </a:txBody>
                  <a:tcPr/>
                </a:tc>
                <a:extLst>
                  <a:ext uri="{0D108BD9-81ED-4DB2-BD59-A6C34878D82A}">
                    <a16:rowId xmlns:a16="http://schemas.microsoft.com/office/drawing/2014/main" val="887337355"/>
                  </a:ext>
                </a:extLst>
              </a:tr>
              <a:tr h="639696">
                <a:tc>
                  <a:txBody>
                    <a:bodyPr/>
                    <a:lstStyle/>
                    <a:p>
                      <a:r>
                        <a:rPr lang="en-US" dirty="0"/>
                        <a:t>No heavy lifting</a:t>
                      </a:r>
                    </a:p>
                  </a:txBody>
                  <a:tcPr/>
                </a:tc>
                <a:tc>
                  <a:txBody>
                    <a:bodyPr/>
                    <a:lstStyle/>
                    <a:p>
                      <a:r>
                        <a:rPr lang="en-US" dirty="0"/>
                        <a:t>Range of motion</a:t>
                      </a:r>
                    </a:p>
                  </a:txBody>
                  <a:tcPr/>
                </a:tc>
                <a:extLst>
                  <a:ext uri="{0D108BD9-81ED-4DB2-BD59-A6C34878D82A}">
                    <a16:rowId xmlns:a16="http://schemas.microsoft.com/office/drawing/2014/main" val="1546150161"/>
                  </a:ext>
                </a:extLst>
              </a:tr>
              <a:tr h="639962">
                <a:tc>
                  <a:txBody>
                    <a:bodyPr/>
                    <a:lstStyle/>
                    <a:p>
                      <a:r>
                        <a:rPr lang="en-US" dirty="0"/>
                        <a:t>Adaptable to limitations</a:t>
                      </a:r>
                    </a:p>
                  </a:txBody>
                  <a:tcPr/>
                </a:tc>
                <a:tc>
                  <a:txBody>
                    <a:bodyPr/>
                    <a:lstStyle/>
                    <a:p>
                      <a:r>
                        <a:rPr lang="en-US" dirty="0"/>
                        <a:t>Standing/walking</a:t>
                      </a:r>
                    </a:p>
                  </a:txBody>
                  <a:tcPr/>
                </a:tc>
                <a:extLst>
                  <a:ext uri="{0D108BD9-81ED-4DB2-BD59-A6C34878D82A}">
                    <a16:rowId xmlns:a16="http://schemas.microsoft.com/office/drawing/2014/main" val="1473844123"/>
                  </a:ext>
                </a:extLst>
              </a:tr>
            </a:tbl>
          </a:graphicData>
        </a:graphic>
      </p:graphicFrame>
      <p:graphicFrame>
        <p:nvGraphicFramePr>
          <p:cNvPr id="5" name="Table 5">
            <a:extLst>
              <a:ext uri="{FF2B5EF4-FFF2-40B4-BE49-F238E27FC236}">
                <a16:creationId xmlns:a16="http://schemas.microsoft.com/office/drawing/2014/main" id="{69E6E970-88B8-3DB2-D7F7-8B2CAF707726}"/>
              </a:ext>
            </a:extLst>
          </p:cNvPr>
          <p:cNvGraphicFramePr>
            <a:graphicFrameLocks noGrp="1"/>
          </p:cNvGraphicFramePr>
          <p:nvPr>
            <p:extLst>
              <p:ext uri="{D42A27DB-BD31-4B8C-83A1-F6EECF244321}">
                <p14:modId xmlns:p14="http://schemas.microsoft.com/office/powerpoint/2010/main" val="1984529096"/>
              </p:ext>
            </p:extLst>
          </p:nvPr>
        </p:nvGraphicFramePr>
        <p:xfrm>
          <a:off x="4007449" y="1492131"/>
          <a:ext cx="3681566" cy="3530000"/>
        </p:xfrm>
        <a:graphic>
          <a:graphicData uri="http://schemas.openxmlformats.org/drawingml/2006/table">
            <a:tbl>
              <a:tblPr firstRow="1" bandRow="1">
                <a:tableStyleId>{5C22544A-7EE6-4342-B048-85BDC9FD1C3A}</a:tableStyleId>
              </a:tblPr>
              <a:tblGrid>
                <a:gridCol w="1840783">
                  <a:extLst>
                    <a:ext uri="{9D8B030D-6E8A-4147-A177-3AD203B41FA5}">
                      <a16:colId xmlns:a16="http://schemas.microsoft.com/office/drawing/2014/main" val="2411413024"/>
                    </a:ext>
                  </a:extLst>
                </a:gridCol>
                <a:gridCol w="1840783">
                  <a:extLst>
                    <a:ext uri="{9D8B030D-6E8A-4147-A177-3AD203B41FA5}">
                      <a16:colId xmlns:a16="http://schemas.microsoft.com/office/drawing/2014/main" val="451515435"/>
                    </a:ext>
                  </a:extLst>
                </a:gridCol>
              </a:tblGrid>
              <a:tr h="562460">
                <a:tc gridSpan="2">
                  <a:txBody>
                    <a:bodyPr/>
                    <a:lstStyle/>
                    <a:p>
                      <a:pPr algn="ctr"/>
                      <a:r>
                        <a:rPr lang="en-US" dirty="0"/>
                        <a:t>Training</a:t>
                      </a:r>
                    </a:p>
                  </a:txBody>
                  <a:tcPr/>
                </a:tc>
                <a:tc hMerge="1">
                  <a:txBody>
                    <a:bodyPr/>
                    <a:lstStyle/>
                    <a:p>
                      <a:endParaRPr lang="en-US" dirty="0"/>
                    </a:p>
                  </a:txBody>
                  <a:tcPr/>
                </a:tc>
                <a:extLst>
                  <a:ext uri="{0D108BD9-81ED-4DB2-BD59-A6C34878D82A}">
                    <a16:rowId xmlns:a16="http://schemas.microsoft.com/office/drawing/2014/main" val="1267703303"/>
                  </a:ext>
                </a:extLst>
              </a:tr>
              <a:tr h="562460">
                <a:tc>
                  <a:txBody>
                    <a:bodyPr/>
                    <a:lstStyle/>
                    <a:p>
                      <a:pPr algn="ctr"/>
                      <a:r>
                        <a:rPr lang="en-US" b="1" dirty="0">
                          <a:solidFill>
                            <a:schemeClr val="accent6"/>
                          </a:solidFill>
                        </a:rPr>
                        <a:t>Pros</a:t>
                      </a:r>
                    </a:p>
                  </a:txBody>
                  <a:tcPr/>
                </a:tc>
                <a:tc>
                  <a:txBody>
                    <a:bodyPr/>
                    <a:lstStyle/>
                    <a:p>
                      <a:pPr algn="ctr"/>
                      <a:r>
                        <a:rPr lang="en-US" b="1" dirty="0">
                          <a:solidFill>
                            <a:srgbClr val="FF0000"/>
                          </a:solidFill>
                        </a:rPr>
                        <a:t>Cons</a:t>
                      </a:r>
                    </a:p>
                  </a:txBody>
                  <a:tcPr/>
                </a:tc>
                <a:extLst>
                  <a:ext uri="{0D108BD9-81ED-4DB2-BD59-A6C34878D82A}">
                    <a16:rowId xmlns:a16="http://schemas.microsoft.com/office/drawing/2014/main" val="703000289"/>
                  </a:ext>
                </a:extLst>
              </a:tr>
              <a:tr h="562460">
                <a:tc>
                  <a:txBody>
                    <a:bodyPr/>
                    <a:lstStyle/>
                    <a:p>
                      <a:r>
                        <a:rPr lang="en-US" dirty="0"/>
                        <a:t>Easy</a:t>
                      </a:r>
                    </a:p>
                  </a:txBody>
                  <a:tcPr/>
                </a:tc>
                <a:tc>
                  <a:txBody>
                    <a:bodyPr/>
                    <a:lstStyle/>
                    <a:p>
                      <a:r>
                        <a:rPr lang="en-US" dirty="0"/>
                        <a:t>Range of motion</a:t>
                      </a:r>
                    </a:p>
                  </a:txBody>
                  <a:tcPr/>
                </a:tc>
                <a:extLst>
                  <a:ext uri="{0D108BD9-81ED-4DB2-BD59-A6C34878D82A}">
                    <a16:rowId xmlns:a16="http://schemas.microsoft.com/office/drawing/2014/main" val="2119403370"/>
                  </a:ext>
                </a:extLst>
              </a:tr>
              <a:tr h="562460">
                <a:tc>
                  <a:txBody>
                    <a:bodyPr/>
                    <a:lstStyle/>
                    <a:p>
                      <a:r>
                        <a:rPr lang="en-US" dirty="0"/>
                        <a:t>Employee development</a:t>
                      </a:r>
                    </a:p>
                  </a:txBody>
                  <a:tcPr/>
                </a:tc>
                <a:tc>
                  <a:txBody>
                    <a:bodyPr/>
                    <a:lstStyle/>
                    <a:p>
                      <a:r>
                        <a:rPr lang="en-US" dirty="0"/>
                        <a:t>Standing/walking</a:t>
                      </a:r>
                    </a:p>
                  </a:txBody>
                  <a:tcPr/>
                </a:tc>
                <a:extLst>
                  <a:ext uri="{0D108BD9-81ED-4DB2-BD59-A6C34878D82A}">
                    <a16:rowId xmlns:a16="http://schemas.microsoft.com/office/drawing/2014/main" val="4104334624"/>
                  </a:ext>
                </a:extLst>
              </a:tr>
              <a:tr h="562460">
                <a:tc>
                  <a:txBody>
                    <a:bodyPr/>
                    <a:lstStyle/>
                    <a:p>
                      <a:endParaRPr lang="en-US" dirty="0"/>
                    </a:p>
                  </a:txBody>
                  <a:tcPr/>
                </a:tc>
                <a:tc>
                  <a:txBody>
                    <a:bodyPr/>
                    <a:lstStyle/>
                    <a:p>
                      <a:r>
                        <a:rPr lang="en-US" dirty="0"/>
                        <a:t>Sitting</a:t>
                      </a:r>
                    </a:p>
                  </a:txBody>
                  <a:tcPr/>
                </a:tc>
                <a:extLst>
                  <a:ext uri="{0D108BD9-81ED-4DB2-BD59-A6C34878D82A}">
                    <a16:rowId xmlns:a16="http://schemas.microsoft.com/office/drawing/2014/main" val="119861938"/>
                  </a:ext>
                </a:extLst>
              </a:tr>
              <a:tr h="562460">
                <a:tc>
                  <a:txBody>
                    <a:bodyPr/>
                    <a:lstStyle/>
                    <a:p>
                      <a:endParaRPr lang="en-US" dirty="0"/>
                    </a:p>
                  </a:txBody>
                  <a:tcPr/>
                </a:tc>
                <a:tc>
                  <a:txBody>
                    <a:bodyPr/>
                    <a:lstStyle/>
                    <a:p>
                      <a:r>
                        <a:rPr lang="en-US" dirty="0"/>
                        <a:t>Limited availability</a:t>
                      </a:r>
                    </a:p>
                  </a:txBody>
                  <a:tcPr/>
                </a:tc>
                <a:extLst>
                  <a:ext uri="{0D108BD9-81ED-4DB2-BD59-A6C34878D82A}">
                    <a16:rowId xmlns:a16="http://schemas.microsoft.com/office/drawing/2014/main" val="3870028337"/>
                  </a:ext>
                </a:extLst>
              </a:tr>
            </a:tbl>
          </a:graphicData>
        </a:graphic>
      </p:graphicFrame>
      <p:graphicFrame>
        <p:nvGraphicFramePr>
          <p:cNvPr id="6" name="Table 6">
            <a:extLst>
              <a:ext uri="{FF2B5EF4-FFF2-40B4-BE49-F238E27FC236}">
                <a16:creationId xmlns:a16="http://schemas.microsoft.com/office/drawing/2014/main" id="{CDFE0ED0-B35E-6A96-AAC5-EACA553BBD43}"/>
              </a:ext>
            </a:extLst>
          </p:cNvPr>
          <p:cNvGraphicFramePr>
            <a:graphicFrameLocks noGrp="1"/>
          </p:cNvGraphicFramePr>
          <p:nvPr>
            <p:extLst>
              <p:ext uri="{D42A27DB-BD31-4B8C-83A1-F6EECF244321}">
                <p14:modId xmlns:p14="http://schemas.microsoft.com/office/powerpoint/2010/main" val="597972910"/>
              </p:ext>
            </p:extLst>
          </p:nvPr>
        </p:nvGraphicFramePr>
        <p:xfrm>
          <a:off x="7809787" y="1502209"/>
          <a:ext cx="4325662" cy="3519920"/>
        </p:xfrm>
        <a:graphic>
          <a:graphicData uri="http://schemas.openxmlformats.org/drawingml/2006/table">
            <a:tbl>
              <a:tblPr firstRow="1" bandRow="1">
                <a:tableStyleId>{5C22544A-7EE6-4342-B048-85BDC9FD1C3A}</a:tableStyleId>
              </a:tblPr>
              <a:tblGrid>
                <a:gridCol w="2162831">
                  <a:extLst>
                    <a:ext uri="{9D8B030D-6E8A-4147-A177-3AD203B41FA5}">
                      <a16:colId xmlns:a16="http://schemas.microsoft.com/office/drawing/2014/main" val="819166773"/>
                    </a:ext>
                  </a:extLst>
                </a:gridCol>
                <a:gridCol w="2162831">
                  <a:extLst>
                    <a:ext uri="{9D8B030D-6E8A-4147-A177-3AD203B41FA5}">
                      <a16:colId xmlns:a16="http://schemas.microsoft.com/office/drawing/2014/main" val="1491123117"/>
                    </a:ext>
                  </a:extLst>
                </a:gridCol>
              </a:tblGrid>
              <a:tr h="703984">
                <a:tc gridSpan="2">
                  <a:txBody>
                    <a:bodyPr/>
                    <a:lstStyle/>
                    <a:p>
                      <a:pPr algn="ctr"/>
                      <a:r>
                        <a:rPr lang="en-US" dirty="0"/>
                        <a:t>Accounts Receivable</a:t>
                      </a:r>
                    </a:p>
                  </a:txBody>
                  <a:tcPr/>
                </a:tc>
                <a:tc hMerge="1">
                  <a:txBody>
                    <a:bodyPr/>
                    <a:lstStyle/>
                    <a:p>
                      <a:endParaRPr lang="en-US" dirty="0"/>
                    </a:p>
                  </a:txBody>
                  <a:tcPr/>
                </a:tc>
                <a:extLst>
                  <a:ext uri="{0D108BD9-81ED-4DB2-BD59-A6C34878D82A}">
                    <a16:rowId xmlns:a16="http://schemas.microsoft.com/office/drawing/2014/main" val="3394950229"/>
                  </a:ext>
                </a:extLst>
              </a:tr>
              <a:tr h="703984">
                <a:tc>
                  <a:txBody>
                    <a:bodyPr/>
                    <a:lstStyle/>
                    <a:p>
                      <a:r>
                        <a:rPr lang="en-US" dirty="0"/>
                        <a:t>Easy</a:t>
                      </a:r>
                    </a:p>
                  </a:txBody>
                  <a:tcPr/>
                </a:tc>
                <a:tc>
                  <a:txBody>
                    <a:bodyPr/>
                    <a:lstStyle/>
                    <a:p>
                      <a:r>
                        <a:rPr lang="en-US" dirty="0"/>
                        <a:t>Requires a computer</a:t>
                      </a:r>
                    </a:p>
                  </a:txBody>
                  <a:tcPr/>
                </a:tc>
                <a:extLst>
                  <a:ext uri="{0D108BD9-81ED-4DB2-BD59-A6C34878D82A}">
                    <a16:rowId xmlns:a16="http://schemas.microsoft.com/office/drawing/2014/main" val="2525164251"/>
                  </a:ext>
                </a:extLst>
              </a:tr>
              <a:tr h="703984">
                <a:tc>
                  <a:txBody>
                    <a:bodyPr/>
                    <a:lstStyle/>
                    <a:p>
                      <a:r>
                        <a:rPr lang="en-US" dirty="0"/>
                        <a:t>May be performed remotely</a:t>
                      </a:r>
                    </a:p>
                  </a:txBody>
                  <a:tcPr/>
                </a:tc>
                <a:tc>
                  <a:txBody>
                    <a:bodyPr/>
                    <a:lstStyle/>
                    <a:p>
                      <a:r>
                        <a:rPr lang="en-US" dirty="0"/>
                        <a:t>Requires a phone</a:t>
                      </a:r>
                    </a:p>
                  </a:txBody>
                  <a:tcPr/>
                </a:tc>
                <a:extLst>
                  <a:ext uri="{0D108BD9-81ED-4DB2-BD59-A6C34878D82A}">
                    <a16:rowId xmlns:a16="http://schemas.microsoft.com/office/drawing/2014/main" val="2673002714"/>
                  </a:ext>
                </a:extLst>
              </a:tr>
              <a:tr h="703984">
                <a:tc>
                  <a:txBody>
                    <a:bodyPr/>
                    <a:lstStyle/>
                    <a:p>
                      <a:r>
                        <a:rPr lang="en-US" dirty="0"/>
                        <a:t>Adaptable to limitations</a:t>
                      </a:r>
                    </a:p>
                  </a:txBody>
                  <a:tcPr/>
                </a:tc>
                <a:tc>
                  <a:txBody>
                    <a:bodyPr/>
                    <a:lstStyle/>
                    <a:p>
                      <a:r>
                        <a:rPr lang="en-US" dirty="0"/>
                        <a:t>Must be a good communicator</a:t>
                      </a:r>
                    </a:p>
                  </a:txBody>
                  <a:tcPr/>
                </a:tc>
                <a:extLst>
                  <a:ext uri="{0D108BD9-81ED-4DB2-BD59-A6C34878D82A}">
                    <a16:rowId xmlns:a16="http://schemas.microsoft.com/office/drawing/2014/main" val="1283361212"/>
                  </a:ext>
                </a:extLst>
              </a:tr>
              <a:tr h="703984">
                <a:tc>
                  <a:txBody>
                    <a:bodyPr/>
                    <a:lstStyle/>
                    <a:p>
                      <a:r>
                        <a:rPr lang="en-US" dirty="0"/>
                        <a:t>Availability of work</a:t>
                      </a:r>
                    </a:p>
                  </a:txBody>
                  <a:tcPr/>
                </a:tc>
                <a:tc>
                  <a:txBody>
                    <a:bodyPr/>
                    <a:lstStyle/>
                    <a:p>
                      <a:endParaRPr lang="en-US" dirty="0"/>
                    </a:p>
                  </a:txBody>
                  <a:tcPr/>
                </a:tc>
                <a:extLst>
                  <a:ext uri="{0D108BD9-81ED-4DB2-BD59-A6C34878D82A}">
                    <a16:rowId xmlns:a16="http://schemas.microsoft.com/office/drawing/2014/main" val="3823907930"/>
                  </a:ext>
                </a:extLst>
              </a:tr>
            </a:tbl>
          </a:graphicData>
        </a:graphic>
      </p:graphicFrame>
    </p:spTree>
    <p:extLst>
      <p:ext uri="{BB962C8B-B14F-4D97-AF65-F5344CB8AC3E}">
        <p14:creationId xmlns:p14="http://schemas.microsoft.com/office/powerpoint/2010/main" val="376104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23" name="Freeform: Shape 22">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511EE80-5A54-FF70-DF08-22E96A2A34A5}"/>
              </a:ext>
            </a:extLst>
          </p:cNvPr>
          <p:cNvSpPr>
            <a:spLocks noGrp="1"/>
          </p:cNvSpPr>
          <p:nvPr>
            <p:ph type="title"/>
          </p:nvPr>
        </p:nvSpPr>
        <p:spPr>
          <a:xfrm>
            <a:off x="765051" y="662400"/>
            <a:ext cx="3384000" cy="1492132"/>
          </a:xfrm>
        </p:spPr>
        <p:txBody>
          <a:bodyPr anchor="t">
            <a:normAutofit/>
          </a:bodyPr>
          <a:lstStyle/>
          <a:p>
            <a:r>
              <a:rPr lang="en-US">
                <a:solidFill>
                  <a:schemeClr val="bg1"/>
                </a:solidFill>
              </a:rPr>
              <a:t>Assess Job Tasks</a:t>
            </a:r>
          </a:p>
        </p:txBody>
      </p:sp>
      <p:sp>
        <p:nvSpPr>
          <p:cNvPr id="9" name="Content Placeholder 8">
            <a:extLst>
              <a:ext uri="{FF2B5EF4-FFF2-40B4-BE49-F238E27FC236}">
                <a16:creationId xmlns:a16="http://schemas.microsoft.com/office/drawing/2014/main" id="{EED6F6B5-21ED-0804-E29F-075F179B87BB}"/>
              </a:ext>
            </a:extLst>
          </p:cNvPr>
          <p:cNvSpPr>
            <a:spLocks noGrp="1"/>
          </p:cNvSpPr>
          <p:nvPr>
            <p:ph idx="1"/>
          </p:nvPr>
        </p:nvSpPr>
        <p:spPr>
          <a:xfrm>
            <a:off x="765051" y="2286000"/>
            <a:ext cx="3384000" cy="3844800"/>
          </a:xfrm>
        </p:spPr>
        <p:txBody>
          <a:bodyPr>
            <a:normAutofit/>
          </a:bodyPr>
          <a:lstStyle/>
          <a:p>
            <a:pPr marL="0" indent="0">
              <a:buNone/>
            </a:pPr>
            <a:r>
              <a:rPr lang="en-US" sz="3200" dirty="0">
                <a:solidFill>
                  <a:schemeClr val="bg1">
                    <a:alpha val="60000"/>
                  </a:schemeClr>
                </a:solidFill>
              </a:rPr>
              <a:t>Job Hazard Analysis should be performed for all roles being considered to determine compatibility with limitations.</a:t>
            </a:r>
          </a:p>
        </p:txBody>
      </p:sp>
      <p:pic>
        <p:nvPicPr>
          <p:cNvPr id="5" name="Content Placeholder 4">
            <a:extLst>
              <a:ext uri="{FF2B5EF4-FFF2-40B4-BE49-F238E27FC236}">
                <a16:creationId xmlns:a16="http://schemas.microsoft.com/office/drawing/2014/main" id="{594107AC-4138-FB14-FC4C-205580DA8B3F}"/>
              </a:ext>
            </a:extLst>
          </p:cNvPr>
          <p:cNvPicPr>
            <a:picLocks noChangeAspect="1"/>
          </p:cNvPicPr>
          <p:nvPr/>
        </p:nvPicPr>
        <p:blipFill>
          <a:blip r:embed="rId2"/>
          <a:stretch>
            <a:fillRect/>
          </a:stretch>
        </p:blipFill>
        <p:spPr>
          <a:xfrm>
            <a:off x="5411053" y="1173681"/>
            <a:ext cx="6014185" cy="4510638"/>
          </a:xfrm>
          <a:prstGeom prst="rect">
            <a:avLst/>
          </a:prstGeom>
        </p:spPr>
      </p:pic>
    </p:spTree>
    <p:extLst>
      <p:ext uri="{BB962C8B-B14F-4D97-AF65-F5344CB8AC3E}">
        <p14:creationId xmlns:p14="http://schemas.microsoft.com/office/powerpoint/2010/main" val="138603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5736BB0-4732-97C9-41FA-E1D0C0CDC980}"/>
              </a:ext>
            </a:extLst>
          </p:cNvPr>
          <p:cNvPicPr>
            <a:picLocks noGrp="1" noChangeAspect="1"/>
          </p:cNvPicPr>
          <p:nvPr>
            <p:ph idx="1"/>
          </p:nvPr>
        </p:nvPicPr>
        <p:blipFill>
          <a:blip r:embed="rId2"/>
          <a:stretch>
            <a:fillRect/>
          </a:stretch>
        </p:blipFill>
        <p:spPr>
          <a:xfrm>
            <a:off x="1416420" y="59635"/>
            <a:ext cx="10775580" cy="6798365"/>
          </a:xfrm>
        </p:spPr>
      </p:pic>
      <p:sp>
        <p:nvSpPr>
          <p:cNvPr id="10" name="TextBox 9">
            <a:extLst>
              <a:ext uri="{FF2B5EF4-FFF2-40B4-BE49-F238E27FC236}">
                <a16:creationId xmlns:a16="http://schemas.microsoft.com/office/drawing/2014/main" id="{E55246A7-3982-CB6A-418D-11CAC14EF2E6}"/>
              </a:ext>
            </a:extLst>
          </p:cNvPr>
          <p:cNvSpPr txBox="1"/>
          <p:nvPr/>
        </p:nvSpPr>
        <p:spPr>
          <a:xfrm>
            <a:off x="254442" y="59635"/>
            <a:ext cx="923330" cy="6289481"/>
          </a:xfrm>
          <a:prstGeom prst="rect">
            <a:avLst/>
          </a:prstGeom>
          <a:noFill/>
        </p:spPr>
        <p:txBody>
          <a:bodyPr vert="vert270" wrap="square" rtlCol="0">
            <a:spAutoFit/>
          </a:bodyPr>
          <a:lstStyle/>
          <a:p>
            <a:r>
              <a:rPr lang="en-US" sz="4800" b="1" dirty="0">
                <a:solidFill>
                  <a:srgbClr val="FF0000"/>
                </a:solidFill>
              </a:rPr>
              <a:t>Written Job Description</a:t>
            </a:r>
          </a:p>
        </p:txBody>
      </p:sp>
    </p:spTree>
    <p:extLst>
      <p:ext uri="{BB962C8B-B14F-4D97-AF65-F5344CB8AC3E}">
        <p14:creationId xmlns:p14="http://schemas.microsoft.com/office/powerpoint/2010/main" val="1219561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2D1E3-5F52-E5C2-6EFB-B091B3F1CAA6}"/>
              </a:ext>
            </a:extLst>
          </p:cNvPr>
          <p:cNvPicPr>
            <a:picLocks noChangeAspect="1"/>
          </p:cNvPicPr>
          <p:nvPr/>
        </p:nvPicPr>
        <p:blipFill>
          <a:blip r:embed="rId2"/>
          <a:stretch>
            <a:fillRect/>
          </a:stretch>
        </p:blipFill>
        <p:spPr>
          <a:xfrm>
            <a:off x="4278372" y="3429000"/>
            <a:ext cx="7620660" cy="3377477"/>
          </a:xfrm>
          <a:prstGeom prst="rect">
            <a:avLst/>
          </a:prstGeom>
        </p:spPr>
      </p:pic>
      <p:sp>
        <p:nvSpPr>
          <p:cNvPr id="2" name="Title 1">
            <a:extLst>
              <a:ext uri="{FF2B5EF4-FFF2-40B4-BE49-F238E27FC236}">
                <a16:creationId xmlns:a16="http://schemas.microsoft.com/office/drawing/2014/main" id="{03E606AF-9592-B570-8F25-8121AB14A41A}"/>
              </a:ext>
            </a:extLst>
          </p:cNvPr>
          <p:cNvSpPr>
            <a:spLocks noGrp="1"/>
          </p:cNvSpPr>
          <p:nvPr>
            <p:ph type="title"/>
          </p:nvPr>
        </p:nvSpPr>
        <p:spPr>
          <a:xfrm>
            <a:off x="292968" y="16983"/>
            <a:ext cx="4796617" cy="1325563"/>
          </a:xfrm>
        </p:spPr>
        <p:txBody>
          <a:bodyPr/>
          <a:lstStyle/>
          <a:p>
            <a:r>
              <a:rPr lang="en-US" dirty="0"/>
              <a:t>Equipment Needs</a:t>
            </a:r>
          </a:p>
        </p:txBody>
      </p:sp>
      <p:sp>
        <p:nvSpPr>
          <p:cNvPr id="3" name="Content Placeholder 2">
            <a:extLst>
              <a:ext uri="{FF2B5EF4-FFF2-40B4-BE49-F238E27FC236}">
                <a16:creationId xmlns:a16="http://schemas.microsoft.com/office/drawing/2014/main" id="{48EB129C-0A80-DD9B-0A86-5DC7C888B325}"/>
              </a:ext>
            </a:extLst>
          </p:cNvPr>
          <p:cNvSpPr>
            <a:spLocks noGrp="1"/>
          </p:cNvSpPr>
          <p:nvPr>
            <p:ph idx="1"/>
          </p:nvPr>
        </p:nvSpPr>
        <p:spPr>
          <a:xfrm>
            <a:off x="292968" y="1342546"/>
            <a:ext cx="10515600" cy="4351338"/>
          </a:xfrm>
        </p:spPr>
        <p:txBody>
          <a:bodyPr/>
          <a:lstStyle/>
          <a:p>
            <a:pPr marL="0" indent="0">
              <a:buNone/>
            </a:pPr>
            <a:r>
              <a:rPr lang="en-US" dirty="0"/>
              <a:t>New role may require:</a:t>
            </a:r>
          </a:p>
          <a:p>
            <a:r>
              <a:rPr lang="en-US" dirty="0"/>
              <a:t>A company PC</a:t>
            </a:r>
          </a:p>
          <a:p>
            <a:r>
              <a:rPr lang="en-US" dirty="0"/>
              <a:t>Phone or access to phone system</a:t>
            </a:r>
          </a:p>
          <a:p>
            <a:r>
              <a:rPr lang="en-US" dirty="0"/>
              <a:t>Printer</a:t>
            </a:r>
          </a:p>
          <a:p>
            <a:r>
              <a:rPr lang="en-US" dirty="0"/>
              <a:t>Reasonable accommodation (Stand up workstation?)</a:t>
            </a:r>
          </a:p>
          <a:p>
            <a:r>
              <a:rPr lang="en-US" dirty="0"/>
              <a:t>Vehicle</a:t>
            </a:r>
          </a:p>
          <a:p>
            <a:r>
              <a:rPr lang="en-US" dirty="0"/>
              <a:t>Cellular device/tablet</a:t>
            </a:r>
          </a:p>
          <a:p>
            <a:r>
              <a:rPr lang="en-US" dirty="0"/>
              <a:t>Software licenses</a:t>
            </a:r>
          </a:p>
        </p:txBody>
      </p:sp>
    </p:spTree>
    <p:extLst>
      <p:ext uri="{BB962C8B-B14F-4D97-AF65-F5344CB8AC3E}">
        <p14:creationId xmlns:p14="http://schemas.microsoft.com/office/powerpoint/2010/main" val="116831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7CBCCBF0-6FB7-C9DE-B39E-F694FCDEF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818" y="322899"/>
            <a:ext cx="5247008" cy="2651120"/>
          </a:xfrm>
          <a:prstGeom prst="rect">
            <a:avLst/>
          </a:prstGeom>
        </p:spPr>
      </p:pic>
      <p:sp>
        <p:nvSpPr>
          <p:cNvPr id="2" name="Title 1">
            <a:extLst>
              <a:ext uri="{FF2B5EF4-FFF2-40B4-BE49-F238E27FC236}">
                <a16:creationId xmlns:a16="http://schemas.microsoft.com/office/drawing/2014/main" id="{31864154-7D02-F161-1C7B-9FA958738EC9}"/>
              </a:ext>
            </a:extLst>
          </p:cNvPr>
          <p:cNvSpPr>
            <a:spLocks noGrp="1"/>
          </p:cNvSpPr>
          <p:nvPr>
            <p:ph type="title"/>
          </p:nvPr>
        </p:nvSpPr>
        <p:spPr>
          <a:xfrm>
            <a:off x="4355684" y="406382"/>
            <a:ext cx="2302569" cy="1325563"/>
          </a:xfrm>
        </p:spPr>
        <p:txBody>
          <a:bodyPr/>
          <a:lstStyle/>
          <a:p>
            <a:pPr algn="ctr"/>
            <a:r>
              <a:rPr lang="en-US" b="1" dirty="0">
                <a:solidFill>
                  <a:schemeClr val="bg1"/>
                </a:solidFill>
                <a:highlight>
                  <a:srgbClr val="000000"/>
                </a:highlight>
              </a:rPr>
              <a:t>Wages</a:t>
            </a:r>
          </a:p>
        </p:txBody>
      </p:sp>
      <p:sp>
        <p:nvSpPr>
          <p:cNvPr id="3" name="Content Placeholder 2">
            <a:extLst>
              <a:ext uri="{FF2B5EF4-FFF2-40B4-BE49-F238E27FC236}">
                <a16:creationId xmlns:a16="http://schemas.microsoft.com/office/drawing/2014/main" id="{E6912DFF-B7AC-9630-B7A9-B2AC0FAFBDFE}"/>
              </a:ext>
            </a:extLst>
          </p:cNvPr>
          <p:cNvSpPr>
            <a:spLocks noGrp="1"/>
          </p:cNvSpPr>
          <p:nvPr>
            <p:ph idx="1"/>
          </p:nvPr>
        </p:nvSpPr>
        <p:spPr>
          <a:xfrm>
            <a:off x="643980" y="3134075"/>
            <a:ext cx="10533006" cy="4351338"/>
          </a:xfrm>
        </p:spPr>
        <p:txBody>
          <a:bodyPr>
            <a:normAutofit lnSpcReduction="10000"/>
          </a:bodyPr>
          <a:lstStyle/>
          <a:p>
            <a:r>
              <a:rPr lang="en-US" dirty="0"/>
              <a:t>Some states allow for wages to be adjusted to reflect the average wages of others in that same role.  Some do not.</a:t>
            </a:r>
          </a:p>
          <a:p>
            <a:r>
              <a:rPr lang="en-US" dirty="0"/>
              <a:t>Wage differences or reduced hours may lead to indemnity payments being required for the difference.</a:t>
            </a:r>
          </a:p>
          <a:p>
            <a:r>
              <a:rPr lang="en-US" dirty="0"/>
              <a:t>Wages may change if employee decides to stay in new role at new wage if offer letter made and accepted for permanent position at end of program.</a:t>
            </a:r>
          </a:p>
          <a:p>
            <a:r>
              <a:rPr lang="en-US" dirty="0"/>
              <a:t>Wage cost center may be changed to new department.</a:t>
            </a:r>
          </a:p>
          <a:p>
            <a:endParaRPr lang="en-US" dirty="0"/>
          </a:p>
          <a:p>
            <a:pPr marL="0" indent="0">
              <a:buNone/>
            </a:pPr>
            <a:r>
              <a:rPr lang="en-US" dirty="0"/>
              <a:t> </a:t>
            </a:r>
          </a:p>
        </p:txBody>
      </p:sp>
    </p:spTree>
    <p:extLst>
      <p:ext uri="{BB962C8B-B14F-4D97-AF65-F5344CB8AC3E}">
        <p14:creationId xmlns:p14="http://schemas.microsoft.com/office/powerpoint/2010/main" val="1161029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048A-A686-79E3-5392-2211581E434A}"/>
              </a:ext>
            </a:extLst>
          </p:cNvPr>
          <p:cNvSpPr>
            <a:spLocks noGrp="1"/>
          </p:cNvSpPr>
          <p:nvPr>
            <p:ph type="title"/>
          </p:nvPr>
        </p:nvSpPr>
        <p:spPr/>
        <p:txBody>
          <a:bodyPr/>
          <a:lstStyle/>
          <a:p>
            <a:pPr algn="ctr"/>
            <a:r>
              <a:rPr lang="en-US" dirty="0"/>
              <a:t>Available To All In Need</a:t>
            </a:r>
          </a:p>
        </p:txBody>
      </p:sp>
      <p:sp>
        <p:nvSpPr>
          <p:cNvPr id="3" name="Content Placeholder 2">
            <a:extLst>
              <a:ext uri="{FF2B5EF4-FFF2-40B4-BE49-F238E27FC236}">
                <a16:creationId xmlns:a16="http://schemas.microsoft.com/office/drawing/2014/main" id="{92CB07A4-614D-DE18-D443-49B57605E7C6}"/>
              </a:ext>
            </a:extLst>
          </p:cNvPr>
          <p:cNvSpPr>
            <a:spLocks noGrp="1"/>
          </p:cNvSpPr>
          <p:nvPr>
            <p:ph idx="1"/>
          </p:nvPr>
        </p:nvSpPr>
        <p:spPr>
          <a:xfrm>
            <a:off x="838200" y="1825625"/>
            <a:ext cx="10515600" cy="1603375"/>
          </a:xfrm>
        </p:spPr>
        <p:txBody>
          <a:bodyPr/>
          <a:lstStyle/>
          <a:p>
            <a:pPr marL="0" indent="0">
              <a:buNone/>
            </a:pPr>
            <a:r>
              <a:rPr lang="en-US" dirty="0"/>
              <a:t>This program needs to be made available to all, not just those on Workman’s Compensation.  </a:t>
            </a:r>
          </a:p>
          <a:p>
            <a:pPr marL="0" indent="0">
              <a:buNone/>
            </a:pPr>
            <a:r>
              <a:rPr lang="en-US" dirty="0"/>
              <a:t>This includes those on disability and those seeking leave if requested.  </a:t>
            </a:r>
          </a:p>
        </p:txBody>
      </p:sp>
      <p:pic>
        <p:nvPicPr>
          <p:cNvPr id="5" name="Picture 4" descr="A picture containing text, indoor, orange, close&#10;&#10;Description automatically generated">
            <a:extLst>
              <a:ext uri="{FF2B5EF4-FFF2-40B4-BE49-F238E27FC236}">
                <a16:creationId xmlns:a16="http://schemas.microsoft.com/office/drawing/2014/main" id="{E4604BA3-C7EF-4CA6-3A07-273F7435F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766" y="3554119"/>
            <a:ext cx="3585282" cy="2938756"/>
          </a:xfrm>
          <a:prstGeom prst="rect">
            <a:avLst/>
          </a:prstGeom>
        </p:spPr>
      </p:pic>
    </p:spTree>
    <p:extLst>
      <p:ext uri="{BB962C8B-B14F-4D97-AF65-F5344CB8AC3E}">
        <p14:creationId xmlns:p14="http://schemas.microsoft.com/office/powerpoint/2010/main" val="4773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984E-D838-D874-651A-F4536114050A}"/>
              </a:ext>
            </a:extLst>
          </p:cNvPr>
          <p:cNvSpPr>
            <a:spLocks noGrp="1"/>
          </p:cNvSpPr>
          <p:nvPr>
            <p:ph type="title"/>
          </p:nvPr>
        </p:nvSpPr>
        <p:spPr>
          <a:xfrm>
            <a:off x="321365" y="401247"/>
            <a:ext cx="10515600" cy="1325563"/>
          </a:xfrm>
        </p:spPr>
        <p:txBody>
          <a:bodyPr/>
          <a:lstStyle/>
          <a:p>
            <a:r>
              <a:rPr lang="en-US" b="1" dirty="0">
                <a:solidFill>
                  <a:srgbClr val="FF0000"/>
                </a:solidFill>
              </a:rPr>
              <a:t>Correspondence With The Injured Party</a:t>
            </a:r>
          </a:p>
        </p:txBody>
      </p:sp>
      <p:sp>
        <p:nvSpPr>
          <p:cNvPr id="3" name="Content Placeholder 2">
            <a:extLst>
              <a:ext uri="{FF2B5EF4-FFF2-40B4-BE49-F238E27FC236}">
                <a16:creationId xmlns:a16="http://schemas.microsoft.com/office/drawing/2014/main" id="{6194359F-772F-9A2A-BB3D-A2699E2562F6}"/>
              </a:ext>
            </a:extLst>
          </p:cNvPr>
          <p:cNvSpPr>
            <a:spLocks noGrp="1"/>
          </p:cNvSpPr>
          <p:nvPr>
            <p:ph idx="1"/>
          </p:nvPr>
        </p:nvSpPr>
        <p:spPr>
          <a:xfrm>
            <a:off x="475891" y="1782493"/>
            <a:ext cx="7339641" cy="4894352"/>
          </a:xfrm>
        </p:spPr>
        <p:txBody>
          <a:bodyPr>
            <a:normAutofit lnSpcReduction="10000"/>
          </a:bodyPr>
          <a:lstStyle/>
          <a:p>
            <a:r>
              <a:rPr lang="en-US" dirty="0"/>
              <a:t>Must be performed in an appropriate manner</a:t>
            </a:r>
          </a:p>
          <a:p>
            <a:r>
              <a:rPr lang="en-US" dirty="0"/>
              <a:t>Must be free from threats or coercion</a:t>
            </a:r>
          </a:p>
          <a:p>
            <a:r>
              <a:rPr lang="en-US" dirty="0"/>
              <a:t>Must include statement regarding wages</a:t>
            </a:r>
          </a:p>
          <a:p>
            <a:r>
              <a:rPr lang="en-US" dirty="0"/>
              <a:t>Must include statement stating training is available for the new role</a:t>
            </a:r>
          </a:p>
          <a:p>
            <a:r>
              <a:rPr lang="en-US" dirty="0"/>
              <a:t>A statement describing how long the program is for</a:t>
            </a:r>
          </a:p>
          <a:p>
            <a:r>
              <a:rPr lang="en-US" dirty="0"/>
              <a:t>A statement acknowledging that the employer is knowledgeable about and will abide by the limitations under which the treating physician has authorized the return to work</a:t>
            </a:r>
          </a:p>
        </p:txBody>
      </p:sp>
      <p:pic>
        <p:nvPicPr>
          <p:cNvPr id="5" name="Picture 4" descr="Text, letter&#10;&#10;Description automatically generated">
            <a:extLst>
              <a:ext uri="{FF2B5EF4-FFF2-40B4-BE49-F238E27FC236}">
                <a16:creationId xmlns:a16="http://schemas.microsoft.com/office/drawing/2014/main" id="{6D886485-3CD0-FB46-3937-C50BADFCC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490" y="3870086"/>
            <a:ext cx="4081476" cy="2358186"/>
          </a:xfrm>
          <a:prstGeom prst="rect">
            <a:avLst/>
          </a:prstGeom>
        </p:spPr>
      </p:pic>
      <p:pic>
        <p:nvPicPr>
          <p:cNvPr id="7" name="Picture 6" descr="A close-up of a computer&#10;&#10;Description automatically generated with low confidence">
            <a:extLst>
              <a:ext uri="{FF2B5EF4-FFF2-40B4-BE49-F238E27FC236}">
                <a16:creationId xmlns:a16="http://schemas.microsoft.com/office/drawing/2014/main" id="{8EC43585-3A66-4A65-CDDA-68B5773A1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653" y="1348506"/>
            <a:ext cx="2343150" cy="1952625"/>
          </a:xfrm>
          <a:prstGeom prst="rect">
            <a:avLst/>
          </a:prstGeom>
        </p:spPr>
      </p:pic>
    </p:spTree>
    <p:extLst>
      <p:ext uri="{BB962C8B-B14F-4D97-AF65-F5344CB8AC3E}">
        <p14:creationId xmlns:p14="http://schemas.microsoft.com/office/powerpoint/2010/main" val="201446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7082-E38A-FF1A-A75A-938A63519CF7}"/>
              </a:ext>
            </a:extLst>
          </p:cNvPr>
          <p:cNvSpPr>
            <a:spLocks noGrp="1"/>
          </p:cNvSpPr>
          <p:nvPr>
            <p:ph type="title"/>
          </p:nvPr>
        </p:nvSpPr>
        <p:spPr>
          <a:xfrm>
            <a:off x="406879" y="412198"/>
            <a:ext cx="7383449" cy="1325563"/>
          </a:xfrm>
        </p:spPr>
        <p:txBody>
          <a:bodyPr/>
          <a:lstStyle/>
          <a:p>
            <a:r>
              <a:rPr lang="en-US" b="1" dirty="0">
                <a:solidFill>
                  <a:srgbClr val="FF0000"/>
                </a:solidFill>
              </a:rPr>
              <a:t>What if they do not respond?</a:t>
            </a:r>
          </a:p>
        </p:txBody>
      </p:sp>
      <p:sp>
        <p:nvSpPr>
          <p:cNvPr id="3" name="Content Placeholder 2">
            <a:extLst>
              <a:ext uri="{FF2B5EF4-FFF2-40B4-BE49-F238E27FC236}">
                <a16:creationId xmlns:a16="http://schemas.microsoft.com/office/drawing/2014/main" id="{67A99F12-AAE7-0900-2372-68C9D065558D}"/>
              </a:ext>
            </a:extLst>
          </p:cNvPr>
          <p:cNvSpPr>
            <a:spLocks noGrp="1"/>
          </p:cNvSpPr>
          <p:nvPr>
            <p:ph idx="1"/>
          </p:nvPr>
        </p:nvSpPr>
        <p:spPr>
          <a:xfrm>
            <a:off x="406879" y="2141537"/>
            <a:ext cx="7287883" cy="4351338"/>
          </a:xfrm>
        </p:spPr>
        <p:txBody>
          <a:bodyPr/>
          <a:lstStyle/>
          <a:p>
            <a:pPr marL="0" indent="0">
              <a:buNone/>
            </a:pPr>
            <a:r>
              <a:rPr lang="en-US" dirty="0"/>
              <a:t>Your written program should describe your escalation process for employee contact.</a:t>
            </a:r>
          </a:p>
          <a:p>
            <a:pPr marL="0" indent="0">
              <a:buNone/>
            </a:pPr>
            <a:r>
              <a:rPr lang="en-US" dirty="0"/>
              <a:t>Example:</a:t>
            </a:r>
          </a:p>
          <a:p>
            <a:pPr marL="0" indent="0">
              <a:buNone/>
            </a:pPr>
            <a:r>
              <a:rPr lang="en-US" dirty="0"/>
              <a:t>After a set number of emails and phone calls a certified letter is mailed to the individual</a:t>
            </a:r>
          </a:p>
          <a:p>
            <a:pPr marL="0" indent="0">
              <a:buNone/>
            </a:pPr>
            <a:r>
              <a:rPr lang="en-US" dirty="0"/>
              <a:t>The insurance company should be contacted and informed of the lack of communication</a:t>
            </a:r>
          </a:p>
          <a:p>
            <a:pPr marL="0" indent="0">
              <a:buNone/>
            </a:pPr>
            <a:r>
              <a:rPr lang="en-US" dirty="0"/>
              <a:t>Direct communication with the physician may be needed</a:t>
            </a:r>
          </a:p>
        </p:txBody>
      </p:sp>
      <p:pic>
        <p:nvPicPr>
          <p:cNvPr id="7" name="Picture 6" descr="A person lying on the floor with a remote control&#10;&#10;Description automatically generated with low confidence">
            <a:extLst>
              <a:ext uri="{FF2B5EF4-FFF2-40B4-BE49-F238E27FC236}">
                <a16:creationId xmlns:a16="http://schemas.microsoft.com/office/drawing/2014/main" id="{35BA93B6-3FE7-F5EB-154E-87582AF13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374" y="2023120"/>
            <a:ext cx="4264947" cy="2838129"/>
          </a:xfrm>
          <a:prstGeom prst="rect">
            <a:avLst/>
          </a:prstGeom>
        </p:spPr>
      </p:pic>
    </p:spTree>
    <p:extLst>
      <p:ext uri="{BB962C8B-B14F-4D97-AF65-F5344CB8AC3E}">
        <p14:creationId xmlns:p14="http://schemas.microsoft.com/office/powerpoint/2010/main" val="321596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14EF1D9-90CF-83B8-4508-9E43CC53A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1370363"/>
            <a:ext cx="3048000" cy="2685288"/>
          </a:xfrm>
          <a:prstGeom prst="rect">
            <a:avLst/>
          </a:prstGeom>
        </p:spPr>
      </p:pic>
      <p:sp>
        <p:nvSpPr>
          <p:cNvPr id="2" name="Title 1">
            <a:extLst>
              <a:ext uri="{FF2B5EF4-FFF2-40B4-BE49-F238E27FC236}">
                <a16:creationId xmlns:a16="http://schemas.microsoft.com/office/drawing/2014/main" id="{EFACD970-9AD2-BFD5-2070-AF3B9E214C09}"/>
              </a:ext>
            </a:extLst>
          </p:cNvPr>
          <p:cNvSpPr>
            <a:spLocks noGrp="1"/>
          </p:cNvSpPr>
          <p:nvPr>
            <p:ph type="title"/>
          </p:nvPr>
        </p:nvSpPr>
        <p:spPr/>
        <p:txBody>
          <a:bodyPr/>
          <a:lstStyle/>
          <a:p>
            <a:r>
              <a:rPr lang="en-US" dirty="0"/>
              <a:t>Some Important Terminology</a:t>
            </a:r>
          </a:p>
        </p:txBody>
      </p:sp>
      <p:sp>
        <p:nvSpPr>
          <p:cNvPr id="3" name="Content Placeholder 2">
            <a:extLst>
              <a:ext uri="{FF2B5EF4-FFF2-40B4-BE49-F238E27FC236}">
                <a16:creationId xmlns:a16="http://schemas.microsoft.com/office/drawing/2014/main" id="{C50EB409-7E94-47F3-85AB-BBF82A655BF9}"/>
              </a:ext>
            </a:extLst>
          </p:cNvPr>
          <p:cNvSpPr>
            <a:spLocks noGrp="1"/>
          </p:cNvSpPr>
          <p:nvPr>
            <p:ph idx="1"/>
          </p:nvPr>
        </p:nvSpPr>
        <p:spPr>
          <a:xfrm>
            <a:off x="0" y="2024032"/>
            <a:ext cx="10515600" cy="4351338"/>
          </a:xfrm>
        </p:spPr>
        <p:txBody>
          <a:bodyPr>
            <a:normAutofit fontScale="92500" lnSpcReduction="10000"/>
          </a:bodyPr>
          <a:lstStyle/>
          <a:p>
            <a:pPr marL="914400" marR="914400">
              <a:spcBef>
                <a:spcPts val="500"/>
              </a:spcBef>
              <a:spcAft>
                <a:spcPts val="500"/>
              </a:spcAft>
            </a:pPr>
            <a:r>
              <a:rPr lang="en-US" sz="1800" dirty="0">
                <a:solidFill>
                  <a:srgbClr val="000000"/>
                </a:solidFill>
                <a:effectLst/>
                <a:latin typeface="Helvetica" panose="020B0604020202020204" pitchFamily="34" charset="0"/>
                <a:ea typeface="Arial Unicode MS"/>
                <a:cs typeface="Arial Unicode MS"/>
              </a:rPr>
              <a:t>A </a:t>
            </a:r>
            <a:r>
              <a:rPr lang="en-US" sz="1800" b="1" dirty="0">
                <a:solidFill>
                  <a:srgbClr val="000000"/>
                </a:solidFill>
                <a:effectLst/>
                <a:latin typeface="Helvetica" panose="020B0604020202020204" pitchFamily="34" charset="0"/>
                <a:ea typeface="Arial Unicode MS"/>
                <a:cs typeface="Arial Unicode MS"/>
              </a:rPr>
              <a:t>Return to Work (RTW)</a:t>
            </a:r>
            <a:r>
              <a:rPr lang="en-US" sz="1800" dirty="0">
                <a:solidFill>
                  <a:srgbClr val="000000"/>
                </a:solidFill>
                <a:effectLst/>
                <a:latin typeface="Helvetica" panose="020B0604020202020204" pitchFamily="34" charset="0"/>
                <a:ea typeface="Arial Unicode MS"/>
                <a:cs typeface="Arial Unicode MS"/>
              </a:rPr>
              <a:t> position is a temporary position to which an employee is assigned when he/she/them  is unable to return to </a:t>
            </a:r>
            <a:r>
              <a:rPr lang="en-US" sz="1800" dirty="0">
                <a:solidFill>
                  <a:srgbClr val="000000"/>
                </a:solidFill>
                <a:latin typeface="Helvetica" panose="020B0604020202020204" pitchFamily="34" charset="0"/>
                <a:ea typeface="Arial Unicode MS"/>
                <a:cs typeface="Arial Unicode MS"/>
              </a:rPr>
              <a:t>their</a:t>
            </a:r>
            <a:r>
              <a:rPr lang="en-US" sz="1800" dirty="0">
                <a:solidFill>
                  <a:srgbClr val="000000"/>
                </a:solidFill>
                <a:effectLst/>
                <a:latin typeface="Helvetica" panose="020B0604020202020204" pitchFamily="34" charset="0"/>
                <a:ea typeface="Arial Unicode MS"/>
                <a:cs typeface="Arial Unicode MS"/>
              </a:rPr>
              <a:t> regular position following an on-the-job injury or illness. The Return-to-Work position temporarily addresses the restrictions placed on an individual by the employee’s treating doctor.  This new role is most often different than their normally assigned role.  </a:t>
            </a:r>
            <a:endParaRPr lang="en-US" sz="1800" dirty="0">
              <a:solidFill>
                <a:srgbClr val="000000"/>
              </a:solidFill>
              <a:effectLst/>
              <a:latin typeface="Verdana" panose="020B0604030504040204" pitchFamily="34" charset="0"/>
              <a:ea typeface="Arial Unicode MS"/>
              <a:cs typeface="Arial Unicode MS"/>
            </a:endParaRPr>
          </a:p>
          <a:p>
            <a:pPr marL="914400" marR="914400">
              <a:spcBef>
                <a:spcPts val="500"/>
              </a:spcBef>
              <a:spcAft>
                <a:spcPts val="500"/>
              </a:spcAft>
            </a:pPr>
            <a:r>
              <a:rPr lang="en-US" sz="1800" b="1" dirty="0">
                <a:solidFill>
                  <a:srgbClr val="000000"/>
                </a:solidFill>
                <a:effectLst/>
                <a:latin typeface="Helvetica" panose="020B0604020202020204" pitchFamily="34" charset="0"/>
                <a:ea typeface="Arial Unicode MS"/>
                <a:cs typeface="Arial Unicode MS"/>
              </a:rPr>
              <a:t>Modified Duty</a:t>
            </a:r>
            <a:r>
              <a:rPr lang="en-US" sz="1800" dirty="0">
                <a:solidFill>
                  <a:srgbClr val="000000"/>
                </a:solidFill>
                <a:effectLst/>
                <a:latin typeface="Helvetica" panose="020B0604020202020204" pitchFamily="34" charset="0"/>
                <a:ea typeface="Arial Unicode MS"/>
                <a:cs typeface="Arial Unicode MS"/>
              </a:rPr>
              <a:t> is when a technician works in their normally assigned role with modifications made to accommodate restrictions placed by their attending physician. </a:t>
            </a:r>
            <a:endParaRPr lang="en-US" sz="1800" dirty="0">
              <a:solidFill>
                <a:srgbClr val="000000"/>
              </a:solidFill>
              <a:effectLst/>
              <a:latin typeface="Verdana" panose="020B0604030504040204" pitchFamily="34" charset="0"/>
              <a:ea typeface="Arial Unicode MS"/>
              <a:cs typeface="Arial Unicode MS"/>
            </a:endParaRPr>
          </a:p>
          <a:p>
            <a:pPr marL="914400" marR="914400">
              <a:spcBef>
                <a:spcPts val="500"/>
              </a:spcBef>
              <a:spcAft>
                <a:spcPts val="500"/>
              </a:spcAft>
            </a:pPr>
            <a:r>
              <a:rPr lang="en-US" sz="1800" b="1" dirty="0">
                <a:solidFill>
                  <a:srgbClr val="000000"/>
                </a:solidFill>
                <a:effectLst/>
                <a:latin typeface="Helvetica" panose="020B0604020202020204" pitchFamily="34" charset="0"/>
                <a:ea typeface="Arial Unicode MS"/>
                <a:cs typeface="Arial Unicode MS"/>
              </a:rPr>
              <a:t>Employment related injury</a:t>
            </a:r>
            <a:r>
              <a:rPr lang="en-US" sz="1800" dirty="0">
                <a:solidFill>
                  <a:srgbClr val="000000"/>
                </a:solidFill>
                <a:effectLst/>
                <a:latin typeface="Helvetica" panose="020B0604020202020204" pitchFamily="34" charset="0"/>
                <a:ea typeface="Arial Unicode MS"/>
                <a:cs typeface="Arial Unicode MS"/>
              </a:rPr>
              <a:t> is an injury or occupational disease, which arises out of the course and scope of employment and is a compensable injury or illness, as defined under the states of New Jersey, Pennsylvania, Delaware, and Maryland Workers’ Compensation Plan.</a:t>
            </a:r>
            <a:endParaRPr lang="en-US" sz="1800" dirty="0">
              <a:solidFill>
                <a:srgbClr val="000000"/>
              </a:solidFill>
              <a:effectLst/>
              <a:latin typeface="Verdana" panose="020B0604030504040204" pitchFamily="34" charset="0"/>
              <a:ea typeface="Arial Unicode MS"/>
              <a:cs typeface="Arial Unicode MS"/>
            </a:endParaRPr>
          </a:p>
          <a:p>
            <a:pPr marL="914400" marR="914400">
              <a:spcBef>
                <a:spcPts val="500"/>
              </a:spcBef>
              <a:spcAft>
                <a:spcPts val="500"/>
              </a:spcAft>
            </a:pPr>
            <a:r>
              <a:rPr lang="en-US" sz="1800" b="1" dirty="0">
                <a:solidFill>
                  <a:srgbClr val="000000"/>
                </a:solidFill>
                <a:effectLst/>
                <a:latin typeface="Helvetica" panose="020B0604020202020204" pitchFamily="34" charset="0"/>
                <a:ea typeface="Arial Unicode MS"/>
                <a:cs typeface="Arial Unicode MS"/>
              </a:rPr>
              <a:t>Physician</a:t>
            </a:r>
            <a:r>
              <a:rPr lang="en-US" sz="1800" dirty="0">
                <a:solidFill>
                  <a:srgbClr val="000000"/>
                </a:solidFill>
                <a:effectLst/>
                <a:latin typeface="Helvetica" panose="020B0604020202020204" pitchFamily="34" charset="0"/>
                <a:ea typeface="Arial Unicode MS"/>
                <a:cs typeface="Arial Unicode MS"/>
              </a:rPr>
              <a:t> in this policy means a doctor of medicine, osteopathic medicine, optometry, dentistry, podiatry, or chiropractic who is licensed and authorized to practice as defined in the State Workers’ Compensation Rules.</a:t>
            </a:r>
          </a:p>
          <a:p>
            <a:pPr marL="914400" marR="914400">
              <a:spcBef>
                <a:spcPts val="500"/>
              </a:spcBef>
              <a:spcAft>
                <a:spcPts val="500"/>
              </a:spcAft>
            </a:pPr>
            <a:r>
              <a:rPr lang="en-US" sz="1800" b="1" dirty="0">
                <a:solidFill>
                  <a:srgbClr val="000000"/>
                </a:solidFill>
                <a:latin typeface="Helvetica" panose="020B0604020202020204" pitchFamily="34" charset="0"/>
                <a:ea typeface="Arial Unicode MS"/>
                <a:cs typeface="Arial Unicode MS"/>
              </a:rPr>
              <a:t>HIPAA (Health Insurance Portability and Accountability Act) </a:t>
            </a:r>
            <a:r>
              <a:rPr lang="en-US" sz="1800" dirty="0">
                <a:solidFill>
                  <a:srgbClr val="000000"/>
                </a:solidFill>
                <a:latin typeface="Helvetica" panose="020B0604020202020204" pitchFamily="34" charset="0"/>
                <a:ea typeface="Arial Unicode MS"/>
                <a:cs typeface="Arial Unicode MS"/>
              </a:rPr>
              <a:t>is a federal law that required the creation of national standards to protect sensitive patient health information from being disclosed without the patient’s consent or knowledge.</a:t>
            </a:r>
            <a:endParaRPr lang="en-US" sz="1800" dirty="0">
              <a:solidFill>
                <a:srgbClr val="000000"/>
              </a:solidFill>
              <a:effectLst/>
              <a:latin typeface="Verdana" panose="020B0604030504040204" pitchFamily="34" charset="0"/>
              <a:ea typeface="Arial Unicode MS"/>
              <a:cs typeface="Arial Unicode MS"/>
            </a:endParaRPr>
          </a:p>
          <a:p>
            <a:pPr marL="0" indent="0">
              <a:buNone/>
            </a:pPr>
            <a:endParaRPr lang="en-US" dirty="0"/>
          </a:p>
        </p:txBody>
      </p:sp>
    </p:spTree>
    <p:extLst>
      <p:ext uri="{BB962C8B-B14F-4D97-AF65-F5344CB8AC3E}">
        <p14:creationId xmlns:p14="http://schemas.microsoft.com/office/powerpoint/2010/main" val="3132961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suit pointing&#10;&#10;Description automatically generated with low confidence">
            <a:extLst>
              <a:ext uri="{FF2B5EF4-FFF2-40B4-BE49-F238E27FC236}">
                <a16:creationId xmlns:a16="http://schemas.microsoft.com/office/drawing/2014/main" id="{953B28C7-9782-6900-3435-35B32A304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4514" y="2829464"/>
            <a:ext cx="2687486" cy="4028536"/>
          </a:xfrm>
          <a:prstGeom prst="rect">
            <a:avLst/>
          </a:prstGeom>
        </p:spPr>
      </p:pic>
      <p:sp>
        <p:nvSpPr>
          <p:cNvPr id="2" name="Title 1">
            <a:extLst>
              <a:ext uri="{FF2B5EF4-FFF2-40B4-BE49-F238E27FC236}">
                <a16:creationId xmlns:a16="http://schemas.microsoft.com/office/drawing/2014/main" id="{B8099EEA-A400-CAC0-961B-5DB95A18ED9B}"/>
              </a:ext>
            </a:extLst>
          </p:cNvPr>
          <p:cNvSpPr>
            <a:spLocks noGrp="1"/>
          </p:cNvSpPr>
          <p:nvPr>
            <p:ph type="title"/>
          </p:nvPr>
        </p:nvSpPr>
        <p:spPr>
          <a:xfrm>
            <a:off x="838200" y="1132876"/>
            <a:ext cx="10515600" cy="1325563"/>
          </a:xfrm>
        </p:spPr>
        <p:txBody>
          <a:bodyPr>
            <a:noAutofit/>
          </a:bodyPr>
          <a:lstStyle/>
          <a:p>
            <a:r>
              <a:rPr lang="en-US" sz="4800" b="1" dirty="0">
                <a:ln w="12700">
                  <a:solidFill>
                    <a:schemeClr val="accent2">
                      <a:lumMod val="75000"/>
                    </a:schemeClr>
                  </a:solidFill>
                  <a:prstDash val="solid"/>
                </a:ln>
                <a:solidFill>
                  <a:schemeClr val="accent2">
                    <a:lumMod val="60000"/>
                    <a:lumOff val="40000"/>
                  </a:schemeClr>
                </a:solidFill>
                <a:effectLst>
                  <a:outerShdw dist="38100" dir="2640000" algn="bl" rotWithShape="0">
                    <a:schemeClr val="accent1"/>
                  </a:outerShdw>
                </a:effectLst>
              </a:rPr>
              <a:t>What if medically approved but they refuse the offer?</a:t>
            </a:r>
          </a:p>
        </p:txBody>
      </p:sp>
      <p:sp>
        <p:nvSpPr>
          <p:cNvPr id="3" name="Content Placeholder 2">
            <a:extLst>
              <a:ext uri="{FF2B5EF4-FFF2-40B4-BE49-F238E27FC236}">
                <a16:creationId xmlns:a16="http://schemas.microsoft.com/office/drawing/2014/main" id="{F833F228-7F65-32BF-65CB-233101E55178}"/>
              </a:ext>
            </a:extLst>
          </p:cNvPr>
          <p:cNvSpPr>
            <a:spLocks noGrp="1"/>
          </p:cNvSpPr>
          <p:nvPr>
            <p:ph idx="1"/>
          </p:nvPr>
        </p:nvSpPr>
        <p:spPr>
          <a:xfrm>
            <a:off x="726057" y="2941608"/>
            <a:ext cx="10515600" cy="3338872"/>
          </a:xfrm>
        </p:spPr>
        <p:txBody>
          <a:bodyPr>
            <a:normAutofit/>
          </a:bodyPr>
          <a:lstStyle/>
          <a:p>
            <a:pPr marL="0" indent="0">
              <a:buNone/>
            </a:pP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employee may be subject to termination and indemnity payments revoked if the employee refuses the program in most states.</a:t>
            </a:r>
          </a:p>
        </p:txBody>
      </p:sp>
    </p:spTree>
    <p:extLst>
      <p:ext uri="{BB962C8B-B14F-4D97-AF65-F5344CB8AC3E}">
        <p14:creationId xmlns:p14="http://schemas.microsoft.com/office/powerpoint/2010/main" val="29836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3213-97C9-B257-6D46-D353173704EF}"/>
              </a:ext>
            </a:extLst>
          </p:cNvPr>
          <p:cNvSpPr>
            <a:spLocks noGrp="1"/>
          </p:cNvSpPr>
          <p:nvPr>
            <p:ph type="title"/>
          </p:nvPr>
        </p:nvSpPr>
        <p:spPr>
          <a:xfrm>
            <a:off x="268856" y="787819"/>
            <a:ext cx="10515600" cy="1325563"/>
          </a:xfrm>
        </p:spPr>
        <p:txBody>
          <a:bodyPr/>
          <a:lstStyle/>
          <a:p>
            <a:r>
              <a:rPr lang="en-US" b="1" dirty="0">
                <a:ln w="12700">
                  <a:solidFill>
                    <a:schemeClr val="accent2">
                      <a:lumMod val="75000"/>
                    </a:schemeClr>
                  </a:solidFill>
                  <a:prstDash val="solid"/>
                </a:ln>
                <a:solidFill>
                  <a:schemeClr val="accent2">
                    <a:lumMod val="60000"/>
                    <a:lumOff val="40000"/>
                  </a:schemeClr>
                </a:solidFill>
                <a:effectLst>
                  <a:outerShdw dist="38100" dir="2640000" algn="bl" rotWithShape="0">
                    <a:schemeClr val="accent1"/>
                  </a:outerShdw>
                </a:effectLst>
              </a:rPr>
              <a:t>What if they have retained legal counsel?</a:t>
            </a:r>
          </a:p>
        </p:txBody>
      </p:sp>
      <p:sp>
        <p:nvSpPr>
          <p:cNvPr id="3" name="Content Placeholder 2">
            <a:extLst>
              <a:ext uri="{FF2B5EF4-FFF2-40B4-BE49-F238E27FC236}">
                <a16:creationId xmlns:a16="http://schemas.microsoft.com/office/drawing/2014/main" id="{2B1B7D8E-46EB-44DC-0E1A-92E943F5819C}"/>
              </a:ext>
            </a:extLst>
          </p:cNvPr>
          <p:cNvSpPr>
            <a:spLocks noGrp="1"/>
          </p:cNvSpPr>
          <p:nvPr>
            <p:ph idx="1"/>
          </p:nvPr>
        </p:nvSpPr>
        <p:spPr>
          <a:xfrm>
            <a:off x="191219" y="2248319"/>
            <a:ext cx="8461075" cy="4463032"/>
          </a:xfrm>
        </p:spPr>
        <p:txBody>
          <a:bodyPr/>
          <a:lstStyle/>
          <a:p>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 correspondence for the program should be provided to the insurance company to be shared with the employee's legal council.  </a:t>
            </a:r>
          </a:p>
          <a:p>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insurance company should act as the communicator as all documents must flow trough their legal counsel</a:t>
            </a:r>
          </a:p>
        </p:txBody>
      </p:sp>
      <p:pic>
        <p:nvPicPr>
          <p:cNvPr id="5" name="Picture 4" descr="A close-up of a gavel and a gavel&#10;&#10;Description automatically generated with low confidence">
            <a:extLst>
              <a:ext uri="{FF2B5EF4-FFF2-40B4-BE49-F238E27FC236}">
                <a16:creationId xmlns:a16="http://schemas.microsoft.com/office/drawing/2014/main" id="{EE3DABFC-6D20-1EA4-C550-90C11275A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294" y="2186527"/>
            <a:ext cx="3455095" cy="2299209"/>
          </a:xfrm>
          <a:prstGeom prst="rect">
            <a:avLst/>
          </a:prstGeom>
        </p:spPr>
      </p:pic>
    </p:spTree>
    <p:extLst>
      <p:ext uri="{BB962C8B-B14F-4D97-AF65-F5344CB8AC3E}">
        <p14:creationId xmlns:p14="http://schemas.microsoft.com/office/powerpoint/2010/main" val="9144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62A0-61EF-1318-2F7A-10CE0D403C07}"/>
              </a:ext>
            </a:extLst>
          </p:cNvPr>
          <p:cNvSpPr>
            <a:spLocks noGrp="1"/>
          </p:cNvSpPr>
          <p:nvPr>
            <p:ph type="title"/>
          </p:nvPr>
        </p:nvSpPr>
        <p:spPr>
          <a:xfrm>
            <a:off x="311989" y="257530"/>
            <a:ext cx="10515600" cy="1325563"/>
          </a:xfrm>
        </p:spPr>
        <p:txBody>
          <a:bodyPr/>
          <a:lstStyle/>
          <a:p>
            <a:r>
              <a:rPr lang="en-US" b="1" dirty="0">
                <a:solidFill>
                  <a:srgbClr val="FF0000"/>
                </a:solidFill>
              </a:rPr>
              <a:t>Corresponding With The Physician</a:t>
            </a:r>
          </a:p>
        </p:txBody>
      </p:sp>
      <p:sp>
        <p:nvSpPr>
          <p:cNvPr id="3" name="Content Placeholder 2">
            <a:extLst>
              <a:ext uri="{FF2B5EF4-FFF2-40B4-BE49-F238E27FC236}">
                <a16:creationId xmlns:a16="http://schemas.microsoft.com/office/drawing/2014/main" id="{AF8933B5-30B0-AF20-3432-D7021F7944F4}"/>
              </a:ext>
            </a:extLst>
          </p:cNvPr>
          <p:cNvSpPr>
            <a:spLocks noGrp="1"/>
          </p:cNvSpPr>
          <p:nvPr>
            <p:ph idx="1"/>
          </p:nvPr>
        </p:nvSpPr>
        <p:spPr>
          <a:xfrm>
            <a:off x="311989" y="1601338"/>
            <a:ext cx="6804803" cy="5015122"/>
          </a:xfrm>
        </p:spPr>
        <p:txBody>
          <a:bodyPr/>
          <a:lstStyle/>
          <a:p>
            <a:r>
              <a:rPr lang="en-US" dirty="0"/>
              <a:t>A form is sent to the physician asking them to detail any all restrictions the employee may have</a:t>
            </a:r>
          </a:p>
          <a:p>
            <a:r>
              <a:rPr lang="en-US" dirty="0"/>
              <a:t>After reviewing the completed form and limitations, the program coordinator may request approval of the program by the physician if it meets the restriction requirements</a:t>
            </a:r>
          </a:p>
          <a:p>
            <a:r>
              <a:rPr lang="en-US" dirty="0"/>
              <a:t>Modifications may be made until the program meets the needs of the individuals' restrictions and an agreement reached regarding the capabilities of the employee</a:t>
            </a:r>
          </a:p>
        </p:txBody>
      </p:sp>
      <p:pic>
        <p:nvPicPr>
          <p:cNvPr id="5" name="Picture 4" descr="A person talking on the phone&#10;&#10;Description automatically generated with medium confidence">
            <a:extLst>
              <a:ext uri="{FF2B5EF4-FFF2-40B4-BE49-F238E27FC236}">
                <a16:creationId xmlns:a16="http://schemas.microsoft.com/office/drawing/2014/main" id="{908F5A78-7A94-F1E0-797C-6B305B582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441" y="2091677"/>
            <a:ext cx="4841626" cy="3183230"/>
          </a:xfrm>
          <a:prstGeom prst="rect">
            <a:avLst/>
          </a:prstGeom>
        </p:spPr>
      </p:pic>
    </p:spTree>
    <p:extLst>
      <p:ext uri="{BB962C8B-B14F-4D97-AF65-F5344CB8AC3E}">
        <p14:creationId xmlns:p14="http://schemas.microsoft.com/office/powerpoint/2010/main" val="929879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1046-F9F1-4410-BAAF-B2F692B24C68}"/>
              </a:ext>
            </a:extLst>
          </p:cNvPr>
          <p:cNvSpPr>
            <a:spLocks noGrp="1"/>
          </p:cNvSpPr>
          <p:nvPr>
            <p:ph type="title"/>
          </p:nvPr>
        </p:nvSpPr>
        <p:spPr>
          <a:xfrm>
            <a:off x="838200" y="-143833"/>
            <a:ext cx="10515600" cy="1325563"/>
          </a:xfrm>
        </p:spPr>
        <p:txBody>
          <a:bodyPr/>
          <a:lstStyle/>
          <a:p>
            <a:pPr algn="ctr"/>
            <a:r>
              <a:rPr lang="en-US" b="1" dirty="0">
                <a:solidFill>
                  <a:srgbClr val="FF0000"/>
                </a:solidFill>
              </a:rPr>
              <a:t>Forms Used:</a:t>
            </a:r>
          </a:p>
        </p:txBody>
      </p:sp>
      <p:pic>
        <p:nvPicPr>
          <p:cNvPr id="5" name="Content Placeholder 4">
            <a:extLst>
              <a:ext uri="{FF2B5EF4-FFF2-40B4-BE49-F238E27FC236}">
                <a16:creationId xmlns:a16="http://schemas.microsoft.com/office/drawing/2014/main" id="{9AC3785D-E643-8DD8-5349-B40CE6F7A153}"/>
              </a:ext>
            </a:extLst>
          </p:cNvPr>
          <p:cNvPicPr>
            <a:picLocks noGrp="1" noChangeAspect="1"/>
          </p:cNvPicPr>
          <p:nvPr>
            <p:ph idx="1"/>
          </p:nvPr>
        </p:nvPicPr>
        <p:blipFill>
          <a:blip r:embed="rId2"/>
          <a:stretch>
            <a:fillRect/>
          </a:stretch>
        </p:blipFill>
        <p:spPr>
          <a:xfrm>
            <a:off x="6241988" y="1043708"/>
            <a:ext cx="4457464" cy="5575462"/>
          </a:xfrm>
        </p:spPr>
      </p:pic>
      <p:pic>
        <p:nvPicPr>
          <p:cNvPr id="7" name="Picture 6">
            <a:extLst>
              <a:ext uri="{FF2B5EF4-FFF2-40B4-BE49-F238E27FC236}">
                <a16:creationId xmlns:a16="http://schemas.microsoft.com/office/drawing/2014/main" id="{F456438F-E025-1A8C-CE53-BBA11A4F62F3}"/>
              </a:ext>
            </a:extLst>
          </p:cNvPr>
          <p:cNvPicPr>
            <a:picLocks noChangeAspect="1"/>
          </p:cNvPicPr>
          <p:nvPr/>
        </p:nvPicPr>
        <p:blipFill>
          <a:blip r:embed="rId3"/>
          <a:stretch>
            <a:fillRect/>
          </a:stretch>
        </p:blipFill>
        <p:spPr>
          <a:xfrm>
            <a:off x="1077392" y="1043708"/>
            <a:ext cx="4330182" cy="5575462"/>
          </a:xfrm>
          <a:prstGeom prst="rect">
            <a:avLst/>
          </a:prstGeom>
        </p:spPr>
      </p:pic>
    </p:spTree>
    <p:extLst>
      <p:ext uri="{BB962C8B-B14F-4D97-AF65-F5344CB8AC3E}">
        <p14:creationId xmlns:p14="http://schemas.microsoft.com/office/powerpoint/2010/main" val="1567489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430B-E754-51EB-F25A-1F6017E408A4}"/>
              </a:ext>
            </a:extLst>
          </p:cNvPr>
          <p:cNvSpPr>
            <a:spLocks noGrp="1"/>
          </p:cNvSpPr>
          <p:nvPr>
            <p:ph type="title"/>
          </p:nvPr>
        </p:nvSpPr>
        <p:spPr/>
        <p:txBody>
          <a:bodyPr/>
          <a:lstStyle/>
          <a:p>
            <a:r>
              <a:rPr lang="en-US" b="1" dirty="0">
                <a:solidFill>
                  <a:srgbClr val="FF0000"/>
                </a:solidFill>
              </a:rPr>
              <a:t>Training For The New Role</a:t>
            </a:r>
          </a:p>
        </p:txBody>
      </p:sp>
      <p:sp>
        <p:nvSpPr>
          <p:cNvPr id="3" name="Content Placeholder 2">
            <a:extLst>
              <a:ext uri="{FF2B5EF4-FFF2-40B4-BE49-F238E27FC236}">
                <a16:creationId xmlns:a16="http://schemas.microsoft.com/office/drawing/2014/main" id="{57DE3B88-6CC1-4817-C49F-223014E5A56F}"/>
              </a:ext>
            </a:extLst>
          </p:cNvPr>
          <p:cNvSpPr>
            <a:spLocks noGrp="1"/>
          </p:cNvSpPr>
          <p:nvPr>
            <p:ph idx="1"/>
          </p:nvPr>
        </p:nvSpPr>
        <p:spPr>
          <a:xfrm>
            <a:off x="751936" y="2093044"/>
            <a:ext cx="6770298" cy="4667250"/>
          </a:xfrm>
        </p:spPr>
        <p:txBody>
          <a:bodyPr/>
          <a:lstStyle/>
          <a:p>
            <a:pPr marL="0" indent="0">
              <a:buNone/>
            </a:pPr>
            <a:r>
              <a:rPr lang="en-US" dirty="0"/>
              <a:t>The new role ideally will take advantage of the employees existing skill sets when possible</a:t>
            </a:r>
          </a:p>
          <a:p>
            <a:pPr marL="0" indent="0">
              <a:buNone/>
            </a:pPr>
            <a:r>
              <a:rPr lang="en-US" dirty="0"/>
              <a:t>The ideal role will have minimal training required</a:t>
            </a:r>
          </a:p>
          <a:p>
            <a:pPr marL="0" indent="0">
              <a:buNone/>
            </a:pPr>
            <a:r>
              <a:rPr lang="en-US" dirty="0"/>
              <a:t>It should be robust enough to allow the employee to be successful at the new task</a:t>
            </a:r>
          </a:p>
          <a:p>
            <a:pPr marL="0" indent="0">
              <a:buNone/>
            </a:pPr>
            <a:r>
              <a:rPr lang="en-US" dirty="0"/>
              <a:t>May need to be done routinely or on demand</a:t>
            </a:r>
          </a:p>
          <a:p>
            <a:pPr marL="0" indent="0">
              <a:buNone/>
            </a:pPr>
            <a:endParaRPr lang="en-US" dirty="0"/>
          </a:p>
        </p:txBody>
      </p:sp>
      <p:pic>
        <p:nvPicPr>
          <p:cNvPr id="5" name="Picture 4" descr="A picture containing person, indoor, child, young&#10;&#10;Description automatically generated">
            <a:extLst>
              <a:ext uri="{FF2B5EF4-FFF2-40B4-BE49-F238E27FC236}">
                <a16:creationId xmlns:a16="http://schemas.microsoft.com/office/drawing/2014/main" id="{BA5B3CEF-587E-94AB-B396-E02C2BEBC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0221" y="2123236"/>
            <a:ext cx="3725952" cy="2794958"/>
          </a:xfrm>
          <a:prstGeom prst="rect">
            <a:avLst/>
          </a:prstGeom>
        </p:spPr>
      </p:pic>
    </p:spTree>
    <p:extLst>
      <p:ext uri="{BB962C8B-B14F-4D97-AF65-F5344CB8AC3E}">
        <p14:creationId xmlns:p14="http://schemas.microsoft.com/office/powerpoint/2010/main" val="4063662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9DEF-9324-0869-0020-C1336ACD00DA}"/>
              </a:ext>
            </a:extLst>
          </p:cNvPr>
          <p:cNvSpPr>
            <a:spLocks noGrp="1"/>
          </p:cNvSpPr>
          <p:nvPr>
            <p:ph type="title"/>
          </p:nvPr>
        </p:nvSpPr>
        <p:spPr>
          <a:xfrm>
            <a:off x="575807" y="450849"/>
            <a:ext cx="5960165" cy="1325563"/>
          </a:xfrm>
        </p:spPr>
        <p:txBody>
          <a:bodyPr/>
          <a:lstStyle/>
          <a:p>
            <a:r>
              <a:rPr lang="en-US" b="1" dirty="0">
                <a:solidFill>
                  <a:srgbClr val="FF0000"/>
                </a:solidFill>
              </a:rPr>
              <a:t>Working Remotely</a:t>
            </a:r>
          </a:p>
        </p:txBody>
      </p:sp>
      <p:sp>
        <p:nvSpPr>
          <p:cNvPr id="3" name="Content Placeholder 2">
            <a:extLst>
              <a:ext uri="{FF2B5EF4-FFF2-40B4-BE49-F238E27FC236}">
                <a16:creationId xmlns:a16="http://schemas.microsoft.com/office/drawing/2014/main" id="{1E353EA1-7DC7-E252-1D40-10581F0E8117}"/>
              </a:ext>
            </a:extLst>
          </p:cNvPr>
          <p:cNvSpPr>
            <a:spLocks noGrp="1"/>
          </p:cNvSpPr>
          <p:nvPr>
            <p:ph idx="1"/>
          </p:nvPr>
        </p:nvSpPr>
        <p:spPr>
          <a:xfrm>
            <a:off x="395439" y="2055813"/>
            <a:ext cx="8381214" cy="4351338"/>
          </a:xfrm>
        </p:spPr>
        <p:txBody>
          <a:bodyPr>
            <a:normAutofit fontScale="92500" lnSpcReduction="10000"/>
          </a:bodyPr>
          <a:lstStyle/>
          <a:p>
            <a:pPr marL="0" indent="0">
              <a:buNone/>
            </a:pPr>
            <a:r>
              <a:rPr lang="en-US" dirty="0"/>
              <a:t>While working remotely presents certain challenges in regard to oversite and support, it has several benefits as well.  </a:t>
            </a:r>
          </a:p>
          <a:p>
            <a:r>
              <a:rPr lang="en-US" dirty="0"/>
              <a:t>Increased probability of acceptance/approval by employee and physician</a:t>
            </a:r>
          </a:p>
          <a:p>
            <a:r>
              <a:rPr lang="en-US" dirty="0"/>
              <a:t>Decreased need to host employee where space may be limited</a:t>
            </a:r>
          </a:p>
          <a:p>
            <a:r>
              <a:rPr lang="en-US" dirty="0"/>
              <a:t>Lack of travel time may be viewed as a positive by employee</a:t>
            </a:r>
          </a:p>
          <a:p>
            <a:r>
              <a:rPr lang="en-US" dirty="0"/>
              <a:t>Employee may be able to better accommodate restrictions working from home</a:t>
            </a:r>
          </a:p>
          <a:p>
            <a:endParaRPr lang="en-US" dirty="0"/>
          </a:p>
          <a:p>
            <a:pPr marL="0" indent="0">
              <a:buNone/>
            </a:pPr>
            <a:endParaRPr lang="en-US" dirty="0"/>
          </a:p>
          <a:p>
            <a:pPr marL="0" indent="0">
              <a:buNone/>
            </a:pPr>
            <a:endParaRPr lang="en-US" dirty="0"/>
          </a:p>
        </p:txBody>
      </p:sp>
      <p:pic>
        <p:nvPicPr>
          <p:cNvPr id="5" name="Picture 4" descr="A person holding a computer&#10;&#10;Description automatically generated with low confidence">
            <a:extLst>
              <a:ext uri="{FF2B5EF4-FFF2-40B4-BE49-F238E27FC236}">
                <a16:creationId xmlns:a16="http://schemas.microsoft.com/office/drawing/2014/main" id="{944141A9-3B73-2225-BBF4-ADF73EA56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693" y="254442"/>
            <a:ext cx="3711037" cy="2432225"/>
          </a:xfrm>
          <a:prstGeom prst="rect">
            <a:avLst/>
          </a:prstGeom>
        </p:spPr>
      </p:pic>
    </p:spTree>
    <p:extLst>
      <p:ext uri="{BB962C8B-B14F-4D97-AF65-F5344CB8AC3E}">
        <p14:creationId xmlns:p14="http://schemas.microsoft.com/office/powerpoint/2010/main" val="1887478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0080-7E0B-FC3E-7CE3-8D3BCA5D943F}"/>
              </a:ext>
            </a:extLst>
          </p:cNvPr>
          <p:cNvSpPr>
            <a:spLocks noGrp="1"/>
          </p:cNvSpPr>
          <p:nvPr>
            <p:ph type="title"/>
          </p:nvPr>
        </p:nvSpPr>
        <p:spPr/>
        <p:txBody>
          <a:bodyPr/>
          <a:lstStyle/>
          <a:p>
            <a:r>
              <a:rPr lang="en-US" b="1" dirty="0">
                <a:solidFill>
                  <a:srgbClr val="FF0000"/>
                </a:solidFill>
              </a:rPr>
              <a:t>Limiting The Duration of The Program</a:t>
            </a:r>
          </a:p>
        </p:txBody>
      </p:sp>
      <p:sp>
        <p:nvSpPr>
          <p:cNvPr id="3" name="Content Placeholder 2">
            <a:extLst>
              <a:ext uri="{FF2B5EF4-FFF2-40B4-BE49-F238E27FC236}">
                <a16:creationId xmlns:a16="http://schemas.microsoft.com/office/drawing/2014/main" id="{F292E240-54A8-7EA6-420E-7E158CC62BBF}"/>
              </a:ext>
            </a:extLst>
          </p:cNvPr>
          <p:cNvSpPr>
            <a:spLocks noGrp="1"/>
          </p:cNvSpPr>
          <p:nvPr>
            <p:ph idx="1"/>
          </p:nvPr>
        </p:nvSpPr>
        <p:spPr>
          <a:xfrm>
            <a:off x="777815" y="2506662"/>
            <a:ext cx="7740192" cy="4351338"/>
          </a:xfrm>
        </p:spPr>
        <p:txBody>
          <a:bodyPr/>
          <a:lstStyle/>
          <a:p>
            <a:r>
              <a:rPr lang="en-US" dirty="0"/>
              <a:t>Define a program limit</a:t>
            </a:r>
          </a:p>
          <a:p>
            <a:r>
              <a:rPr lang="en-US" dirty="0"/>
              <a:t>Describe how extensions will be granted</a:t>
            </a:r>
          </a:p>
          <a:p>
            <a:r>
              <a:rPr lang="en-US" dirty="0"/>
              <a:t>How long will exceptions be granted for</a:t>
            </a:r>
          </a:p>
          <a:p>
            <a:r>
              <a:rPr lang="en-US" dirty="0"/>
              <a:t>Describe what happens if the employee is unable to return to their role at the end of the program</a:t>
            </a:r>
          </a:p>
          <a:p>
            <a:r>
              <a:rPr lang="en-US" dirty="0"/>
              <a:t>May apply for leave if program has expired</a:t>
            </a:r>
          </a:p>
        </p:txBody>
      </p:sp>
      <p:pic>
        <p:nvPicPr>
          <p:cNvPr id="7" name="Picture 6" descr="Text, whiteboard&#10;&#10;Description automatically generated">
            <a:extLst>
              <a:ext uri="{FF2B5EF4-FFF2-40B4-BE49-F238E27FC236}">
                <a16:creationId xmlns:a16="http://schemas.microsoft.com/office/drawing/2014/main" id="{30A90831-503B-0150-F10E-0D9ED967E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007" y="2683433"/>
            <a:ext cx="3486509" cy="2125920"/>
          </a:xfrm>
          <a:prstGeom prst="rect">
            <a:avLst/>
          </a:prstGeom>
        </p:spPr>
      </p:pic>
    </p:spTree>
    <p:extLst>
      <p:ext uri="{BB962C8B-B14F-4D97-AF65-F5344CB8AC3E}">
        <p14:creationId xmlns:p14="http://schemas.microsoft.com/office/powerpoint/2010/main" val="563736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3C0B34E6-FD8D-B83E-A198-D7A78A588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282" y="1276350"/>
            <a:ext cx="4572718" cy="3045484"/>
          </a:xfrm>
          <a:prstGeom prst="rect">
            <a:avLst/>
          </a:prstGeom>
        </p:spPr>
      </p:pic>
      <p:sp>
        <p:nvSpPr>
          <p:cNvPr id="2" name="Title 1">
            <a:extLst>
              <a:ext uri="{FF2B5EF4-FFF2-40B4-BE49-F238E27FC236}">
                <a16:creationId xmlns:a16="http://schemas.microsoft.com/office/drawing/2014/main" id="{368D3613-E802-2F78-8BCD-27FA415408B2}"/>
              </a:ext>
            </a:extLst>
          </p:cNvPr>
          <p:cNvSpPr>
            <a:spLocks noGrp="1"/>
          </p:cNvSpPr>
          <p:nvPr>
            <p:ph type="title"/>
          </p:nvPr>
        </p:nvSpPr>
        <p:spPr>
          <a:xfrm>
            <a:off x="377024" y="301515"/>
            <a:ext cx="10515600" cy="1325563"/>
          </a:xfrm>
        </p:spPr>
        <p:txBody>
          <a:bodyPr/>
          <a:lstStyle/>
          <a:p>
            <a:r>
              <a:rPr lang="en-US" b="1" dirty="0">
                <a:solidFill>
                  <a:srgbClr val="FF0000"/>
                </a:solidFill>
              </a:rPr>
              <a:t>Extending The Program</a:t>
            </a:r>
          </a:p>
        </p:txBody>
      </p:sp>
      <p:sp>
        <p:nvSpPr>
          <p:cNvPr id="3" name="Content Placeholder 2">
            <a:extLst>
              <a:ext uri="{FF2B5EF4-FFF2-40B4-BE49-F238E27FC236}">
                <a16:creationId xmlns:a16="http://schemas.microsoft.com/office/drawing/2014/main" id="{20CBF08A-7453-EBDF-6A08-9CBD382079D8}"/>
              </a:ext>
            </a:extLst>
          </p:cNvPr>
          <p:cNvSpPr>
            <a:spLocks noGrp="1"/>
          </p:cNvSpPr>
          <p:nvPr>
            <p:ph idx="1"/>
          </p:nvPr>
        </p:nvSpPr>
        <p:spPr>
          <a:xfrm>
            <a:off x="286109" y="1808372"/>
            <a:ext cx="7333173" cy="4351338"/>
          </a:xfrm>
        </p:spPr>
        <p:txBody>
          <a:bodyPr>
            <a:normAutofit lnSpcReduction="10000"/>
          </a:bodyPr>
          <a:lstStyle/>
          <a:p>
            <a:pPr marL="0" indent="0">
              <a:buNone/>
            </a:pPr>
            <a:r>
              <a:rPr lang="en-US" dirty="0"/>
              <a:t>The program should clearly define if and how it will be determined to extend the program for a participating individuals</a:t>
            </a:r>
          </a:p>
          <a:p>
            <a:pPr marL="0" indent="0">
              <a:buNone/>
            </a:pPr>
            <a:r>
              <a:rPr lang="en-US" dirty="0"/>
              <a:t>The amount of time the program will be extended for if approved should be spelled out in the written program</a:t>
            </a:r>
          </a:p>
          <a:p>
            <a:pPr marL="0" indent="0">
              <a:buNone/>
            </a:pPr>
            <a:r>
              <a:rPr lang="en-US" dirty="0"/>
              <a:t>These extension guidelines must be applied uniformly to all employees on the program</a:t>
            </a:r>
          </a:p>
          <a:p>
            <a:pPr marL="0" indent="0">
              <a:buNone/>
            </a:pPr>
            <a:r>
              <a:rPr lang="en-US" dirty="0"/>
              <a:t>Upon completion of the program, options for those who are not yet ready to return to their full role must be described</a:t>
            </a:r>
          </a:p>
        </p:txBody>
      </p:sp>
    </p:spTree>
    <p:extLst>
      <p:ext uri="{BB962C8B-B14F-4D97-AF65-F5344CB8AC3E}">
        <p14:creationId xmlns:p14="http://schemas.microsoft.com/office/powerpoint/2010/main" val="442614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DCF2-C281-67C8-AF28-11DE732027CC}"/>
              </a:ext>
            </a:extLst>
          </p:cNvPr>
          <p:cNvSpPr>
            <a:spLocks noGrp="1"/>
          </p:cNvSpPr>
          <p:nvPr>
            <p:ph type="title"/>
          </p:nvPr>
        </p:nvSpPr>
        <p:spPr/>
        <p:txBody>
          <a:bodyPr/>
          <a:lstStyle/>
          <a:p>
            <a:r>
              <a:rPr lang="en-US" b="1" dirty="0">
                <a:solidFill>
                  <a:srgbClr val="FF0000"/>
                </a:solidFill>
              </a:rPr>
              <a:t>Moving Employee Back To Prior Role</a:t>
            </a:r>
          </a:p>
        </p:txBody>
      </p:sp>
      <p:sp>
        <p:nvSpPr>
          <p:cNvPr id="3" name="Content Placeholder 2">
            <a:extLst>
              <a:ext uri="{FF2B5EF4-FFF2-40B4-BE49-F238E27FC236}">
                <a16:creationId xmlns:a16="http://schemas.microsoft.com/office/drawing/2014/main" id="{09625554-3E3E-0AAD-40A8-D2DCE756EC11}"/>
              </a:ext>
            </a:extLst>
          </p:cNvPr>
          <p:cNvSpPr>
            <a:spLocks noGrp="1"/>
          </p:cNvSpPr>
          <p:nvPr>
            <p:ph idx="1"/>
          </p:nvPr>
        </p:nvSpPr>
        <p:spPr>
          <a:xfrm>
            <a:off x="838200" y="1825625"/>
            <a:ext cx="9066196" cy="4351338"/>
          </a:xfrm>
        </p:spPr>
        <p:txBody>
          <a:bodyPr/>
          <a:lstStyle/>
          <a:p>
            <a:pPr marL="0" indent="0">
              <a:buNone/>
            </a:pPr>
            <a:r>
              <a:rPr lang="en-US" dirty="0"/>
              <a:t>If the new role is outside of the current employee's skill set and existing role within the company, training must be provided.</a:t>
            </a:r>
          </a:p>
          <a:p>
            <a:pPr marL="0" indent="0">
              <a:buNone/>
            </a:pPr>
            <a:r>
              <a:rPr lang="en-US" dirty="0"/>
              <a:t>Training must be sufficient to enable the employee be successful at the new task.</a:t>
            </a:r>
          </a:p>
          <a:p>
            <a:pPr marL="0" indent="0">
              <a:buNone/>
            </a:pPr>
            <a:r>
              <a:rPr lang="en-US" dirty="0"/>
              <a:t>If the employee has the existing skill set, the new job description should be employed to the employee, so expectations are clear for the new position. </a:t>
            </a:r>
          </a:p>
          <a:p>
            <a:pPr marL="0" indent="0">
              <a:buNone/>
            </a:pPr>
            <a:r>
              <a:rPr lang="en-US" dirty="0"/>
              <a:t>When returning to their previous role, ensure no job tasks are still outside of the limits placed by there physician. </a:t>
            </a:r>
          </a:p>
        </p:txBody>
      </p:sp>
      <p:pic>
        <p:nvPicPr>
          <p:cNvPr id="5" name="Picture 4" descr="Calendar&#10;&#10;Description automatically generated">
            <a:extLst>
              <a:ext uri="{FF2B5EF4-FFF2-40B4-BE49-F238E27FC236}">
                <a16:creationId xmlns:a16="http://schemas.microsoft.com/office/drawing/2014/main" id="{251BFBC0-AB53-38C5-6D1A-21AF3E031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983" y="2823867"/>
            <a:ext cx="1859280" cy="1345019"/>
          </a:xfrm>
          <a:prstGeom prst="rect">
            <a:avLst/>
          </a:prstGeom>
        </p:spPr>
      </p:pic>
    </p:spTree>
    <p:extLst>
      <p:ext uri="{BB962C8B-B14F-4D97-AF65-F5344CB8AC3E}">
        <p14:creationId xmlns:p14="http://schemas.microsoft.com/office/powerpoint/2010/main" val="2321688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B8BA-A5AB-3215-EE4F-56791B3CB0F3}"/>
              </a:ext>
            </a:extLst>
          </p:cNvPr>
          <p:cNvSpPr>
            <a:spLocks noGrp="1"/>
          </p:cNvSpPr>
          <p:nvPr>
            <p:ph type="title"/>
          </p:nvPr>
        </p:nvSpPr>
        <p:spPr/>
        <p:txBody>
          <a:bodyPr/>
          <a:lstStyle/>
          <a:p>
            <a:pPr algn="ctr"/>
            <a:r>
              <a:rPr lang="en-US" dirty="0"/>
              <a:t>Evaluating The Program</a:t>
            </a:r>
          </a:p>
        </p:txBody>
      </p:sp>
      <p:sp>
        <p:nvSpPr>
          <p:cNvPr id="3" name="Content Placeholder 2">
            <a:extLst>
              <a:ext uri="{FF2B5EF4-FFF2-40B4-BE49-F238E27FC236}">
                <a16:creationId xmlns:a16="http://schemas.microsoft.com/office/drawing/2014/main" id="{C46EF973-3E19-76F7-BE43-8BDFCE6F8155}"/>
              </a:ext>
            </a:extLst>
          </p:cNvPr>
          <p:cNvSpPr>
            <a:spLocks noGrp="1"/>
          </p:cNvSpPr>
          <p:nvPr>
            <p:ph idx="1"/>
          </p:nvPr>
        </p:nvSpPr>
        <p:spPr/>
        <p:txBody>
          <a:bodyPr/>
          <a:lstStyle/>
          <a:p>
            <a:pPr marL="0" indent="0">
              <a:buNone/>
            </a:pPr>
            <a:r>
              <a:rPr lang="en-US" dirty="0"/>
              <a:t>It is important to evaluate the program at least annually</a:t>
            </a:r>
          </a:p>
          <a:p>
            <a:pPr marL="0" indent="0">
              <a:buNone/>
            </a:pPr>
            <a:endParaRPr lang="en-US" dirty="0"/>
          </a:p>
          <a:p>
            <a:pPr marL="0" indent="0">
              <a:buNone/>
            </a:pPr>
            <a:r>
              <a:rPr lang="en-US" dirty="0"/>
              <a:t>All stakeholders should be involved in the review including the coordinator, head of safety, and management team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3968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floor&#10;&#10;Description automatically generated">
            <a:extLst>
              <a:ext uri="{FF2B5EF4-FFF2-40B4-BE49-F238E27FC236}">
                <a16:creationId xmlns:a16="http://schemas.microsoft.com/office/drawing/2014/main" id="{097571EA-A4B4-7FCF-E6A5-C04509C08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2" name="Title 1">
            <a:extLst>
              <a:ext uri="{FF2B5EF4-FFF2-40B4-BE49-F238E27FC236}">
                <a16:creationId xmlns:a16="http://schemas.microsoft.com/office/drawing/2014/main" id="{04E2B427-12C4-4ED0-7C64-FE539427BAE1}"/>
              </a:ext>
            </a:extLst>
          </p:cNvPr>
          <p:cNvSpPr>
            <a:spLocks noGrp="1"/>
          </p:cNvSpPr>
          <p:nvPr>
            <p:ph type="title"/>
          </p:nvPr>
        </p:nvSpPr>
        <p:spPr/>
        <p:txBody>
          <a:bodyPr/>
          <a:lstStyle/>
          <a:p>
            <a:r>
              <a:rPr lang="en-US" b="1" dirty="0">
                <a:solidFill>
                  <a:schemeClr val="bg1"/>
                </a:solidFill>
              </a:rPr>
              <a:t>The problem…</a:t>
            </a:r>
          </a:p>
        </p:txBody>
      </p:sp>
      <p:sp>
        <p:nvSpPr>
          <p:cNvPr id="3" name="Content Placeholder 2">
            <a:extLst>
              <a:ext uri="{FF2B5EF4-FFF2-40B4-BE49-F238E27FC236}">
                <a16:creationId xmlns:a16="http://schemas.microsoft.com/office/drawing/2014/main" id="{1CBFC7FF-8157-18DC-1FAB-3EF45B05C0FC}"/>
              </a:ext>
            </a:extLst>
          </p:cNvPr>
          <p:cNvSpPr>
            <a:spLocks noGrp="1"/>
          </p:cNvSpPr>
          <p:nvPr>
            <p:ph idx="1"/>
          </p:nvPr>
        </p:nvSpPr>
        <p:spPr/>
        <p:txBody>
          <a:bodyPr/>
          <a:lstStyle/>
          <a:p>
            <a:pPr marL="0" indent="0">
              <a:buNone/>
            </a:pPr>
            <a:r>
              <a:rPr lang="en-US" b="1" dirty="0">
                <a:solidFill>
                  <a:schemeClr val="bg1"/>
                </a:solidFill>
              </a:rPr>
              <a:t>Multiple employees receiving indemnity payments for long periods of time</a:t>
            </a:r>
          </a:p>
          <a:p>
            <a:pPr marL="0" indent="0">
              <a:buNone/>
            </a:pPr>
            <a:endParaRPr lang="en-US" b="1" dirty="0">
              <a:solidFill>
                <a:schemeClr val="bg1"/>
              </a:solidFill>
            </a:endParaRPr>
          </a:p>
          <a:p>
            <a:pPr marL="0" indent="0">
              <a:buNone/>
            </a:pPr>
            <a:r>
              <a:rPr lang="en-US" b="1" dirty="0">
                <a:solidFill>
                  <a:schemeClr val="bg1"/>
                </a:solidFill>
              </a:rPr>
              <a:t>Possible exaggerated claims to achieve time off</a:t>
            </a:r>
          </a:p>
          <a:p>
            <a:pPr marL="0" indent="0">
              <a:buNone/>
            </a:pPr>
            <a:endParaRPr lang="en-US" b="1" dirty="0">
              <a:solidFill>
                <a:schemeClr val="bg1"/>
              </a:solidFill>
            </a:endParaRPr>
          </a:p>
          <a:p>
            <a:pPr marL="0" indent="0">
              <a:buNone/>
            </a:pPr>
            <a:r>
              <a:rPr lang="en-US" b="1" dirty="0">
                <a:solidFill>
                  <a:schemeClr val="bg1"/>
                </a:solidFill>
              </a:rPr>
              <a:t>Disruption of employee pay/benefits</a:t>
            </a:r>
          </a:p>
          <a:p>
            <a:pPr marL="0" indent="0">
              <a:buNone/>
            </a:pPr>
            <a:endParaRPr lang="en-US" b="1" dirty="0">
              <a:solidFill>
                <a:schemeClr val="bg1"/>
              </a:solidFill>
            </a:endParaRPr>
          </a:p>
          <a:p>
            <a:pPr marL="0" indent="0">
              <a:buNone/>
            </a:pPr>
            <a:r>
              <a:rPr lang="en-US" b="1" dirty="0">
                <a:solidFill>
                  <a:schemeClr val="bg1"/>
                </a:solidFill>
              </a:rPr>
              <a:t>Non-productive situation for both the injured party as well as the company</a:t>
            </a:r>
          </a:p>
        </p:txBody>
      </p:sp>
    </p:spTree>
    <p:extLst>
      <p:ext uri="{BB962C8B-B14F-4D97-AF65-F5344CB8AC3E}">
        <p14:creationId xmlns:p14="http://schemas.microsoft.com/office/powerpoint/2010/main" val="3623168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784-DF89-DA77-B66C-478AA1E6199E}"/>
              </a:ext>
            </a:extLst>
          </p:cNvPr>
          <p:cNvSpPr>
            <a:spLocks noGrp="1"/>
          </p:cNvSpPr>
          <p:nvPr>
            <p:ph type="title"/>
          </p:nvPr>
        </p:nvSpPr>
        <p:spPr>
          <a:xfrm>
            <a:off x="536051" y="2766218"/>
            <a:ext cx="10515600" cy="1325563"/>
          </a:xfrm>
        </p:spPr>
        <p:txBody>
          <a:bodyPr>
            <a:normAutofit/>
          </a:bodyPr>
          <a:lstStyle/>
          <a:p>
            <a:pPr algn="ctr"/>
            <a:r>
              <a:rPr lang="en-US" sz="7200" dirty="0"/>
              <a:t>Questions?</a:t>
            </a:r>
          </a:p>
        </p:txBody>
      </p:sp>
    </p:spTree>
    <p:extLst>
      <p:ext uri="{BB962C8B-B14F-4D97-AF65-F5344CB8AC3E}">
        <p14:creationId xmlns:p14="http://schemas.microsoft.com/office/powerpoint/2010/main" val="115798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E6DE-7582-3774-2EB3-B57358A124CE}"/>
              </a:ext>
            </a:extLst>
          </p:cNvPr>
          <p:cNvSpPr>
            <a:spLocks noGrp="1"/>
          </p:cNvSpPr>
          <p:nvPr>
            <p:ph type="title"/>
          </p:nvPr>
        </p:nvSpPr>
        <p:spPr/>
        <p:txBody>
          <a:bodyPr/>
          <a:lstStyle/>
          <a:p>
            <a:r>
              <a:rPr lang="en-US" dirty="0"/>
              <a:t>What was the outcome?</a:t>
            </a:r>
          </a:p>
        </p:txBody>
      </p:sp>
      <p:graphicFrame>
        <p:nvGraphicFramePr>
          <p:cNvPr id="6" name="Content Placeholder 5">
            <a:extLst>
              <a:ext uri="{FF2B5EF4-FFF2-40B4-BE49-F238E27FC236}">
                <a16:creationId xmlns:a16="http://schemas.microsoft.com/office/drawing/2014/main" id="{47069174-6C1C-E55D-9C23-BAD426D3C226}"/>
              </a:ext>
            </a:extLst>
          </p:cNvPr>
          <p:cNvGraphicFramePr>
            <a:graphicFrameLocks noGrp="1"/>
          </p:cNvGraphicFramePr>
          <p:nvPr>
            <p:ph idx="1"/>
            <p:extLst>
              <p:ext uri="{D42A27DB-BD31-4B8C-83A1-F6EECF244321}">
                <p14:modId xmlns:p14="http://schemas.microsoft.com/office/powerpoint/2010/main" val="50883503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56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36C32-2898-B309-6F3E-B709E5F26C24}"/>
              </a:ext>
            </a:extLst>
          </p:cNvPr>
          <p:cNvSpPr>
            <a:spLocks noGrp="1"/>
          </p:cNvSpPr>
          <p:nvPr>
            <p:ph type="title"/>
          </p:nvPr>
        </p:nvSpPr>
        <p:spPr>
          <a:xfrm>
            <a:off x="630936" y="640080"/>
            <a:ext cx="4818888" cy="1481328"/>
          </a:xfrm>
        </p:spPr>
        <p:txBody>
          <a:bodyPr anchor="b">
            <a:normAutofit/>
          </a:bodyPr>
          <a:lstStyle/>
          <a:p>
            <a:r>
              <a:rPr lang="en-US" sz="5000"/>
              <a:t>Why a Return-to-Work program?</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592084-759D-99FC-CF03-21CE7CBD4305}"/>
              </a:ext>
            </a:extLst>
          </p:cNvPr>
          <p:cNvSpPr>
            <a:spLocks noGrp="1"/>
          </p:cNvSpPr>
          <p:nvPr>
            <p:ph idx="1"/>
          </p:nvPr>
        </p:nvSpPr>
        <p:spPr>
          <a:xfrm>
            <a:off x="630936" y="2660904"/>
            <a:ext cx="4818888" cy="3547872"/>
          </a:xfrm>
        </p:spPr>
        <p:txBody>
          <a:bodyPr anchor="t">
            <a:normAutofit/>
          </a:bodyPr>
          <a:lstStyle/>
          <a:p>
            <a:pPr marL="0" indent="0">
              <a:buNone/>
            </a:pPr>
            <a:r>
              <a:rPr lang="en-US" sz="2200" dirty="0"/>
              <a:t>This program helps achieve the following:</a:t>
            </a:r>
          </a:p>
          <a:p>
            <a:r>
              <a:rPr lang="en-US" sz="2200" dirty="0"/>
              <a:t>Keeps employee productive that would otherwise be receiving indemnity payments</a:t>
            </a:r>
          </a:p>
          <a:p>
            <a:r>
              <a:rPr lang="en-US" sz="2200" dirty="0"/>
              <a:t>Minimizes impact on employee regarding compensation and benefits</a:t>
            </a:r>
          </a:p>
          <a:p>
            <a:r>
              <a:rPr lang="en-US" sz="2200" dirty="0"/>
              <a:t>Discourages frivolous or exaggerated claims</a:t>
            </a:r>
          </a:p>
        </p:txBody>
      </p:sp>
      <p:pic>
        <p:nvPicPr>
          <p:cNvPr id="5" name="Picture 4" descr="Calendar&#10;&#10;Description automatically generated">
            <a:extLst>
              <a:ext uri="{FF2B5EF4-FFF2-40B4-BE49-F238E27FC236}">
                <a16:creationId xmlns:a16="http://schemas.microsoft.com/office/drawing/2014/main" id="{6B3ADFAD-6C59-7A35-06E6-B9431142F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454468"/>
            <a:ext cx="5458968" cy="3949063"/>
          </a:xfrm>
          <a:prstGeom prst="rect">
            <a:avLst/>
          </a:prstGeom>
        </p:spPr>
      </p:pic>
    </p:spTree>
    <p:extLst>
      <p:ext uri="{BB962C8B-B14F-4D97-AF65-F5344CB8AC3E}">
        <p14:creationId xmlns:p14="http://schemas.microsoft.com/office/powerpoint/2010/main" val="286474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BF05B-30CB-4E99-D84D-8DCF3E7EB397}"/>
              </a:ext>
            </a:extLst>
          </p:cNvPr>
          <p:cNvSpPr>
            <a:spLocks noGrp="1"/>
          </p:cNvSpPr>
          <p:nvPr>
            <p:ph type="title"/>
          </p:nvPr>
        </p:nvSpPr>
        <p:spPr>
          <a:xfrm>
            <a:off x="572493" y="238539"/>
            <a:ext cx="11018520" cy="1434415"/>
          </a:xfrm>
        </p:spPr>
        <p:txBody>
          <a:bodyPr anchor="b">
            <a:normAutofit/>
          </a:bodyPr>
          <a:lstStyle/>
          <a:p>
            <a:r>
              <a:rPr lang="en-US" sz="5400"/>
              <a:t>How RTW Differs From Modified Duty </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3721BB-3BBE-DF83-296B-7A04A5691AAE}"/>
              </a:ext>
            </a:extLst>
          </p:cNvPr>
          <p:cNvSpPr>
            <a:spLocks noGrp="1"/>
          </p:cNvSpPr>
          <p:nvPr>
            <p:ph idx="1"/>
          </p:nvPr>
        </p:nvSpPr>
        <p:spPr>
          <a:xfrm>
            <a:off x="572493" y="2071316"/>
            <a:ext cx="6713552" cy="4119172"/>
          </a:xfrm>
        </p:spPr>
        <p:txBody>
          <a:bodyPr anchor="t">
            <a:normAutofit/>
          </a:bodyPr>
          <a:lstStyle/>
          <a:p>
            <a:pPr marL="0" indent="0">
              <a:buNone/>
            </a:pPr>
            <a:r>
              <a:rPr lang="en-US" sz="2200"/>
              <a:t>Modified Duty accommodates restrictions on the </a:t>
            </a:r>
            <a:r>
              <a:rPr lang="en-US" sz="2200" b="1"/>
              <a:t>employee's current role</a:t>
            </a:r>
            <a:r>
              <a:rPr lang="en-US" sz="2200"/>
              <a:t>.  These </a:t>
            </a:r>
            <a:r>
              <a:rPr lang="en-US" sz="2200" b="1"/>
              <a:t>accommodations are made at the local branch level </a:t>
            </a:r>
            <a:r>
              <a:rPr lang="en-US" sz="2200"/>
              <a:t>and are </a:t>
            </a:r>
            <a:r>
              <a:rPr lang="en-US" sz="2200" b="1"/>
              <a:t>normally temporary </a:t>
            </a:r>
            <a:r>
              <a:rPr lang="en-US" sz="2200"/>
              <a:t>in nature.  Some examples may include:</a:t>
            </a:r>
          </a:p>
          <a:p>
            <a:r>
              <a:rPr lang="en-US" sz="2200"/>
              <a:t>Removal of lifting and moving more than a given weight as described by a doctor, i.e., no ladder work, use of backpack sprayers, etc. </a:t>
            </a:r>
          </a:p>
          <a:p>
            <a:r>
              <a:rPr lang="en-US" sz="2200"/>
              <a:t>Having the tech ride with another for training purposes.</a:t>
            </a:r>
          </a:p>
          <a:p>
            <a:r>
              <a:rPr lang="en-US" sz="2200"/>
              <a:t>Assignment of tasks that meet restrictions, i.e., performing Sentricon check, being a second n bed bugs treatments, or performing QC inspections</a:t>
            </a:r>
          </a:p>
        </p:txBody>
      </p:sp>
      <p:pic>
        <p:nvPicPr>
          <p:cNvPr id="5" name="Picture 4" descr="A close-up of hands on a computer mouse&#10;&#10;Description automatically generated with medium confidence">
            <a:extLst>
              <a:ext uri="{FF2B5EF4-FFF2-40B4-BE49-F238E27FC236}">
                <a16:creationId xmlns:a16="http://schemas.microsoft.com/office/drawing/2014/main" id="{37D81CFA-C50E-E851-82AF-97D9D63128A4}"/>
              </a:ext>
            </a:extLst>
          </p:cNvPr>
          <p:cNvPicPr>
            <a:picLocks noChangeAspect="1"/>
          </p:cNvPicPr>
          <p:nvPr/>
        </p:nvPicPr>
        <p:blipFill rotWithShape="1">
          <a:blip r:embed="rId2">
            <a:extLst>
              <a:ext uri="{28A0092B-C50C-407E-A947-70E740481C1C}">
                <a14:useLocalDpi xmlns:a14="http://schemas.microsoft.com/office/drawing/2010/main" val="0"/>
              </a:ext>
            </a:extLst>
          </a:blip>
          <a:srcRect l="2944" r="16966" b="1"/>
          <a:stretch/>
        </p:blipFill>
        <p:spPr>
          <a:xfrm>
            <a:off x="7675658" y="2093976"/>
            <a:ext cx="3941064" cy="4096512"/>
          </a:xfrm>
          <a:prstGeom prst="rect">
            <a:avLst/>
          </a:prstGeom>
        </p:spPr>
      </p:pic>
    </p:spTree>
    <p:extLst>
      <p:ext uri="{BB962C8B-B14F-4D97-AF65-F5344CB8AC3E}">
        <p14:creationId xmlns:p14="http://schemas.microsoft.com/office/powerpoint/2010/main" val="180682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7BD2-84E4-9194-EC03-87D21C6E99DC}"/>
              </a:ext>
            </a:extLst>
          </p:cNvPr>
          <p:cNvSpPr>
            <a:spLocks noGrp="1"/>
          </p:cNvSpPr>
          <p:nvPr>
            <p:ph type="title"/>
          </p:nvPr>
        </p:nvSpPr>
        <p:spPr>
          <a:xfrm>
            <a:off x="838200" y="77816"/>
            <a:ext cx="10515600" cy="1325563"/>
          </a:xfrm>
        </p:spPr>
        <p:txBody>
          <a:bodyPr/>
          <a:lstStyle/>
          <a:p>
            <a:r>
              <a:rPr lang="en-US" b="1" dirty="0"/>
              <a:t>Modified Duty Of Current Role</a:t>
            </a:r>
          </a:p>
        </p:txBody>
      </p:sp>
      <p:sp>
        <p:nvSpPr>
          <p:cNvPr id="3" name="Content Placeholder 2">
            <a:extLst>
              <a:ext uri="{FF2B5EF4-FFF2-40B4-BE49-F238E27FC236}">
                <a16:creationId xmlns:a16="http://schemas.microsoft.com/office/drawing/2014/main" id="{160295AA-1886-D796-5E1D-C0B1B1025F2F}"/>
              </a:ext>
            </a:extLst>
          </p:cNvPr>
          <p:cNvSpPr>
            <a:spLocks noGrp="1"/>
          </p:cNvSpPr>
          <p:nvPr>
            <p:ph idx="1"/>
          </p:nvPr>
        </p:nvSpPr>
        <p:spPr>
          <a:xfrm>
            <a:off x="544901" y="1825625"/>
            <a:ext cx="8012502" cy="4351338"/>
          </a:xfrm>
        </p:spPr>
        <p:txBody>
          <a:bodyPr>
            <a:normAutofit fontScale="92500" lnSpcReduction="10000"/>
          </a:bodyPr>
          <a:lstStyle/>
          <a:p>
            <a:pPr marL="0" indent="0">
              <a:buNone/>
            </a:pPr>
            <a:r>
              <a:rPr lang="en-US" dirty="0"/>
              <a:t>It is often easier and less disruptive to modify current job TASKS than move to RTW program.</a:t>
            </a:r>
          </a:p>
          <a:p>
            <a:pPr marL="0" indent="0">
              <a:buNone/>
            </a:pPr>
            <a:endParaRPr lang="en-US" dirty="0"/>
          </a:p>
          <a:p>
            <a:pPr marL="0" indent="0">
              <a:buNone/>
            </a:pPr>
            <a:r>
              <a:rPr lang="en-US" dirty="0"/>
              <a:t>Removing certain tasks or job types may keep the person working (i.e. No use of backpack sprayers or misters or removing ladder work).</a:t>
            </a:r>
          </a:p>
          <a:p>
            <a:pPr marL="0" indent="0">
              <a:buNone/>
            </a:pPr>
            <a:endParaRPr lang="en-US" dirty="0"/>
          </a:p>
          <a:p>
            <a:pPr marL="0" indent="0">
              <a:buNone/>
            </a:pPr>
            <a:r>
              <a:rPr lang="en-US" dirty="0"/>
              <a:t>Best for minor injuries with minimal restrictions</a:t>
            </a:r>
          </a:p>
          <a:p>
            <a:pPr marL="0" indent="0">
              <a:buNone/>
            </a:pPr>
            <a:endParaRPr lang="en-US" dirty="0"/>
          </a:p>
          <a:p>
            <a:pPr marL="0" indent="0">
              <a:buNone/>
            </a:pPr>
            <a:r>
              <a:rPr lang="en-US" dirty="0"/>
              <a:t>Coordinator should work with branch manager and physician to identify job task modifications</a:t>
            </a:r>
          </a:p>
          <a:p>
            <a:pPr marL="0" indent="0">
              <a:buNone/>
            </a:pPr>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8F358342-57FA-53DD-BB3A-84B3CC6ADBDF}"/>
              </a:ext>
            </a:extLst>
          </p:cNvPr>
          <p:cNvCxnSpPr/>
          <p:nvPr/>
        </p:nvCxnSpPr>
        <p:spPr>
          <a:xfrm>
            <a:off x="655607" y="1403379"/>
            <a:ext cx="7530861"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E16368EC-0118-2A6E-24F3-E908CE3A33FA}"/>
              </a:ext>
            </a:extLst>
          </p:cNvPr>
          <p:cNvPicPr>
            <a:picLocks noChangeAspect="1"/>
          </p:cNvPicPr>
          <p:nvPr/>
        </p:nvPicPr>
        <p:blipFill>
          <a:blip r:embed="rId2"/>
          <a:stretch>
            <a:fillRect/>
          </a:stretch>
        </p:blipFill>
        <p:spPr>
          <a:xfrm>
            <a:off x="8557403" y="885615"/>
            <a:ext cx="3398817" cy="5086769"/>
          </a:xfrm>
          <a:prstGeom prst="rect">
            <a:avLst/>
          </a:prstGeom>
        </p:spPr>
      </p:pic>
    </p:spTree>
    <p:extLst>
      <p:ext uri="{BB962C8B-B14F-4D97-AF65-F5344CB8AC3E}">
        <p14:creationId xmlns:p14="http://schemas.microsoft.com/office/powerpoint/2010/main" val="107231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116AE-12FE-8BE4-EB12-9BDABE749C6A}"/>
              </a:ext>
            </a:extLst>
          </p:cNvPr>
          <p:cNvSpPr>
            <a:spLocks noGrp="1"/>
          </p:cNvSpPr>
          <p:nvPr>
            <p:ph idx="1"/>
          </p:nvPr>
        </p:nvSpPr>
        <p:spPr>
          <a:xfrm>
            <a:off x="490194" y="1263438"/>
            <a:ext cx="11029360" cy="4967926"/>
          </a:xfrm>
        </p:spPr>
        <p:txBody>
          <a:bodyPr>
            <a:noAutofit/>
          </a:bodyPr>
          <a:lstStyle/>
          <a:p>
            <a:pPr marL="0" indent="0">
              <a:buNone/>
            </a:pPr>
            <a:r>
              <a:rPr lang="en-US" sz="2000" b="1" dirty="0"/>
              <a:t>SR: Sedentary Restrictions </a:t>
            </a:r>
            <a:r>
              <a:rPr lang="en-US" sz="2000" dirty="0"/>
              <a:t>is defined as a job which involves mostly sitting. In addition to sitting and limited walking and standing, sedentary work can include a slight amount of lifting, such as up to 10 pounds.</a:t>
            </a:r>
          </a:p>
          <a:p>
            <a:pPr marL="0" indent="0">
              <a:buNone/>
            </a:pPr>
            <a:endParaRPr lang="en-US" sz="2000" dirty="0"/>
          </a:p>
          <a:p>
            <a:pPr marL="0" indent="0">
              <a:buNone/>
            </a:pPr>
            <a:r>
              <a:rPr lang="en-US" sz="2000" b="1" dirty="0"/>
              <a:t>LR: Lifting Restrictions </a:t>
            </a:r>
            <a:r>
              <a:rPr lang="en-US" sz="2000" dirty="0"/>
              <a:t>are broken down into several categories:</a:t>
            </a:r>
          </a:p>
          <a:p>
            <a:pPr marL="0" indent="0">
              <a:buNone/>
            </a:pPr>
            <a:r>
              <a:rPr lang="en-US" sz="2000" dirty="0"/>
              <a:t>• Light work generally means lifting 20 pounds maximum with frequent lifting and/or carrying of objects weighing up to 10 pounds.</a:t>
            </a:r>
          </a:p>
          <a:p>
            <a:pPr marL="0" indent="0">
              <a:buNone/>
            </a:pPr>
            <a:r>
              <a:rPr lang="en-US" sz="2000" dirty="0"/>
              <a:t>• Light medium work means lifting 30 pounds maximum with frequent lifting and/or carrying of objects weighing up to 20 pounds.</a:t>
            </a:r>
          </a:p>
          <a:p>
            <a:pPr marL="0" indent="0">
              <a:buNone/>
            </a:pPr>
            <a:r>
              <a:rPr lang="en-US" sz="2000" dirty="0"/>
              <a:t>• Medium work means lifting 50 pounds maximum with frequent lifting and/or carrying of objects weighing up to 25 pounds.</a:t>
            </a:r>
          </a:p>
          <a:p>
            <a:pPr marL="0" indent="0">
              <a:buNone/>
            </a:pPr>
            <a:endParaRPr lang="en-US" sz="2000" dirty="0"/>
          </a:p>
          <a:p>
            <a:pPr marL="0" indent="0">
              <a:buNone/>
            </a:pPr>
            <a:r>
              <a:rPr lang="en-US" sz="2000" b="1" dirty="0"/>
              <a:t>OHR: One Handed Restrictions </a:t>
            </a:r>
            <a:r>
              <a:rPr lang="en-US" sz="2000" dirty="0"/>
              <a:t>means the work intended to be performed by the injured worker involves the use of only one hand. The restrictions, in some cases, may allow light assist using the injured hand or arm.</a:t>
            </a:r>
          </a:p>
          <a:p>
            <a:pPr marL="0" indent="0">
              <a:buNone/>
            </a:pPr>
            <a:endParaRPr lang="en-US" sz="2000" dirty="0"/>
          </a:p>
        </p:txBody>
      </p:sp>
      <p:sp>
        <p:nvSpPr>
          <p:cNvPr id="4" name="TextBox 3">
            <a:extLst>
              <a:ext uri="{FF2B5EF4-FFF2-40B4-BE49-F238E27FC236}">
                <a16:creationId xmlns:a16="http://schemas.microsoft.com/office/drawing/2014/main" id="{950D207C-8F6D-35B8-B3F2-C5B1B3CAA8B4}"/>
              </a:ext>
            </a:extLst>
          </p:cNvPr>
          <p:cNvSpPr txBox="1"/>
          <p:nvPr/>
        </p:nvSpPr>
        <p:spPr>
          <a:xfrm>
            <a:off x="8361575" y="6308209"/>
            <a:ext cx="3355942" cy="369332"/>
          </a:xfrm>
          <a:prstGeom prst="rect">
            <a:avLst/>
          </a:prstGeom>
          <a:noFill/>
        </p:spPr>
        <p:txBody>
          <a:bodyPr wrap="square" rtlCol="0">
            <a:spAutoFit/>
          </a:bodyPr>
          <a:lstStyle/>
          <a:p>
            <a:r>
              <a:rPr lang="en-US" dirty="0"/>
              <a:t>-Courtesy of HG.ORG</a:t>
            </a:r>
          </a:p>
        </p:txBody>
      </p:sp>
      <p:sp>
        <p:nvSpPr>
          <p:cNvPr id="5" name="Rectangle 4">
            <a:extLst>
              <a:ext uri="{FF2B5EF4-FFF2-40B4-BE49-F238E27FC236}">
                <a16:creationId xmlns:a16="http://schemas.microsoft.com/office/drawing/2014/main" id="{5DDB69E7-6B86-5878-BD2C-C12B75DF1E5A}"/>
              </a:ext>
            </a:extLst>
          </p:cNvPr>
          <p:cNvSpPr/>
          <p:nvPr/>
        </p:nvSpPr>
        <p:spPr>
          <a:xfrm>
            <a:off x="2950737" y="75073"/>
            <a:ext cx="610827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Types of Restrictions</a:t>
            </a:r>
          </a:p>
        </p:txBody>
      </p:sp>
    </p:spTree>
    <p:extLst>
      <p:ext uri="{BB962C8B-B14F-4D97-AF65-F5344CB8AC3E}">
        <p14:creationId xmlns:p14="http://schemas.microsoft.com/office/powerpoint/2010/main" val="2542378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10060</TotalTime>
  <Words>2488</Words>
  <Application>Microsoft Office PowerPoint</Application>
  <PresentationFormat>Widescreen</PresentationFormat>
  <Paragraphs>410</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Helvetica</vt:lpstr>
      <vt:lpstr>Inter</vt:lpstr>
      <vt:lpstr>Times New Roman</vt:lpstr>
      <vt:lpstr>Trebuchet MS</vt:lpstr>
      <vt:lpstr>Verdana</vt:lpstr>
      <vt:lpstr>Office Theme</vt:lpstr>
      <vt:lpstr>Creating A Return-To-Work Program</vt:lpstr>
      <vt:lpstr>Nearly 4.9 Million workers compensation claims made each year  Average claim is worth $41,000.00  Average sprain is $34,309.00  Worker comp claims pay out more than $62 Billion each year</vt:lpstr>
      <vt:lpstr>Some Important Terminology</vt:lpstr>
      <vt:lpstr>The problem…</vt:lpstr>
      <vt:lpstr>What was the outcome?</vt:lpstr>
      <vt:lpstr>Why a Return-to-Work program?</vt:lpstr>
      <vt:lpstr>How RTW Differs From Modified Duty </vt:lpstr>
      <vt:lpstr>Modified Duty Of Current Role</vt:lpstr>
      <vt:lpstr>PowerPoint Presentation</vt:lpstr>
      <vt:lpstr>PowerPoint Presentation</vt:lpstr>
      <vt:lpstr>Discourages Exaggerated and Fraudulent Claims</vt:lpstr>
      <vt:lpstr>How this benefits the employee</vt:lpstr>
      <vt:lpstr>Designing The Program</vt:lpstr>
      <vt:lpstr>The Coordinators’ Role</vt:lpstr>
      <vt:lpstr>Choosing a Coordinator</vt:lpstr>
      <vt:lpstr>How The Process Works</vt:lpstr>
      <vt:lpstr>Legal Considerations</vt:lpstr>
      <vt:lpstr>Specific Things To Avoid</vt:lpstr>
      <vt:lpstr>Above all, avoid the following:</vt:lpstr>
      <vt:lpstr>Considering Logistics and Sustainability</vt:lpstr>
      <vt:lpstr>Determining the RTW Job Task(s)</vt:lpstr>
      <vt:lpstr>Assessing RTW Role</vt:lpstr>
      <vt:lpstr>Assess Job Tasks</vt:lpstr>
      <vt:lpstr>PowerPoint Presentation</vt:lpstr>
      <vt:lpstr>Equipment Needs</vt:lpstr>
      <vt:lpstr>Wages</vt:lpstr>
      <vt:lpstr>Available To All In Need</vt:lpstr>
      <vt:lpstr>Correspondence With The Injured Party</vt:lpstr>
      <vt:lpstr>What if they do not respond?</vt:lpstr>
      <vt:lpstr>What if medically approved but they refuse the offer?</vt:lpstr>
      <vt:lpstr>What if they have retained legal counsel?</vt:lpstr>
      <vt:lpstr>Corresponding With The Physician</vt:lpstr>
      <vt:lpstr>Forms Used:</vt:lpstr>
      <vt:lpstr>Training For The New Role</vt:lpstr>
      <vt:lpstr>Working Remotely</vt:lpstr>
      <vt:lpstr>Limiting The Duration of The Program</vt:lpstr>
      <vt:lpstr>Extending The Program</vt:lpstr>
      <vt:lpstr>Moving Employee Back To Prior Role</vt:lpstr>
      <vt:lpstr>Evaluating The Program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Return To Work Program</dc:title>
  <dc:creator>Craig Sansig</dc:creator>
  <cp:lastModifiedBy>Craig Sansig</cp:lastModifiedBy>
  <cp:revision>15</cp:revision>
  <dcterms:created xsi:type="dcterms:W3CDTF">2022-10-04T18:24:03Z</dcterms:created>
  <dcterms:modified xsi:type="dcterms:W3CDTF">2022-10-20T17:20:35Z</dcterms:modified>
</cp:coreProperties>
</file>