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42"/>
  </p:notesMasterIdLst>
  <p:sldIdLst>
    <p:sldId id="260" r:id="rId5"/>
    <p:sldId id="257" r:id="rId6"/>
    <p:sldId id="297" r:id="rId7"/>
    <p:sldId id="262" r:id="rId8"/>
    <p:sldId id="261" r:id="rId9"/>
    <p:sldId id="299" r:id="rId10"/>
    <p:sldId id="265" r:id="rId11"/>
    <p:sldId id="266" r:id="rId12"/>
    <p:sldId id="267" r:id="rId13"/>
    <p:sldId id="268" r:id="rId14"/>
    <p:sldId id="269" r:id="rId15"/>
    <p:sldId id="270" r:id="rId16"/>
    <p:sldId id="271" r:id="rId17"/>
    <p:sldId id="272" r:id="rId18"/>
    <p:sldId id="273" r:id="rId19"/>
    <p:sldId id="275" r:id="rId20"/>
    <p:sldId id="277" r:id="rId21"/>
    <p:sldId id="279" r:id="rId22"/>
    <p:sldId id="281" r:id="rId23"/>
    <p:sldId id="280" r:id="rId24"/>
    <p:sldId id="282" r:id="rId25"/>
    <p:sldId id="283" r:id="rId26"/>
    <p:sldId id="284" r:id="rId27"/>
    <p:sldId id="286" r:id="rId28"/>
    <p:sldId id="287" r:id="rId29"/>
    <p:sldId id="296" r:id="rId30"/>
    <p:sldId id="289" r:id="rId31"/>
    <p:sldId id="288" r:id="rId32"/>
    <p:sldId id="290" r:id="rId33"/>
    <p:sldId id="293" r:id="rId34"/>
    <p:sldId id="294" r:id="rId35"/>
    <p:sldId id="295" r:id="rId36"/>
    <p:sldId id="300" r:id="rId37"/>
    <p:sldId id="302" r:id="rId38"/>
    <p:sldId id="301" r:id="rId39"/>
    <p:sldId id="292" r:id="rId40"/>
    <p:sldId id="298" r:id="rId41"/>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1" d="100"/>
          <a:sy n="91" d="100"/>
        </p:scale>
        <p:origin x="728" y="4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2A0DC4-AD13-4C6E-B109-031DCABE20D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E56EA07-DAE5-4A71-9068-0FEF05326422}">
      <dgm:prSet/>
      <dgm:spPr/>
      <dgm:t>
        <a:bodyPr/>
        <a:lstStyle/>
        <a:p>
          <a:r>
            <a:rPr lang="en-US" dirty="0"/>
            <a:t>GL AL WC Umbrella</a:t>
          </a:r>
        </a:p>
      </dgm:t>
    </dgm:pt>
    <dgm:pt modelId="{A33E3CFA-AF57-42CD-92A7-532FDE9B2C5A}" type="parTrans" cxnId="{2103CD45-C543-4F29-AE8D-1836F3632474}">
      <dgm:prSet/>
      <dgm:spPr/>
      <dgm:t>
        <a:bodyPr/>
        <a:lstStyle/>
        <a:p>
          <a:endParaRPr lang="en-US"/>
        </a:p>
      </dgm:t>
    </dgm:pt>
    <dgm:pt modelId="{6F746FFB-67D5-42C5-A8A0-092763710454}" type="sibTrans" cxnId="{2103CD45-C543-4F29-AE8D-1836F3632474}">
      <dgm:prSet/>
      <dgm:spPr/>
      <dgm:t>
        <a:bodyPr/>
        <a:lstStyle/>
        <a:p>
          <a:endParaRPr lang="en-US"/>
        </a:p>
      </dgm:t>
    </dgm:pt>
    <dgm:pt modelId="{5CD50FC5-92E1-4B5E-8DA4-72E506C2EF40}">
      <dgm:prSet/>
      <dgm:spPr/>
      <dgm:t>
        <a:bodyPr/>
        <a:lstStyle/>
        <a:p>
          <a:r>
            <a:rPr lang="en-US"/>
            <a:t>Other Policies </a:t>
          </a:r>
        </a:p>
      </dgm:t>
    </dgm:pt>
    <dgm:pt modelId="{BD73CDCC-DB0A-4B01-8594-242544DD62AB}" type="parTrans" cxnId="{7B04AA4E-6083-4D44-B53B-298192154CFF}">
      <dgm:prSet/>
      <dgm:spPr/>
      <dgm:t>
        <a:bodyPr/>
        <a:lstStyle/>
        <a:p>
          <a:endParaRPr lang="en-US"/>
        </a:p>
      </dgm:t>
    </dgm:pt>
    <dgm:pt modelId="{3906C8C2-1A8E-4427-8F5F-85FE81FC2FCB}" type="sibTrans" cxnId="{7B04AA4E-6083-4D44-B53B-298192154CFF}">
      <dgm:prSet/>
      <dgm:spPr/>
      <dgm:t>
        <a:bodyPr/>
        <a:lstStyle/>
        <a:p>
          <a:endParaRPr lang="en-US"/>
        </a:p>
      </dgm:t>
    </dgm:pt>
    <dgm:pt modelId="{0D67BBCB-2528-4BF4-8C2F-B499A2FFAF0E}">
      <dgm:prSet/>
      <dgm:spPr/>
      <dgm:t>
        <a:bodyPr/>
        <a:lstStyle/>
        <a:p>
          <a:r>
            <a:rPr lang="en-US"/>
            <a:t>Current Edition Endorsements</a:t>
          </a:r>
        </a:p>
      </dgm:t>
    </dgm:pt>
    <dgm:pt modelId="{68F6878E-8508-4BF0-956E-6275B5F05DF7}" type="parTrans" cxnId="{FE89F983-CC20-4C8B-8160-D9A039E584CD}">
      <dgm:prSet/>
      <dgm:spPr/>
      <dgm:t>
        <a:bodyPr/>
        <a:lstStyle/>
        <a:p>
          <a:endParaRPr lang="en-US"/>
        </a:p>
      </dgm:t>
    </dgm:pt>
    <dgm:pt modelId="{D60D07E4-ED41-4CD2-A0C0-A590EAF7E93A}" type="sibTrans" cxnId="{FE89F983-CC20-4C8B-8160-D9A039E584CD}">
      <dgm:prSet/>
      <dgm:spPr/>
      <dgm:t>
        <a:bodyPr/>
        <a:lstStyle/>
        <a:p>
          <a:endParaRPr lang="en-US"/>
        </a:p>
      </dgm:t>
    </dgm:pt>
    <dgm:pt modelId="{603E000B-5E97-4FE3-9F29-F98A83D72506}" type="pres">
      <dgm:prSet presAssocID="{472A0DC4-AD13-4C6E-B109-031DCABE20DC}" presName="vert0" presStyleCnt="0">
        <dgm:presLayoutVars>
          <dgm:dir/>
          <dgm:animOne val="branch"/>
          <dgm:animLvl val="lvl"/>
        </dgm:presLayoutVars>
      </dgm:prSet>
      <dgm:spPr/>
    </dgm:pt>
    <dgm:pt modelId="{13EC3710-DAB2-4B57-A8E4-FFF6C5B2A248}" type="pres">
      <dgm:prSet presAssocID="{DE56EA07-DAE5-4A71-9068-0FEF05326422}" presName="thickLine" presStyleLbl="alignNode1" presStyleIdx="0" presStyleCnt="3"/>
      <dgm:spPr/>
    </dgm:pt>
    <dgm:pt modelId="{202E1B87-2823-4554-A374-C8704BA11591}" type="pres">
      <dgm:prSet presAssocID="{DE56EA07-DAE5-4A71-9068-0FEF05326422}" presName="horz1" presStyleCnt="0"/>
      <dgm:spPr/>
    </dgm:pt>
    <dgm:pt modelId="{3C25FCB2-CC5C-4F40-8A6A-964DED4C5CF6}" type="pres">
      <dgm:prSet presAssocID="{DE56EA07-DAE5-4A71-9068-0FEF05326422}" presName="tx1" presStyleLbl="revTx" presStyleIdx="0" presStyleCnt="3"/>
      <dgm:spPr/>
    </dgm:pt>
    <dgm:pt modelId="{32D17291-18CD-42B8-8883-830808197788}" type="pres">
      <dgm:prSet presAssocID="{DE56EA07-DAE5-4A71-9068-0FEF05326422}" presName="vert1" presStyleCnt="0"/>
      <dgm:spPr/>
    </dgm:pt>
    <dgm:pt modelId="{CFC63814-0FA9-4187-AD6A-BEB7C9A6AAF3}" type="pres">
      <dgm:prSet presAssocID="{5CD50FC5-92E1-4B5E-8DA4-72E506C2EF40}" presName="thickLine" presStyleLbl="alignNode1" presStyleIdx="1" presStyleCnt="3"/>
      <dgm:spPr/>
    </dgm:pt>
    <dgm:pt modelId="{F5413C4D-040C-4FD5-92CC-F03136A425EC}" type="pres">
      <dgm:prSet presAssocID="{5CD50FC5-92E1-4B5E-8DA4-72E506C2EF40}" presName="horz1" presStyleCnt="0"/>
      <dgm:spPr/>
    </dgm:pt>
    <dgm:pt modelId="{810F0198-A988-4CEA-91AF-4FCCFD6CCEC1}" type="pres">
      <dgm:prSet presAssocID="{5CD50FC5-92E1-4B5E-8DA4-72E506C2EF40}" presName="tx1" presStyleLbl="revTx" presStyleIdx="1" presStyleCnt="3"/>
      <dgm:spPr/>
    </dgm:pt>
    <dgm:pt modelId="{0BF55F2C-DE33-44CD-9FDC-16E3E265E5AF}" type="pres">
      <dgm:prSet presAssocID="{5CD50FC5-92E1-4B5E-8DA4-72E506C2EF40}" presName="vert1" presStyleCnt="0"/>
      <dgm:spPr/>
    </dgm:pt>
    <dgm:pt modelId="{11F27C52-0230-4AA9-905B-9FD45EB22DD1}" type="pres">
      <dgm:prSet presAssocID="{0D67BBCB-2528-4BF4-8C2F-B499A2FFAF0E}" presName="thickLine" presStyleLbl="alignNode1" presStyleIdx="2" presStyleCnt="3"/>
      <dgm:spPr/>
    </dgm:pt>
    <dgm:pt modelId="{74A0044D-3F96-4584-8347-8AADF86B2A71}" type="pres">
      <dgm:prSet presAssocID="{0D67BBCB-2528-4BF4-8C2F-B499A2FFAF0E}" presName="horz1" presStyleCnt="0"/>
      <dgm:spPr/>
    </dgm:pt>
    <dgm:pt modelId="{77D54CA4-28A5-4CE1-BDCB-E51EF94D520A}" type="pres">
      <dgm:prSet presAssocID="{0D67BBCB-2528-4BF4-8C2F-B499A2FFAF0E}" presName="tx1" presStyleLbl="revTx" presStyleIdx="2" presStyleCnt="3"/>
      <dgm:spPr/>
    </dgm:pt>
    <dgm:pt modelId="{009E6EBC-B6CF-4047-AB2F-9EE53098D958}" type="pres">
      <dgm:prSet presAssocID="{0D67BBCB-2528-4BF4-8C2F-B499A2FFAF0E}" presName="vert1" presStyleCnt="0"/>
      <dgm:spPr/>
    </dgm:pt>
  </dgm:ptLst>
  <dgm:cxnLst>
    <dgm:cxn modelId="{F10A500D-5A8A-47B3-A7CD-201404FAD310}" type="presOf" srcId="{0D67BBCB-2528-4BF4-8C2F-B499A2FFAF0E}" destId="{77D54CA4-28A5-4CE1-BDCB-E51EF94D520A}" srcOrd="0" destOrd="0" presId="urn:microsoft.com/office/officeart/2008/layout/LinedList"/>
    <dgm:cxn modelId="{2103CD45-C543-4F29-AE8D-1836F3632474}" srcId="{472A0DC4-AD13-4C6E-B109-031DCABE20DC}" destId="{DE56EA07-DAE5-4A71-9068-0FEF05326422}" srcOrd="0" destOrd="0" parTransId="{A33E3CFA-AF57-42CD-92A7-532FDE9B2C5A}" sibTransId="{6F746FFB-67D5-42C5-A8A0-092763710454}"/>
    <dgm:cxn modelId="{7B04AA4E-6083-4D44-B53B-298192154CFF}" srcId="{472A0DC4-AD13-4C6E-B109-031DCABE20DC}" destId="{5CD50FC5-92E1-4B5E-8DA4-72E506C2EF40}" srcOrd="1" destOrd="0" parTransId="{BD73CDCC-DB0A-4B01-8594-242544DD62AB}" sibTransId="{3906C8C2-1A8E-4427-8F5F-85FE81FC2FCB}"/>
    <dgm:cxn modelId="{FE89F983-CC20-4C8B-8160-D9A039E584CD}" srcId="{472A0DC4-AD13-4C6E-B109-031DCABE20DC}" destId="{0D67BBCB-2528-4BF4-8C2F-B499A2FFAF0E}" srcOrd="2" destOrd="0" parTransId="{68F6878E-8508-4BF0-956E-6275B5F05DF7}" sibTransId="{D60D07E4-ED41-4CD2-A0C0-A590EAF7E93A}"/>
    <dgm:cxn modelId="{258161A3-2528-4243-8DD5-A219E6E24BDD}" type="presOf" srcId="{5CD50FC5-92E1-4B5E-8DA4-72E506C2EF40}" destId="{810F0198-A988-4CEA-91AF-4FCCFD6CCEC1}" srcOrd="0" destOrd="0" presId="urn:microsoft.com/office/officeart/2008/layout/LinedList"/>
    <dgm:cxn modelId="{0EFA2BE3-FA9D-4A62-9083-45BF4401EF6C}" type="presOf" srcId="{DE56EA07-DAE5-4A71-9068-0FEF05326422}" destId="{3C25FCB2-CC5C-4F40-8A6A-964DED4C5CF6}" srcOrd="0" destOrd="0" presId="urn:microsoft.com/office/officeart/2008/layout/LinedList"/>
    <dgm:cxn modelId="{D24F05FE-3409-4B82-9E94-70C0C33CF926}" type="presOf" srcId="{472A0DC4-AD13-4C6E-B109-031DCABE20DC}" destId="{603E000B-5E97-4FE3-9F29-F98A83D72506}" srcOrd="0" destOrd="0" presId="urn:microsoft.com/office/officeart/2008/layout/LinedList"/>
    <dgm:cxn modelId="{2125AB4F-198B-4A51-A25B-8FD53F99B2B0}" type="presParOf" srcId="{603E000B-5E97-4FE3-9F29-F98A83D72506}" destId="{13EC3710-DAB2-4B57-A8E4-FFF6C5B2A248}" srcOrd="0" destOrd="0" presId="urn:microsoft.com/office/officeart/2008/layout/LinedList"/>
    <dgm:cxn modelId="{54887D01-8122-463F-8252-25A0B91672EF}" type="presParOf" srcId="{603E000B-5E97-4FE3-9F29-F98A83D72506}" destId="{202E1B87-2823-4554-A374-C8704BA11591}" srcOrd="1" destOrd="0" presId="urn:microsoft.com/office/officeart/2008/layout/LinedList"/>
    <dgm:cxn modelId="{4A3F03FC-BA44-4658-B3CF-C22A3917CECD}" type="presParOf" srcId="{202E1B87-2823-4554-A374-C8704BA11591}" destId="{3C25FCB2-CC5C-4F40-8A6A-964DED4C5CF6}" srcOrd="0" destOrd="0" presId="urn:microsoft.com/office/officeart/2008/layout/LinedList"/>
    <dgm:cxn modelId="{8DFFF88A-8A80-40D9-9BD5-1D72E9EAF49E}" type="presParOf" srcId="{202E1B87-2823-4554-A374-C8704BA11591}" destId="{32D17291-18CD-42B8-8883-830808197788}" srcOrd="1" destOrd="0" presId="urn:microsoft.com/office/officeart/2008/layout/LinedList"/>
    <dgm:cxn modelId="{33672DD5-D17A-4E4E-BEAC-E34045995886}" type="presParOf" srcId="{603E000B-5E97-4FE3-9F29-F98A83D72506}" destId="{CFC63814-0FA9-4187-AD6A-BEB7C9A6AAF3}" srcOrd="2" destOrd="0" presId="urn:microsoft.com/office/officeart/2008/layout/LinedList"/>
    <dgm:cxn modelId="{BF13B045-1326-4D12-B6CE-6D03F0C75E37}" type="presParOf" srcId="{603E000B-5E97-4FE3-9F29-F98A83D72506}" destId="{F5413C4D-040C-4FD5-92CC-F03136A425EC}" srcOrd="3" destOrd="0" presId="urn:microsoft.com/office/officeart/2008/layout/LinedList"/>
    <dgm:cxn modelId="{A1EF1FA9-29D8-40D2-BE9E-90D7CFB71EB7}" type="presParOf" srcId="{F5413C4D-040C-4FD5-92CC-F03136A425EC}" destId="{810F0198-A988-4CEA-91AF-4FCCFD6CCEC1}" srcOrd="0" destOrd="0" presId="urn:microsoft.com/office/officeart/2008/layout/LinedList"/>
    <dgm:cxn modelId="{EF4B898A-BB12-4543-9E6A-689E2E7282A1}" type="presParOf" srcId="{F5413C4D-040C-4FD5-92CC-F03136A425EC}" destId="{0BF55F2C-DE33-44CD-9FDC-16E3E265E5AF}" srcOrd="1" destOrd="0" presId="urn:microsoft.com/office/officeart/2008/layout/LinedList"/>
    <dgm:cxn modelId="{66765A76-D440-4245-98C0-EFA34EAA4949}" type="presParOf" srcId="{603E000B-5E97-4FE3-9F29-F98A83D72506}" destId="{11F27C52-0230-4AA9-905B-9FD45EB22DD1}" srcOrd="4" destOrd="0" presId="urn:microsoft.com/office/officeart/2008/layout/LinedList"/>
    <dgm:cxn modelId="{0F8BE05E-E8E6-48BA-967A-4C24C03A13FA}" type="presParOf" srcId="{603E000B-5E97-4FE3-9F29-F98A83D72506}" destId="{74A0044D-3F96-4584-8347-8AADF86B2A71}" srcOrd="5" destOrd="0" presId="urn:microsoft.com/office/officeart/2008/layout/LinedList"/>
    <dgm:cxn modelId="{938DF0F0-4118-4EC3-B96D-528B037A173A}" type="presParOf" srcId="{74A0044D-3F96-4584-8347-8AADF86B2A71}" destId="{77D54CA4-28A5-4CE1-BDCB-E51EF94D520A}" srcOrd="0" destOrd="0" presId="urn:microsoft.com/office/officeart/2008/layout/LinedList"/>
    <dgm:cxn modelId="{14D64BDE-2864-4F4E-A935-B3396D4D7651}" type="presParOf" srcId="{74A0044D-3F96-4584-8347-8AADF86B2A71}" destId="{009E6EBC-B6CF-4047-AB2F-9EE53098D95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EC3710-DAB2-4B57-A8E4-FFF6C5B2A248}">
      <dsp:nvSpPr>
        <dsp:cNvPr id="0" name=""/>
        <dsp:cNvSpPr/>
      </dsp:nvSpPr>
      <dsp:spPr>
        <a:xfrm>
          <a:off x="0" y="2299"/>
          <a:ext cx="573339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25FCB2-CC5C-4F40-8A6A-964DED4C5CF6}">
      <dsp:nvSpPr>
        <dsp:cNvPr id="0" name=""/>
        <dsp:cNvSpPr/>
      </dsp:nvSpPr>
      <dsp:spPr>
        <a:xfrm>
          <a:off x="0" y="2299"/>
          <a:ext cx="5733390" cy="1568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kern="1200" dirty="0"/>
            <a:t>GL AL WC Umbrella</a:t>
          </a:r>
        </a:p>
      </dsp:txBody>
      <dsp:txXfrm>
        <a:off x="0" y="2299"/>
        <a:ext cx="5733390" cy="1568350"/>
      </dsp:txXfrm>
    </dsp:sp>
    <dsp:sp modelId="{CFC63814-0FA9-4187-AD6A-BEB7C9A6AAF3}">
      <dsp:nvSpPr>
        <dsp:cNvPr id="0" name=""/>
        <dsp:cNvSpPr/>
      </dsp:nvSpPr>
      <dsp:spPr>
        <a:xfrm>
          <a:off x="0" y="1570650"/>
          <a:ext cx="573339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0F0198-A988-4CEA-91AF-4FCCFD6CCEC1}">
      <dsp:nvSpPr>
        <dsp:cNvPr id="0" name=""/>
        <dsp:cNvSpPr/>
      </dsp:nvSpPr>
      <dsp:spPr>
        <a:xfrm>
          <a:off x="0" y="1570650"/>
          <a:ext cx="5733390" cy="1568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kern="1200"/>
            <a:t>Other Policies </a:t>
          </a:r>
        </a:p>
      </dsp:txBody>
      <dsp:txXfrm>
        <a:off x="0" y="1570650"/>
        <a:ext cx="5733390" cy="1568350"/>
      </dsp:txXfrm>
    </dsp:sp>
    <dsp:sp modelId="{11F27C52-0230-4AA9-905B-9FD45EB22DD1}">
      <dsp:nvSpPr>
        <dsp:cNvPr id="0" name=""/>
        <dsp:cNvSpPr/>
      </dsp:nvSpPr>
      <dsp:spPr>
        <a:xfrm>
          <a:off x="0" y="3139001"/>
          <a:ext cx="573339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D54CA4-28A5-4CE1-BDCB-E51EF94D520A}">
      <dsp:nvSpPr>
        <dsp:cNvPr id="0" name=""/>
        <dsp:cNvSpPr/>
      </dsp:nvSpPr>
      <dsp:spPr>
        <a:xfrm>
          <a:off x="0" y="3139001"/>
          <a:ext cx="5733390" cy="1568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kern="1200"/>
            <a:t>Current Edition Endorsements</a:t>
          </a:r>
        </a:p>
      </dsp:txBody>
      <dsp:txXfrm>
        <a:off x="0" y="3139001"/>
        <a:ext cx="5733390" cy="156835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43343" cy="467071"/>
          </a:xfrm>
          <a:prstGeom prst="rect">
            <a:avLst/>
          </a:prstGeom>
        </p:spPr>
        <p:txBody>
          <a:bodyPr vert="horz" lIns="93306" tIns="46653" rIns="93306" bIns="46653" rtlCol="0"/>
          <a:lstStyle>
            <a:lvl1pPr algn="l">
              <a:defRPr sz="1200"/>
            </a:lvl1pPr>
          </a:lstStyle>
          <a:p>
            <a:endParaRPr lang="en-US" dirty="0"/>
          </a:p>
        </p:txBody>
      </p:sp>
      <p:sp>
        <p:nvSpPr>
          <p:cNvPr id="3" name="Date Placeholder 2"/>
          <p:cNvSpPr>
            <a:spLocks noGrp="1"/>
          </p:cNvSpPr>
          <p:nvPr>
            <p:ph type="dt" idx="1"/>
          </p:nvPr>
        </p:nvSpPr>
        <p:spPr>
          <a:xfrm>
            <a:off x="3978133" y="0"/>
            <a:ext cx="3043343" cy="467071"/>
          </a:xfrm>
          <a:prstGeom prst="rect">
            <a:avLst/>
          </a:prstGeom>
        </p:spPr>
        <p:txBody>
          <a:bodyPr vert="horz" lIns="93306" tIns="46653" rIns="93306" bIns="46653" rtlCol="0"/>
          <a:lstStyle>
            <a:lvl1pPr algn="r">
              <a:defRPr sz="1200"/>
            </a:lvl1pPr>
          </a:lstStyle>
          <a:p>
            <a:fld id="{4B3F774C-70F7-4ED4-813C-739E51CF8487}" type="datetimeFigureOut">
              <a:rPr lang="en-US" smtClean="0"/>
              <a:t>10/24/2022</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06" tIns="46653" rIns="93306" bIns="46653" rtlCol="0" anchor="ctr"/>
          <a:lstStyle/>
          <a:p>
            <a:endParaRPr lang="en-US" dirty="0"/>
          </a:p>
        </p:txBody>
      </p:sp>
      <p:sp>
        <p:nvSpPr>
          <p:cNvPr id="5" name="Notes Placeholder 4"/>
          <p:cNvSpPr>
            <a:spLocks noGrp="1"/>
          </p:cNvSpPr>
          <p:nvPr>
            <p:ph type="body" sz="quarter" idx="3"/>
          </p:nvPr>
        </p:nvSpPr>
        <p:spPr>
          <a:xfrm>
            <a:off x="702310" y="4480005"/>
            <a:ext cx="5618480" cy="3665458"/>
          </a:xfrm>
          <a:prstGeom prst="rect">
            <a:avLst/>
          </a:prstGeom>
        </p:spPr>
        <p:txBody>
          <a:bodyPr vert="horz" lIns="93306" tIns="46653" rIns="93306" bIns="4665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42030"/>
            <a:ext cx="3043343" cy="467070"/>
          </a:xfrm>
          <a:prstGeom prst="rect">
            <a:avLst/>
          </a:prstGeom>
        </p:spPr>
        <p:txBody>
          <a:bodyPr vert="horz" lIns="93306" tIns="46653" rIns="93306" bIns="4665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0"/>
            <a:ext cx="3043343" cy="467070"/>
          </a:xfrm>
          <a:prstGeom prst="rect">
            <a:avLst/>
          </a:prstGeom>
        </p:spPr>
        <p:txBody>
          <a:bodyPr vert="horz" lIns="93306" tIns="46653" rIns="93306" bIns="46653" rtlCol="0" anchor="b"/>
          <a:lstStyle>
            <a:lvl1pPr algn="r">
              <a:defRPr sz="1200"/>
            </a:lvl1pPr>
          </a:lstStyle>
          <a:p>
            <a:fld id="{B524A772-5D94-4F12-8B86-44D4FB26368F}" type="slidenum">
              <a:rPr lang="en-US" smtClean="0"/>
              <a:t>‹#›</a:t>
            </a:fld>
            <a:endParaRPr lang="en-US" dirty="0"/>
          </a:p>
        </p:txBody>
      </p:sp>
    </p:spTree>
    <p:extLst>
      <p:ext uri="{BB962C8B-B14F-4D97-AF65-F5344CB8AC3E}">
        <p14:creationId xmlns:p14="http://schemas.microsoft.com/office/powerpoint/2010/main" val="268842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A772-5D94-4F12-8B86-44D4FB26368F}" type="slidenum">
              <a:rPr lang="en-US" smtClean="0"/>
              <a:t>3</a:t>
            </a:fld>
            <a:endParaRPr lang="en-US" dirty="0"/>
          </a:p>
        </p:txBody>
      </p:sp>
    </p:spTree>
    <p:extLst>
      <p:ext uri="{BB962C8B-B14F-4D97-AF65-F5344CB8AC3E}">
        <p14:creationId xmlns:p14="http://schemas.microsoft.com/office/powerpoint/2010/main" val="624712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(add to note card explanation of officers or refer to KP to explain in further detail) </a:t>
            </a:r>
            <a:endParaRPr lang="en-US" dirty="0"/>
          </a:p>
        </p:txBody>
      </p:sp>
      <p:sp>
        <p:nvSpPr>
          <p:cNvPr id="4" name="Slide Number Placeholder 3"/>
          <p:cNvSpPr>
            <a:spLocks noGrp="1"/>
          </p:cNvSpPr>
          <p:nvPr>
            <p:ph type="sldNum" sz="quarter" idx="5"/>
          </p:nvPr>
        </p:nvSpPr>
        <p:spPr/>
        <p:txBody>
          <a:bodyPr/>
          <a:lstStyle/>
          <a:p>
            <a:fld id="{B524A772-5D94-4F12-8B86-44D4FB26368F}" type="slidenum">
              <a:rPr lang="en-US" smtClean="0"/>
              <a:t>22</a:t>
            </a:fld>
            <a:endParaRPr lang="en-US" dirty="0"/>
          </a:p>
        </p:txBody>
      </p:sp>
    </p:spTree>
    <p:extLst>
      <p:ext uri="{BB962C8B-B14F-4D97-AF65-F5344CB8AC3E}">
        <p14:creationId xmlns:p14="http://schemas.microsoft.com/office/powerpoint/2010/main" val="405994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A772-5D94-4F12-8B86-44D4FB26368F}" type="slidenum">
              <a:rPr lang="en-US" smtClean="0"/>
              <a:t>33</a:t>
            </a:fld>
            <a:endParaRPr lang="en-US" dirty="0"/>
          </a:p>
        </p:txBody>
      </p:sp>
    </p:spTree>
    <p:extLst>
      <p:ext uri="{BB962C8B-B14F-4D97-AF65-F5344CB8AC3E}">
        <p14:creationId xmlns:p14="http://schemas.microsoft.com/office/powerpoint/2010/main" val="698404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4A772-5D94-4F12-8B86-44D4FB26368F}" type="slidenum">
              <a:rPr lang="en-US" smtClean="0"/>
              <a:t>34</a:t>
            </a:fld>
            <a:endParaRPr lang="en-US" dirty="0"/>
          </a:p>
        </p:txBody>
      </p:sp>
    </p:spTree>
    <p:extLst>
      <p:ext uri="{BB962C8B-B14F-4D97-AF65-F5344CB8AC3E}">
        <p14:creationId xmlns:p14="http://schemas.microsoft.com/office/powerpoint/2010/main" val="3283096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F2E34D-57B0-41D5-A7AF-DF10D1068115}" type="datetime1">
              <a:rPr lang="en-US" smtClean="0"/>
              <a:t>10/24/2022</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6E8327-77F4-4A2B-9238-101C8E3404E4}" type="datetime1">
              <a:rPr lang="en-US" smtClean="0"/>
              <a:t>10/24/2022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87327A-3B7B-4F18-AD00-4892CF91FF9D}" type="datetime1">
              <a:rPr lang="en-US" smtClean="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98241-E647-4007-AB01-BB30869910EB}" type="datetime1">
              <a:rPr lang="en-US" smtClean="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9F5554-C941-4C3B-A197-75ED448862A0}" type="datetime1">
              <a:rPr lang="en-US" smtClean="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6B44A0-C3F8-4023-9352-7CF7C034B2C8}" type="datetime1">
              <a:rPr lang="en-US" smtClean="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C3DC5B-471F-47EA-B884-FE923235A560}" type="datetime1">
              <a:rPr lang="en-US" smtClean="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8C408-3247-4796-93FF-B91D6887AEC0}" type="datetime1">
              <a:rPr lang="en-US" smtClean="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A1D282-CC74-49F4-B876-75084EFB56F1}" type="datetime1">
              <a:rPr lang="en-US" smtClean="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56EAF9-2583-4989-8D87-13F548ED6E0C}" type="datetime1">
              <a:rPr lang="en-US" smtClean="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0E3CFB-BB1B-4B2A-ADF6-B1A4609854C4}" type="datetime1">
              <a:rPr lang="en-US" smtClean="0"/>
              <a:t>10/24/2022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3AEAA8-1A97-412E-935C-2E918F139579}" type="datetime1">
              <a:rPr lang="en-US" smtClean="0"/>
              <a:t>10/24/2022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8B0DF1-CA1F-4E36-8C65-C52A9896A8FB}" type="datetime1">
              <a:rPr lang="en-US" smtClean="0"/>
              <a:t>10/24/2022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6173FD-197A-4AD6-8D60-38B6A76F0734}" type="datetime1">
              <a:rPr lang="en-US" smtClean="0"/>
              <a:t>10/24/2022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DC3949-07FA-4C7A-A990-D6D1043EED71}" type="datetime1">
              <a:rPr lang="en-US" smtClean="0"/>
              <a:t>10/24/2022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9E2DE8-6D13-4218-A974-D45AA7B6E4FF}" type="datetime1">
              <a:rPr lang="en-US" smtClean="0"/>
              <a:t>10/24/2022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DAB7D7-4BDA-4ABC-B31D-66201C69A314}" type="datetime1">
              <a:rPr lang="en-US" smtClean="0"/>
              <a:t>10/24/2022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E3F0A0B-291C-4112-A023-023C51AB2E85}" type="datetime1">
              <a:rPr lang="en-US" smtClean="0"/>
              <a:t>10/24/2022</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hyperlink" Target="mailto:PestSureCerts@Alliant.com"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5A92FE9-DB05-4D0D-AF5A-BE8664B9F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53D9B26A-5143-49A7-BA98-D871D5BD71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526211" y="1"/>
            <a:ext cx="5014912" cy="6857999"/>
            <a:chOff x="2928938" y="-4763"/>
            <a:chExt cx="5014912" cy="6862763"/>
          </a:xfrm>
        </p:grpSpPr>
        <p:sp>
          <p:nvSpPr>
            <p:cNvPr id="24" name="Freeform 6">
              <a:extLst>
                <a:ext uri="{FF2B5EF4-FFF2-40B4-BE49-F238E27FC236}">
                  <a16:creationId xmlns:a16="http://schemas.microsoft.com/office/drawing/2014/main" id="{68B85E55-A2A1-4682-B891-F201358A92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5" name="Freeform 7">
              <a:extLst>
                <a:ext uri="{FF2B5EF4-FFF2-40B4-BE49-F238E27FC236}">
                  <a16:creationId xmlns:a16="http://schemas.microsoft.com/office/drawing/2014/main" id="{45EF6EDB-9B5D-49E9-96FA-1AE08BF95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26" name="Freeform 12">
              <a:extLst>
                <a:ext uri="{FF2B5EF4-FFF2-40B4-BE49-F238E27FC236}">
                  <a16:creationId xmlns:a16="http://schemas.microsoft.com/office/drawing/2014/main" id="{38338226-D6E2-4EEE-B271-DB4BD096DB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27" name="Freeform 13">
              <a:extLst>
                <a:ext uri="{FF2B5EF4-FFF2-40B4-BE49-F238E27FC236}">
                  <a16:creationId xmlns:a16="http://schemas.microsoft.com/office/drawing/2014/main" id="{4878FB48-17B3-4A11-8025-DE0945CD4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8" name="Freeform 14">
              <a:extLst>
                <a:ext uri="{FF2B5EF4-FFF2-40B4-BE49-F238E27FC236}">
                  <a16:creationId xmlns:a16="http://schemas.microsoft.com/office/drawing/2014/main" id="{4150A21C-DD6D-4D3C-9E95-7A3CA263B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9" name="Freeform 15">
              <a:extLst>
                <a:ext uri="{FF2B5EF4-FFF2-40B4-BE49-F238E27FC236}">
                  <a16:creationId xmlns:a16="http://schemas.microsoft.com/office/drawing/2014/main" id="{7505BF04-104D-4180-A284-42FCD6B04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p:nvSpPr>
          <p:cNvPr id="2" name="Title 1">
            <a:extLst>
              <a:ext uri="{FF2B5EF4-FFF2-40B4-BE49-F238E27FC236}">
                <a16:creationId xmlns:a16="http://schemas.microsoft.com/office/drawing/2014/main" id="{652CD06E-EB43-4697-A9C1-290232C3BAD6}"/>
              </a:ext>
            </a:extLst>
          </p:cNvPr>
          <p:cNvSpPr>
            <a:spLocks noGrp="1"/>
          </p:cNvSpPr>
          <p:nvPr>
            <p:ph type="ctrTitle"/>
          </p:nvPr>
        </p:nvSpPr>
        <p:spPr>
          <a:xfrm>
            <a:off x="1018190" y="924232"/>
            <a:ext cx="8174971" cy="3285866"/>
          </a:xfrm>
        </p:spPr>
        <p:txBody>
          <a:bodyPr>
            <a:normAutofit/>
          </a:bodyPr>
          <a:lstStyle/>
          <a:p>
            <a:pPr algn="l"/>
            <a:r>
              <a:rPr lang="en-US" sz="6200" dirty="0"/>
              <a:t>Certificates Of Insurance</a:t>
            </a:r>
          </a:p>
        </p:txBody>
      </p:sp>
      <p:sp>
        <p:nvSpPr>
          <p:cNvPr id="3" name="Subtitle 2">
            <a:extLst>
              <a:ext uri="{FF2B5EF4-FFF2-40B4-BE49-F238E27FC236}">
                <a16:creationId xmlns:a16="http://schemas.microsoft.com/office/drawing/2014/main" id="{1FBBDE4E-FFA3-44D5-BA0B-7575E2214B7C}"/>
              </a:ext>
            </a:extLst>
          </p:cNvPr>
          <p:cNvSpPr>
            <a:spLocks noGrp="1"/>
          </p:cNvSpPr>
          <p:nvPr>
            <p:ph type="subTitle" idx="1"/>
          </p:nvPr>
        </p:nvSpPr>
        <p:spPr>
          <a:xfrm>
            <a:off x="1018190" y="4210098"/>
            <a:ext cx="7178070" cy="863348"/>
          </a:xfrm>
        </p:spPr>
        <p:txBody>
          <a:bodyPr>
            <a:normAutofit/>
          </a:bodyPr>
          <a:lstStyle/>
          <a:p>
            <a:pPr algn="l"/>
            <a:r>
              <a:rPr lang="en-US" dirty="0"/>
              <a:t>Maria Maldonado</a:t>
            </a:r>
          </a:p>
        </p:txBody>
      </p:sp>
    </p:spTree>
    <p:extLst>
      <p:ext uri="{BB962C8B-B14F-4D97-AF65-F5344CB8AC3E}">
        <p14:creationId xmlns:p14="http://schemas.microsoft.com/office/powerpoint/2010/main" val="3884466951"/>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8AEBEFE2-515F-4B18-8468-97D8C73098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7" name="Freeform 6">
              <a:extLst>
                <a:ext uri="{FF2B5EF4-FFF2-40B4-BE49-F238E27FC236}">
                  <a16:creationId xmlns:a16="http://schemas.microsoft.com/office/drawing/2014/main" id="{42A84A1C-64AD-4415-AC50-45FB65361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8" name="Freeform 7">
              <a:extLst>
                <a:ext uri="{FF2B5EF4-FFF2-40B4-BE49-F238E27FC236}">
                  <a16:creationId xmlns:a16="http://schemas.microsoft.com/office/drawing/2014/main" id="{B9CCB5DF-B7FE-4417-9B32-672497E3AD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9" name="Freeform 8">
              <a:extLst>
                <a:ext uri="{FF2B5EF4-FFF2-40B4-BE49-F238E27FC236}">
                  <a16:creationId xmlns:a16="http://schemas.microsoft.com/office/drawing/2014/main" id="{3C6EE6E1-4DD7-4FB0-9428-1B0064584C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0" name="Freeform 9">
              <a:extLst>
                <a:ext uri="{FF2B5EF4-FFF2-40B4-BE49-F238E27FC236}">
                  <a16:creationId xmlns:a16="http://schemas.microsoft.com/office/drawing/2014/main" id="{F19641FD-140C-4164-882A-1C36915F42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1" name="Freeform 10">
              <a:extLst>
                <a:ext uri="{FF2B5EF4-FFF2-40B4-BE49-F238E27FC236}">
                  <a16:creationId xmlns:a16="http://schemas.microsoft.com/office/drawing/2014/main" id="{1B022741-DE93-4568-9EA7-CFDF6A7B4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2" name="Freeform 11">
              <a:extLst>
                <a:ext uri="{FF2B5EF4-FFF2-40B4-BE49-F238E27FC236}">
                  <a16:creationId xmlns:a16="http://schemas.microsoft.com/office/drawing/2014/main" id="{0366A110-6771-478C-915F-09E3FC17DF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72285AF5-B602-44EF-BC05-75925E8F69C5}"/>
              </a:ext>
            </a:extLst>
          </p:cNvPr>
          <p:cNvSpPr>
            <a:spLocks noGrp="1"/>
          </p:cNvSpPr>
          <p:nvPr>
            <p:ph type="title"/>
          </p:nvPr>
        </p:nvSpPr>
        <p:spPr>
          <a:xfrm>
            <a:off x="1484312" y="685800"/>
            <a:ext cx="5747778" cy="1752599"/>
          </a:xfrm>
        </p:spPr>
        <p:txBody>
          <a:bodyPr vert="horz" lIns="91440" tIns="45720" rIns="91440" bIns="45720" rtlCol="0" anchor="ctr">
            <a:normAutofit/>
          </a:bodyPr>
          <a:lstStyle/>
          <a:p>
            <a:pPr lvl="1" algn="ctr"/>
            <a:r>
              <a:rPr lang="en-US" sz="4000" b="1" i="0" u="none" strike="noStrike" baseline="0" dirty="0">
                <a:latin typeface="Arial,Bold"/>
              </a:rPr>
              <a:t>CG 20 10 12 19</a:t>
            </a:r>
            <a:br>
              <a:rPr lang="en-US" sz="4000" b="1" i="0" u="none" strike="noStrike" baseline="0" dirty="0">
                <a:latin typeface="Arial,Bold"/>
              </a:rPr>
            </a:br>
            <a:r>
              <a:rPr lang="en-US" sz="4000" b="1" i="0" u="none" strike="noStrike" baseline="0" dirty="0">
                <a:latin typeface="Arial,Bold"/>
              </a:rPr>
              <a:t>Additional Insured</a:t>
            </a:r>
          </a:p>
        </p:txBody>
      </p:sp>
      <p:sp>
        <p:nvSpPr>
          <p:cNvPr id="10" name="Content Placeholder 9">
            <a:extLst>
              <a:ext uri="{FF2B5EF4-FFF2-40B4-BE49-F238E27FC236}">
                <a16:creationId xmlns:a16="http://schemas.microsoft.com/office/drawing/2014/main" id="{B657F3A5-52FB-6BE8-8951-01E04B2A4E2A}"/>
              </a:ext>
            </a:extLst>
          </p:cNvPr>
          <p:cNvSpPr>
            <a:spLocks noGrp="1"/>
          </p:cNvSpPr>
          <p:nvPr>
            <p:ph sz="half" idx="1"/>
          </p:nvPr>
        </p:nvSpPr>
        <p:spPr>
          <a:xfrm>
            <a:off x="1484311" y="2666999"/>
            <a:ext cx="5747778" cy="3124201"/>
          </a:xfrm>
        </p:spPr>
        <p:txBody>
          <a:bodyPr vert="horz" lIns="91440" tIns="45720" rIns="91440" bIns="45720" rtlCol="0" anchor="ctr">
            <a:normAutofit fontScale="85000" lnSpcReduction="10000"/>
          </a:bodyPr>
          <a:lstStyle/>
          <a:p>
            <a:r>
              <a:rPr lang="en-US" dirty="0"/>
              <a:t>What is Additional Insured?</a:t>
            </a:r>
          </a:p>
          <a:p>
            <a:pPr lvl="1"/>
            <a:r>
              <a:rPr lang="en-US" dirty="0"/>
              <a:t>Additional Insured – A person or organization not automatically included as an insured under an insurance policy, but who insured status is arranged, via endorsement.</a:t>
            </a:r>
          </a:p>
          <a:p>
            <a:r>
              <a:rPr lang="en-US" dirty="0"/>
              <a:t>Why would a Cert Holder want AI status?</a:t>
            </a:r>
          </a:p>
          <a:p>
            <a:pPr lvl="1"/>
            <a:r>
              <a:rPr lang="en-US" dirty="0"/>
              <a:t>It provides additional coverage in an event of a claim.</a:t>
            </a:r>
          </a:p>
          <a:p>
            <a:r>
              <a:rPr lang="en-US" dirty="0"/>
              <a:t>DOO Language typically reflects: </a:t>
            </a:r>
          </a:p>
          <a:p>
            <a:pPr marL="457200" lvl="1" indent="0">
              <a:buNone/>
            </a:pPr>
            <a:r>
              <a:rPr lang="en-US" dirty="0"/>
              <a:t>“The Certificate Holder is named as additional insured.” </a:t>
            </a:r>
          </a:p>
          <a:p>
            <a:r>
              <a:rPr lang="en-US" dirty="0"/>
              <a:t>Sample language is considered if requirements are provided</a:t>
            </a:r>
          </a:p>
          <a:p>
            <a:r>
              <a:rPr lang="en-US" dirty="0"/>
              <a:t>Blanket language is included in the Scheduled Areas</a:t>
            </a:r>
          </a:p>
          <a:p>
            <a:endParaRPr lang="en-US" dirty="0"/>
          </a:p>
        </p:txBody>
      </p:sp>
      <p:pic>
        <p:nvPicPr>
          <p:cNvPr id="4" name="Content Placeholder 3" descr="Text&#10;&#10;Description automatically generated">
            <a:extLst>
              <a:ext uri="{FF2B5EF4-FFF2-40B4-BE49-F238E27FC236}">
                <a16:creationId xmlns:a16="http://schemas.microsoft.com/office/drawing/2014/main" id="{A544A6D3-2762-47DD-82B4-91ABCDC4EE5F}"/>
              </a:ext>
            </a:extLst>
          </p:cNvPr>
          <p:cNvPicPr>
            <a:picLocks noChangeAspect="1"/>
          </p:cNvPicPr>
          <p:nvPr/>
        </p:nvPicPr>
        <p:blipFill>
          <a:blip r:embed="rId3"/>
          <a:stretch>
            <a:fillRect/>
          </a:stretch>
        </p:blipFill>
        <p:spPr>
          <a:xfrm>
            <a:off x="8476868" y="645285"/>
            <a:ext cx="2102229" cy="2520043"/>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pic>
        <p:nvPicPr>
          <p:cNvPr id="6" name="Content Placeholder 5" descr="Text&#10;&#10;Description automatically generated">
            <a:extLst>
              <a:ext uri="{FF2B5EF4-FFF2-40B4-BE49-F238E27FC236}">
                <a16:creationId xmlns:a16="http://schemas.microsoft.com/office/drawing/2014/main" id="{62B6A6D3-7D1A-4C71-96B7-E7E2E5C119E3}"/>
              </a:ext>
            </a:extLst>
          </p:cNvPr>
          <p:cNvPicPr>
            <a:picLocks noGrp="1" noChangeAspect="1"/>
          </p:cNvPicPr>
          <p:nvPr>
            <p:ph sz="half" idx="2"/>
          </p:nvPr>
        </p:nvPicPr>
        <p:blipFill>
          <a:blip r:embed="rId4"/>
          <a:stretch>
            <a:fillRect/>
          </a:stretch>
        </p:blipFill>
        <p:spPr>
          <a:xfrm>
            <a:off x="8490176" y="3423522"/>
            <a:ext cx="2075612" cy="245737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83985490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2"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pSp>
        <p:nvGrpSpPr>
          <p:cNvPr id="19" name="Group 18">
            <a:extLst>
              <a:ext uri="{FF2B5EF4-FFF2-40B4-BE49-F238E27FC236}">
                <a16:creationId xmlns:a16="http://schemas.microsoft.com/office/drawing/2014/main" id="{C27500CA-FA61-49B6-AC7B-2CE50433D9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0" name="Freeform 6">
              <a:extLst>
                <a:ext uri="{FF2B5EF4-FFF2-40B4-BE49-F238E27FC236}">
                  <a16:creationId xmlns:a16="http://schemas.microsoft.com/office/drawing/2014/main" id="{9BB2C0D0-9D80-4309-B3A1-320A61FC6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1" name="Freeform 7">
              <a:extLst>
                <a:ext uri="{FF2B5EF4-FFF2-40B4-BE49-F238E27FC236}">
                  <a16:creationId xmlns:a16="http://schemas.microsoft.com/office/drawing/2014/main" id="{BD302E04-6272-4489-AC6C-BD90F6BE4E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2" name="Freeform 8">
              <a:extLst>
                <a:ext uri="{FF2B5EF4-FFF2-40B4-BE49-F238E27FC236}">
                  <a16:creationId xmlns:a16="http://schemas.microsoft.com/office/drawing/2014/main" id="{654ECFC5-08C7-4BEA-8913-423DF4B205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3" name="Freeform 9">
              <a:extLst>
                <a:ext uri="{FF2B5EF4-FFF2-40B4-BE49-F238E27FC236}">
                  <a16:creationId xmlns:a16="http://schemas.microsoft.com/office/drawing/2014/main" id="{22B548B5-28F3-4F2F-BDDA-A16D0D276D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4" name="Freeform 10">
              <a:extLst>
                <a:ext uri="{FF2B5EF4-FFF2-40B4-BE49-F238E27FC236}">
                  <a16:creationId xmlns:a16="http://schemas.microsoft.com/office/drawing/2014/main" id="{EB0B6947-A2CA-4DF4-B955-DAFECEC2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5" name="Freeform 11">
              <a:extLst>
                <a:ext uri="{FF2B5EF4-FFF2-40B4-BE49-F238E27FC236}">
                  <a16:creationId xmlns:a16="http://schemas.microsoft.com/office/drawing/2014/main" id="{D4F51AD8-AD43-4ABE-85E8-4F769F8C21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F1796462-DBEA-40DB-B660-ACE00F8CA0F9}"/>
              </a:ext>
            </a:extLst>
          </p:cNvPr>
          <p:cNvSpPr>
            <a:spLocks noGrp="1"/>
          </p:cNvSpPr>
          <p:nvPr>
            <p:ph type="title"/>
          </p:nvPr>
        </p:nvSpPr>
        <p:spPr>
          <a:xfrm>
            <a:off x="1484311" y="685800"/>
            <a:ext cx="5781729" cy="1752599"/>
          </a:xfrm>
        </p:spPr>
        <p:txBody>
          <a:bodyPr vert="horz" lIns="91440" tIns="45720" rIns="91440" bIns="45720" rtlCol="0" anchor="ctr">
            <a:normAutofit/>
          </a:bodyPr>
          <a:lstStyle/>
          <a:p>
            <a:pPr>
              <a:lnSpc>
                <a:spcPct val="90000"/>
              </a:lnSpc>
            </a:pPr>
            <a:r>
              <a:rPr lang="en-US" sz="4000" b="1" i="0" u="none" strike="noStrike" baseline="0" dirty="0">
                <a:latin typeface="Arial,Bold"/>
              </a:rPr>
              <a:t>CG 20 37 12 19</a:t>
            </a:r>
            <a:br>
              <a:rPr lang="en-US" sz="4000" b="1" i="0" u="none" strike="noStrike" baseline="0" dirty="0">
                <a:latin typeface="Arial,Bold"/>
              </a:rPr>
            </a:br>
            <a:r>
              <a:rPr lang="en-US" sz="4000" b="1" dirty="0">
                <a:latin typeface="Arial,Bold"/>
              </a:rPr>
              <a:t>Completed Operations</a:t>
            </a:r>
            <a:br>
              <a:rPr lang="en-US" b="1" dirty="0"/>
            </a:br>
            <a:endParaRPr lang="en-US" dirty="0"/>
          </a:p>
        </p:txBody>
      </p:sp>
      <p:sp>
        <p:nvSpPr>
          <p:cNvPr id="3" name="Content Placeholder 2">
            <a:extLst>
              <a:ext uri="{FF2B5EF4-FFF2-40B4-BE49-F238E27FC236}">
                <a16:creationId xmlns:a16="http://schemas.microsoft.com/office/drawing/2014/main" id="{375D1D09-6D8C-43F9-ABDF-79444E6B7251}"/>
              </a:ext>
            </a:extLst>
          </p:cNvPr>
          <p:cNvSpPr>
            <a:spLocks noGrp="1"/>
          </p:cNvSpPr>
          <p:nvPr>
            <p:ph sz="half" idx="1"/>
          </p:nvPr>
        </p:nvSpPr>
        <p:spPr>
          <a:xfrm>
            <a:off x="1484310" y="2017337"/>
            <a:ext cx="5781730" cy="3773864"/>
          </a:xfrm>
        </p:spPr>
        <p:txBody>
          <a:bodyPr vert="horz" lIns="91440" tIns="45720" rIns="91440" bIns="45720" rtlCol="0" anchor="ctr">
            <a:normAutofit/>
          </a:bodyPr>
          <a:lstStyle/>
          <a:p>
            <a:r>
              <a:rPr lang="en-US" dirty="0"/>
              <a:t>What is Completed Operations?</a:t>
            </a:r>
          </a:p>
          <a:p>
            <a:pPr lvl="1"/>
            <a:r>
              <a:rPr lang="en-US" dirty="0"/>
              <a:t>Completed Operations – includes coverage for liability resulting from your business’ products or completed operations performed away from your premises. </a:t>
            </a:r>
          </a:p>
          <a:p>
            <a:pPr lvl="1"/>
            <a:r>
              <a:rPr lang="en-US" dirty="0"/>
              <a:t>This pertains to both property damage and bodily injury.</a:t>
            </a:r>
          </a:p>
          <a:p>
            <a:r>
              <a:rPr lang="en-US" dirty="0"/>
              <a:t>DOO Language typically reflects: </a:t>
            </a:r>
          </a:p>
          <a:p>
            <a:pPr marL="457200" lvl="1" indent="0">
              <a:buNone/>
            </a:pPr>
            <a:r>
              <a:rPr lang="en-US" dirty="0"/>
              <a:t>“Completed Operations is included on the General Liability Policy.” </a:t>
            </a:r>
          </a:p>
          <a:p>
            <a:pPr marL="0" indent="0">
              <a:buNone/>
            </a:pPr>
            <a:endParaRPr lang="en-US" dirty="0"/>
          </a:p>
        </p:txBody>
      </p:sp>
      <p:sp>
        <p:nvSpPr>
          <p:cNvPr id="27" name="Rounded Rectangle 16">
            <a:extLst>
              <a:ext uri="{FF2B5EF4-FFF2-40B4-BE49-F238E27FC236}">
                <a16:creationId xmlns:a16="http://schemas.microsoft.com/office/drawing/2014/main" id="{6958E693-06E1-4835-9E33-076E6D8ED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0503" y="648931"/>
            <a:ext cx="3912520"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10;&#10;Description automatically generated">
            <a:extLst>
              <a:ext uri="{FF2B5EF4-FFF2-40B4-BE49-F238E27FC236}">
                <a16:creationId xmlns:a16="http://schemas.microsoft.com/office/drawing/2014/main" id="{3875E29C-43BD-489A-8806-94ACD73ADA57}"/>
              </a:ext>
            </a:extLst>
          </p:cNvPr>
          <p:cNvPicPr>
            <a:picLocks noChangeAspect="1"/>
          </p:cNvPicPr>
          <p:nvPr/>
        </p:nvPicPr>
        <p:blipFill rotWithShape="1">
          <a:blip r:embed="rId3"/>
          <a:srcRect l="3708" r="10319" b="-5"/>
          <a:stretch/>
        </p:blipFill>
        <p:spPr>
          <a:xfrm>
            <a:off x="7951593" y="1011765"/>
            <a:ext cx="3226968" cy="4546708"/>
          </a:xfrm>
          <a:prstGeom prst="rect">
            <a:avLst/>
          </a:prstGeom>
        </p:spPr>
      </p:pic>
    </p:spTree>
    <p:extLst>
      <p:ext uri="{BB962C8B-B14F-4D97-AF65-F5344CB8AC3E}">
        <p14:creationId xmlns:p14="http://schemas.microsoft.com/office/powerpoint/2010/main" val="220624211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5FF890B-3CE7-403A-AECE-2DE04FC7AF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2" name="Freeform 6">
              <a:extLst>
                <a:ext uri="{FF2B5EF4-FFF2-40B4-BE49-F238E27FC236}">
                  <a16:creationId xmlns:a16="http://schemas.microsoft.com/office/drawing/2014/main" id="{99A4E160-6CFD-4514-9E20-CA6692CCD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3DCD16F5-8D15-45FD-BA62-ADAC08183A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 name="Freeform 8">
              <a:extLst>
                <a:ext uri="{FF2B5EF4-FFF2-40B4-BE49-F238E27FC236}">
                  <a16:creationId xmlns:a16="http://schemas.microsoft.com/office/drawing/2014/main" id="{E7CFAF28-6FDA-4C2C-BE51-123D1115F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 name="Freeform 9">
              <a:extLst>
                <a:ext uri="{FF2B5EF4-FFF2-40B4-BE49-F238E27FC236}">
                  <a16:creationId xmlns:a16="http://schemas.microsoft.com/office/drawing/2014/main" id="{1FD12703-0627-4991-B2A4-F96519F908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A5758E0B-DF61-40A8-B765-BC6841906A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3E063A1F-9566-4436-B4E3-2890FBBC2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39EAC8D5-B523-4D6B-A3B0-A0D53F026819}"/>
              </a:ext>
            </a:extLst>
          </p:cNvPr>
          <p:cNvSpPr>
            <a:spLocks noGrp="1"/>
          </p:cNvSpPr>
          <p:nvPr>
            <p:ph type="title"/>
          </p:nvPr>
        </p:nvSpPr>
        <p:spPr>
          <a:xfrm>
            <a:off x="1484311" y="1081548"/>
            <a:ext cx="4611689" cy="1504335"/>
          </a:xfrm>
        </p:spPr>
        <p:txBody>
          <a:bodyPr vert="horz" lIns="91440" tIns="45720" rIns="91440" bIns="45720" rtlCol="0" anchor="ctr">
            <a:normAutofit fontScale="90000"/>
          </a:bodyPr>
          <a:lstStyle/>
          <a:p>
            <a:pPr>
              <a:lnSpc>
                <a:spcPct val="90000"/>
              </a:lnSpc>
            </a:pPr>
            <a:r>
              <a:rPr lang="en-US" sz="4400" b="1" i="0" u="none" strike="noStrike" baseline="0" dirty="0">
                <a:latin typeface="Arial,Bold"/>
              </a:rPr>
              <a:t>CG 20 01 12 19</a:t>
            </a:r>
            <a:br>
              <a:rPr lang="en-US" sz="4400" b="1" i="0" u="none" strike="noStrike" baseline="0" dirty="0">
                <a:latin typeface="Arial,Bold"/>
              </a:rPr>
            </a:br>
            <a:r>
              <a:rPr lang="en-US" sz="4400" b="1" dirty="0">
                <a:latin typeface="Arial,Bold"/>
              </a:rPr>
              <a:t> </a:t>
            </a:r>
            <a:r>
              <a:rPr lang="en-US" sz="2700" b="1" dirty="0">
                <a:latin typeface="Arial,Bold"/>
              </a:rPr>
              <a:t>Primary Non-Contributory</a:t>
            </a:r>
            <a:br>
              <a:rPr lang="en-US" sz="2400" b="1" dirty="0">
                <a:latin typeface="Arial,Bold"/>
              </a:rPr>
            </a:br>
            <a:br>
              <a:rPr lang="en-US" sz="2400" b="1" dirty="0"/>
            </a:br>
            <a:endParaRPr lang="en-US" sz="2400" b="1" dirty="0"/>
          </a:p>
        </p:txBody>
      </p:sp>
      <p:sp>
        <p:nvSpPr>
          <p:cNvPr id="3" name="Content Placeholder 2">
            <a:extLst>
              <a:ext uri="{FF2B5EF4-FFF2-40B4-BE49-F238E27FC236}">
                <a16:creationId xmlns:a16="http://schemas.microsoft.com/office/drawing/2014/main" id="{A4B616F4-910F-4013-9832-7685AD1B5EB4}"/>
              </a:ext>
            </a:extLst>
          </p:cNvPr>
          <p:cNvSpPr>
            <a:spLocks noGrp="1"/>
          </p:cNvSpPr>
          <p:nvPr>
            <p:ph sz="half" idx="1"/>
          </p:nvPr>
        </p:nvSpPr>
        <p:spPr>
          <a:xfrm>
            <a:off x="1484311" y="2724346"/>
            <a:ext cx="4774522" cy="3066854"/>
          </a:xfrm>
        </p:spPr>
        <p:txBody>
          <a:bodyPr vert="horz" lIns="91440" tIns="45720" rIns="91440" bIns="45720" rtlCol="0" anchor="t">
            <a:normAutofit/>
          </a:bodyPr>
          <a:lstStyle/>
          <a:p>
            <a:r>
              <a:rPr lang="en-US" sz="1600" dirty="0"/>
              <a:t>What is Primary and Non-Contributory?</a:t>
            </a:r>
          </a:p>
          <a:p>
            <a:pPr lvl="1"/>
            <a:r>
              <a:rPr lang="en-US" sz="1400" dirty="0"/>
              <a:t>PNC – Stipulates the order of which multiple policies triggered by the same loss are to respond. </a:t>
            </a:r>
          </a:p>
          <a:p>
            <a:pPr lvl="1"/>
            <a:endParaRPr lang="en-US" sz="1400" dirty="0"/>
          </a:p>
          <a:p>
            <a:r>
              <a:rPr lang="en-US" sz="1600" dirty="0"/>
              <a:t>PNC Language</a:t>
            </a:r>
            <a:br>
              <a:rPr lang="en-US" sz="1600" dirty="0"/>
            </a:br>
            <a:r>
              <a:rPr lang="en-US" sz="1600" dirty="0"/>
              <a:t>“Insurance is Primary and Non-Contributory.”</a:t>
            </a:r>
          </a:p>
        </p:txBody>
      </p:sp>
      <p:pic>
        <p:nvPicPr>
          <p:cNvPr id="6" name="Content Placeholder 5" descr="Text, letter&#10;&#10;Description automatically generated">
            <a:extLst>
              <a:ext uri="{FF2B5EF4-FFF2-40B4-BE49-F238E27FC236}">
                <a16:creationId xmlns:a16="http://schemas.microsoft.com/office/drawing/2014/main" id="{EBB613C1-9814-4E37-9772-75BD95E3262D}"/>
              </a:ext>
            </a:extLst>
          </p:cNvPr>
          <p:cNvPicPr>
            <a:picLocks noGrp="1" noChangeAspect="1"/>
          </p:cNvPicPr>
          <p:nvPr>
            <p:ph sz="half" idx="2"/>
          </p:nvPr>
        </p:nvPicPr>
        <p:blipFill>
          <a:blip r:embed="rId3"/>
          <a:stretch>
            <a:fillRect/>
          </a:stretch>
        </p:blipFill>
        <p:spPr>
          <a:xfrm>
            <a:off x="6525532" y="685799"/>
            <a:ext cx="3713991" cy="5053050"/>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42610151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5FF890B-3CE7-403A-AECE-2DE04FC7AF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6" name="Freeform 6">
              <a:extLst>
                <a:ext uri="{FF2B5EF4-FFF2-40B4-BE49-F238E27FC236}">
                  <a16:creationId xmlns:a16="http://schemas.microsoft.com/office/drawing/2014/main" id="{99A4E160-6CFD-4514-9E20-CA6692CCD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a:extLst>
                <a:ext uri="{FF2B5EF4-FFF2-40B4-BE49-F238E27FC236}">
                  <a16:creationId xmlns:a16="http://schemas.microsoft.com/office/drawing/2014/main" id="{3DCD16F5-8D15-45FD-BA62-ADAC08183A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8" name="Freeform 8">
              <a:extLst>
                <a:ext uri="{FF2B5EF4-FFF2-40B4-BE49-F238E27FC236}">
                  <a16:creationId xmlns:a16="http://schemas.microsoft.com/office/drawing/2014/main" id="{E7CFAF28-6FDA-4C2C-BE51-123D1115F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9" name="Freeform 9">
              <a:extLst>
                <a:ext uri="{FF2B5EF4-FFF2-40B4-BE49-F238E27FC236}">
                  <a16:creationId xmlns:a16="http://schemas.microsoft.com/office/drawing/2014/main" id="{1FD12703-0627-4991-B2A4-F96519F908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 name="Freeform 10">
              <a:extLst>
                <a:ext uri="{FF2B5EF4-FFF2-40B4-BE49-F238E27FC236}">
                  <a16:creationId xmlns:a16="http://schemas.microsoft.com/office/drawing/2014/main" id="{A5758E0B-DF61-40A8-B765-BC6841906A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a16="http://schemas.microsoft.com/office/drawing/2014/main" id="{3E063A1F-9566-4436-B4E3-2890FBBC2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B99A6D16-0BA4-482D-BD07-6976F2C870B6}"/>
              </a:ext>
            </a:extLst>
          </p:cNvPr>
          <p:cNvSpPr>
            <a:spLocks noGrp="1"/>
          </p:cNvSpPr>
          <p:nvPr>
            <p:ph type="title"/>
          </p:nvPr>
        </p:nvSpPr>
        <p:spPr>
          <a:xfrm>
            <a:off x="1484311" y="470517"/>
            <a:ext cx="4277297" cy="2115367"/>
          </a:xfrm>
        </p:spPr>
        <p:txBody>
          <a:bodyPr vert="horz" lIns="91440" tIns="45720" rIns="91440" bIns="45720" rtlCol="0" anchor="ctr">
            <a:normAutofit/>
          </a:bodyPr>
          <a:lstStyle/>
          <a:p>
            <a:r>
              <a:rPr lang="en-US" b="1" i="0" u="none" strike="noStrike" baseline="0" dirty="0">
                <a:latin typeface="Arial,Bold"/>
              </a:rPr>
              <a:t>CG 24 04 12 19 </a:t>
            </a:r>
            <a:br>
              <a:rPr lang="en-US" sz="2400" b="1" i="0" u="none" strike="noStrike" baseline="0" dirty="0">
                <a:latin typeface="Arial,Bold"/>
              </a:rPr>
            </a:br>
            <a:r>
              <a:rPr lang="en-US" sz="2000" b="1" i="0" u="none" strike="noStrike" baseline="0" dirty="0">
                <a:latin typeface="Arial,Bold"/>
              </a:rPr>
              <a:t>Waiver of Subrogation</a:t>
            </a:r>
            <a:endParaRPr lang="en-US" sz="2400" dirty="0"/>
          </a:p>
        </p:txBody>
      </p:sp>
      <p:sp>
        <p:nvSpPr>
          <p:cNvPr id="7" name="Content Placeholder 6">
            <a:extLst>
              <a:ext uri="{FF2B5EF4-FFF2-40B4-BE49-F238E27FC236}">
                <a16:creationId xmlns:a16="http://schemas.microsoft.com/office/drawing/2014/main" id="{6FB97E8C-CB2E-4391-B44B-09BB89C34A0B}"/>
              </a:ext>
            </a:extLst>
          </p:cNvPr>
          <p:cNvSpPr>
            <a:spLocks noGrp="1"/>
          </p:cNvSpPr>
          <p:nvPr>
            <p:ph sz="half" idx="1"/>
          </p:nvPr>
        </p:nvSpPr>
        <p:spPr>
          <a:xfrm>
            <a:off x="1484310" y="2121031"/>
            <a:ext cx="4804717" cy="3670169"/>
          </a:xfrm>
        </p:spPr>
        <p:txBody>
          <a:bodyPr vert="horz" lIns="91440" tIns="45720" rIns="91440" bIns="45720" rtlCol="0" anchor="t">
            <a:normAutofit fontScale="92500" lnSpcReduction="20000"/>
          </a:bodyPr>
          <a:lstStyle/>
          <a:p>
            <a:pPr>
              <a:lnSpc>
                <a:spcPct val="90000"/>
              </a:lnSpc>
            </a:pPr>
            <a:endParaRPr lang="en-US" sz="1600" dirty="0"/>
          </a:p>
          <a:p>
            <a:r>
              <a:rPr lang="en-US" dirty="0"/>
              <a:t>What is a Waiver of Subrogation?</a:t>
            </a:r>
          </a:p>
          <a:p>
            <a:pPr lvl="1"/>
            <a:r>
              <a:rPr lang="en-US" dirty="0"/>
              <a:t>WOS is a relinquishment by an insurer of the right to subrogation. Or the right to collect from another party for damages paid on behalf of the insured.</a:t>
            </a:r>
          </a:p>
          <a:p>
            <a:pPr lvl="1"/>
            <a:r>
              <a:rPr lang="en-US" dirty="0"/>
              <a:t>We encourage you to negotiate out of all waivers as they are slanted towards certificate holder only.</a:t>
            </a:r>
          </a:p>
          <a:p>
            <a:pPr>
              <a:lnSpc>
                <a:spcPct val="90000"/>
              </a:lnSpc>
            </a:pPr>
            <a:r>
              <a:rPr lang="en-US" sz="1600" dirty="0"/>
              <a:t>WOS Language</a:t>
            </a:r>
          </a:p>
          <a:p>
            <a:pPr marL="457200" lvl="1" indent="0">
              <a:lnSpc>
                <a:spcPct val="90000"/>
              </a:lnSpc>
              <a:buNone/>
            </a:pPr>
            <a:r>
              <a:rPr lang="en-US" sz="1200" dirty="0"/>
              <a:t>“Waiver of Subrogation applies in favor of the Certificate Holder.”</a:t>
            </a:r>
          </a:p>
          <a:p>
            <a:pPr marL="457200" lvl="1" indent="0">
              <a:lnSpc>
                <a:spcPct val="90000"/>
              </a:lnSpc>
              <a:buNone/>
            </a:pPr>
            <a:r>
              <a:rPr lang="en-US" sz="1200" dirty="0"/>
              <a:t>“Waiver of Subrogation applies in favor of the Additional Insureds.”</a:t>
            </a:r>
          </a:p>
          <a:p>
            <a:pPr>
              <a:lnSpc>
                <a:spcPct val="90000"/>
              </a:lnSpc>
            </a:pPr>
            <a:r>
              <a:rPr lang="en-US" sz="1600" dirty="0"/>
              <a:t>Sample language is considered if requirements are provided</a:t>
            </a:r>
          </a:p>
          <a:p>
            <a:pPr>
              <a:lnSpc>
                <a:spcPct val="90000"/>
              </a:lnSpc>
            </a:pPr>
            <a:r>
              <a:rPr lang="en-US" sz="1600" dirty="0"/>
              <a:t>Blanket language is included in the Scheduled Areas</a:t>
            </a:r>
          </a:p>
          <a:p>
            <a:pPr marL="457200" lvl="1" indent="0">
              <a:lnSpc>
                <a:spcPct val="90000"/>
              </a:lnSpc>
            </a:pPr>
            <a:endParaRPr lang="en-US" dirty="0"/>
          </a:p>
          <a:p>
            <a:pPr marL="457200" lvl="1" indent="0">
              <a:lnSpc>
                <a:spcPct val="90000"/>
              </a:lnSpc>
            </a:pPr>
            <a:endParaRPr lang="en-US" dirty="0"/>
          </a:p>
          <a:p>
            <a:pPr marL="457200" lvl="1" indent="0">
              <a:lnSpc>
                <a:spcPct val="90000"/>
              </a:lnSpc>
            </a:pPr>
            <a:endParaRPr lang="en-US" dirty="0"/>
          </a:p>
        </p:txBody>
      </p:sp>
      <p:pic>
        <p:nvPicPr>
          <p:cNvPr id="10" name="Content Placeholder 9" descr="Text&#10;&#10;Description automatically generated">
            <a:extLst>
              <a:ext uri="{FF2B5EF4-FFF2-40B4-BE49-F238E27FC236}">
                <a16:creationId xmlns:a16="http://schemas.microsoft.com/office/drawing/2014/main" id="{F79822F5-502E-47C3-B6AA-62C7F2C06491}"/>
              </a:ext>
            </a:extLst>
          </p:cNvPr>
          <p:cNvPicPr>
            <a:picLocks noGrp="1" noChangeAspect="1"/>
          </p:cNvPicPr>
          <p:nvPr>
            <p:ph sz="half" idx="2"/>
          </p:nvPr>
        </p:nvPicPr>
        <p:blipFill>
          <a:blip r:embed="rId3"/>
          <a:stretch>
            <a:fillRect/>
          </a:stretch>
        </p:blipFill>
        <p:spPr>
          <a:xfrm>
            <a:off x="6289028" y="685799"/>
            <a:ext cx="4186999" cy="5053050"/>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28004951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8AEBEFE2-515F-4B18-8468-97D8C73098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5" name="Freeform 6">
              <a:extLst>
                <a:ext uri="{FF2B5EF4-FFF2-40B4-BE49-F238E27FC236}">
                  <a16:creationId xmlns:a16="http://schemas.microsoft.com/office/drawing/2014/main" id="{42A84A1C-64AD-4415-AC50-45FB65361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6" name="Freeform 7">
              <a:extLst>
                <a:ext uri="{FF2B5EF4-FFF2-40B4-BE49-F238E27FC236}">
                  <a16:creationId xmlns:a16="http://schemas.microsoft.com/office/drawing/2014/main" id="{B9CCB5DF-B7FE-4417-9B32-672497E3AD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7" name="Freeform 8">
              <a:extLst>
                <a:ext uri="{FF2B5EF4-FFF2-40B4-BE49-F238E27FC236}">
                  <a16:creationId xmlns:a16="http://schemas.microsoft.com/office/drawing/2014/main" id="{3C6EE6E1-4DD7-4FB0-9428-1B0064584C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8" name="Freeform 9">
              <a:extLst>
                <a:ext uri="{FF2B5EF4-FFF2-40B4-BE49-F238E27FC236}">
                  <a16:creationId xmlns:a16="http://schemas.microsoft.com/office/drawing/2014/main" id="{F19641FD-140C-4164-882A-1C36915F42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9" name="Freeform 10">
              <a:extLst>
                <a:ext uri="{FF2B5EF4-FFF2-40B4-BE49-F238E27FC236}">
                  <a16:creationId xmlns:a16="http://schemas.microsoft.com/office/drawing/2014/main" id="{1B022741-DE93-4568-9EA7-CFDF6A7B4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0" name="Freeform 11">
              <a:extLst>
                <a:ext uri="{FF2B5EF4-FFF2-40B4-BE49-F238E27FC236}">
                  <a16:creationId xmlns:a16="http://schemas.microsoft.com/office/drawing/2014/main" id="{0366A110-6771-478C-915F-09E3FC17DF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0279A1C3-A7F3-43A3-8A95-68967866874B}"/>
              </a:ext>
            </a:extLst>
          </p:cNvPr>
          <p:cNvSpPr>
            <a:spLocks noGrp="1"/>
          </p:cNvSpPr>
          <p:nvPr>
            <p:ph type="title"/>
          </p:nvPr>
        </p:nvSpPr>
        <p:spPr>
          <a:xfrm>
            <a:off x="1484312" y="685800"/>
            <a:ext cx="2812386" cy="914399"/>
          </a:xfrm>
        </p:spPr>
        <p:txBody>
          <a:bodyPr vert="horz" lIns="91440" tIns="45720" rIns="91440" bIns="45720" rtlCol="0" anchor="ctr">
            <a:normAutofit fontScale="90000"/>
          </a:bodyPr>
          <a:lstStyle/>
          <a:p>
            <a:r>
              <a:rPr lang="en-US" sz="3200" b="1" i="0" u="none" strike="noStrike" baseline="0" dirty="0">
                <a:latin typeface="Arial,Bold"/>
              </a:rPr>
              <a:t>CG 25 03 05 09</a:t>
            </a:r>
            <a:r>
              <a:rPr lang="en-US" sz="3200" b="1" dirty="0">
                <a:latin typeface="Arial,Bold"/>
              </a:rPr>
              <a:t> </a:t>
            </a:r>
            <a:r>
              <a:rPr lang="en-US" sz="2700" b="1" dirty="0">
                <a:latin typeface="Arial,Bold"/>
              </a:rPr>
              <a:t>GL Per Project</a:t>
            </a:r>
            <a:br>
              <a:rPr lang="en-US" sz="3200" b="1" dirty="0">
                <a:latin typeface="Arial,Bold"/>
              </a:rPr>
            </a:br>
            <a:br>
              <a:rPr lang="en-US" sz="3200" b="1" dirty="0"/>
            </a:br>
            <a:endParaRPr lang="en-US" sz="3200" dirty="0"/>
          </a:p>
        </p:txBody>
      </p:sp>
      <p:sp>
        <p:nvSpPr>
          <p:cNvPr id="3" name="Content Placeholder 2">
            <a:extLst>
              <a:ext uri="{FF2B5EF4-FFF2-40B4-BE49-F238E27FC236}">
                <a16:creationId xmlns:a16="http://schemas.microsoft.com/office/drawing/2014/main" id="{B92A949D-8E14-4178-B38C-AEAC3FE64814}"/>
              </a:ext>
            </a:extLst>
          </p:cNvPr>
          <p:cNvSpPr>
            <a:spLocks noGrp="1"/>
          </p:cNvSpPr>
          <p:nvPr>
            <p:ph sz="half" idx="1"/>
          </p:nvPr>
        </p:nvSpPr>
        <p:spPr>
          <a:xfrm>
            <a:off x="1484310" y="2032986"/>
            <a:ext cx="3034423" cy="2796466"/>
          </a:xfrm>
        </p:spPr>
        <p:txBody>
          <a:bodyPr vert="horz" lIns="91440" tIns="45720" rIns="91440" bIns="45720" rtlCol="0" anchor="ctr">
            <a:normAutofit/>
          </a:bodyPr>
          <a:lstStyle/>
          <a:p>
            <a:r>
              <a:rPr lang="en-US" sz="1600" dirty="0"/>
              <a:t>Limits apply on a Per Policy or Per Project Basis only</a:t>
            </a:r>
          </a:p>
          <a:p>
            <a:r>
              <a:rPr lang="en-US" sz="1600" dirty="0"/>
              <a:t>Anytime we see a Per Location request, we can only evidence Per Project</a:t>
            </a:r>
            <a:r>
              <a:rPr lang="en-US" dirty="0"/>
              <a:t>.</a:t>
            </a:r>
          </a:p>
        </p:txBody>
      </p:sp>
      <p:pic>
        <p:nvPicPr>
          <p:cNvPr id="6" name="Content Placeholder 5" descr="Text&#10;&#10;Description automatically generated">
            <a:extLst>
              <a:ext uri="{FF2B5EF4-FFF2-40B4-BE49-F238E27FC236}">
                <a16:creationId xmlns:a16="http://schemas.microsoft.com/office/drawing/2014/main" id="{0C724590-C3AF-47A5-A4AC-0D367DC48DA8}"/>
              </a:ext>
            </a:extLst>
          </p:cNvPr>
          <p:cNvPicPr>
            <a:picLocks noGrp="1" noChangeAspect="1"/>
          </p:cNvPicPr>
          <p:nvPr>
            <p:ph sz="half" idx="2"/>
          </p:nvPr>
        </p:nvPicPr>
        <p:blipFill>
          <a:blip r:embed="rId3"/>
          <a:stretch>
            <a:fillRect/>
          </a:stretch>
        </p:blipFill>
        <p:spPr>
          <a:xfrm>
            <a:off x="4617551" y="1290718"/>
            <a:ext cx="3329643" cy="393224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pic>
        <p:nvPicPr>
          <p:cNvPr id="8" name="Picture 7" descr="Text&#10;&#10;Description automatically generated">
            <a:extLst>
              <a:ext uri="{FF2B5EF4-FFF2-40B4-BE49-F238E27FC236}">
                <a16:creationId xmlns:a16="http://schemas.microsoft.com/office/drawing/2014/main" id="{1D4E6164-1FCC-47B7-9652-E4A8C09D3C15}"/>
              </a:ext>
            </a:extLst>
          </p:cNvPr>
          <p:cNvPicPr>
            <a:picLocks noChangeAspect="1"/>
          </p:cNvPicPr>
          <p:nvPr/>
        </p:nvPicPr>
        <p:blipFill>
          <a:blip r:embed="rId4"/>
          <a:stretch>
            <a:fillRect/>
          </a:stretch>
        </p:blipFill>
        <p:spPr>
          <a:xfrm>
            <a:off x="8205387" y="1274643"/>
            <a:ext cx="3297635" cy="3964398"/>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986620265"/>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2"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pSp>
        <p:nvGrpSpPr>
          <p:cNvPr id="19" name="Group 18">
            <a:extLst>
              <a:ext uri="{FF2B5EF4-FFF2-40B4-BE49-F238E27FC236}">
                <a16:creationId xmlns:a16="http://schemas.microsoft.com/office/drawing/2014/main" id="{C27500CA-FA61-49B6-AC7B-2CE50433D9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0" name="Freeform 6">
              <a:extLst>
                <a:ext uri="{FF2B5EF4-FFF2-40B4-BE49-F238E27FC236}">
                  <a16:creationId xmlns:a16="http://schemas.microsoft.com/office/drawing/2014/main" id="{9BB2C0D0-9D80-4309-B3A1-320A61FC6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1" name="Freeform 7">
              <a:extLst>
                <a:ext uri="{FF2B5EF4-FFF2-40B4-BE49-F238E27FC236}">
                  <a16:creationId xmlns:a16="http://schemas.microsoft.com/office/drawing/2014/main" id="{BD302E04-6272-4489-AC6C-BD90F6BE4E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2" name="Freeform 8">
              <a:extLst>
                <a:ext uri="{FF2B5EF4-FFF2-40B4-BE49-F238E27FC236}">
                  <a16:creationId xmlns:a16="http://schemas.microsoft.com/office/drawing/2014/main" id="{654ECFC5-08C7-4BEA-8913-423DF4B205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3" name="Freeform 9">
              <a:extLst>
                <a:ext uri="{FF2B5EF4-FFF2-40B4-BE49-F238E27FC236}">
                  <a16:creationId xmlns:a16="http://schemas.microsoft.com/office/drawing/2014/main" id="{22B548B5-28F3-4F2F-BDDA-A16D0D276D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4" name="Freeform 10">
              <a:extLst>
                <a:ext uri="{FF2B5EF4-FFF2-40B4-BE49-F238E27FC236}">
                  <a16:creationId xmlns:a16="http://schemas.microsoft.com/office/drawing/2014/main" id="{EB0B6947-A2CA-4DF4-B955-DAFECEC2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5" name="Freeform 11">
              <a:extLst>
                <a:ext uri="{FF2B5EF4-FFF2-40B4-BE49-F238E27FC236}">
                  <a16:creationId xmlns:a16="http://schemas.microsoft.com/office/drawing/2014/main" id="{D4F51AD8-AD43-4ABE-85E8-4F769F8C21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311D2E87-3192-4283-B491-8E2EB56B0312}"/>
              </a:ext>
            </a:extLst>
          </p:cNvPr>
          <p:cNvSpPr>
            <a:spLocks noGrp="1"/>
          </p:cNvSpPr>
          <p:nvPr>
            <p:ph type="title"/>
          </p:nvPr>
        </p:nvSpPr>
        <p:spPr>
          <a:xfrm>
            <a:off x="1484311" y="685800"/>
            <a:ext cx="5781729" cy="1752599"/>
          </a:xfrm>
        </p:spPr>
        <p:txBody>
          <a:bodyPr vert="horz" lIns="91440" tIns="45720" rIns="91440" bIns="45720" rtlCol="0" anchor="ctr">
            <a:normAutofit/>
          </a:bodyPr>
          <a:lstStyle/>
          <a:p>
            <a:pPr>
              <a:lnSpc>
                <a:spcPct val="90000"/>
              </a:lnSpc>
            </a:pPr>
            <a:r>
              <a:rPr lang="en-US" sz="4000" b="1" i="0" u="none" strike="noStrike" baseline="0" dirty="0">
                <a:latin typeface="Arial" panose="020B0604020202020204" pitchFamily="34" charset="0"/>
              </a:rPr>
              <a:t>GL 291 008 0119 </a:t>
            </a:r>
            <a:br>
              <a:rPr lang="en-US" sz="4000" b="1" i="0" u="none" strike="noStrike" baseline="0" dirty="0">
                <a:latin typeface="Arial" panose="020B0604020202020204" pitchFamily="34" charset="0"/>
              </a:rPr>
            </a:br>
            <a:r>
              <a:rPr lang="en-US" sz="3200" b="1" i="0" u="none" strike="noStrike" baseline="0" dirty="0">
                <a:latin typeface="Arial" panose="020B0604020202020204" pitchFamily="34" charset="0"/>
              </a:rPr>
              <a:t>P&amp;H / Pesticide &amp; Herbicide</a:t>
            </a:r>
            <a:endParaRPr lang="en-US" dirty="0"/>
          </a:p>
        </p:txBody>
      </p:sp>
      <p:sp>
        <p:nvSpPr>
          <p:cNvPr id="3" name="Content Placeholder 2">
            <a:extLst>
              <a:ext uri="{FF2B5EF4-FFF2-40B4-BE49-F238E27FC236}">
                <a16:creationId xmlns:a16="http://schemas.microsoft.com/office/drawing/2014/main" id="{55D60BD8-23FF-49F3-A51F-7BBA95214245}"/>
              </a:ext>
            </a:extLst>
          </p:cNvPr>
          <p:cNvSpPr>
            <a:spLocks noGrp="1"/>
          </p:cNvSpPr>
          <p:nvPr>
            <p:ph sz="half" idx="1"/>
          </p:nvPr>
        </p:nvSpPr>
        <p:spPr>
          <a:xfrm>
            <a:off x="1484310" y="2026763"/>
            <a:ext cx="5781730" cy="3764437"/>
          </a:xfrm>
        </p:spPr>
        <p:txBody>
          <a:bodyPr vert="horz" lIns="91440" tIns="45720" rIns="91440" bIns="45720" rtlCol="0" anchor="ctr">
            <a:normAutofit fontScale="92500" lnSpcReduction="10000"/>
          </a:bodyPr>
          <a:lstStyle/>
          <a:p>
            <a:r>
              <a:rPr lang="en-US" dirty="0"/>
              <a:t>What is P&amp;H?</a:t>
            </a:r>
          </a:p>
          <a:p>
            <a:pPr lvl="1"/>
            <a:r>
              <a:rPr lang="en-US" dirty="0"/>
              <a:t>This endorsement eliminates the pollution exclusion under the CGL coverage form for pesticide and herbicide application operations; provided operations meet all federal, state and government regulations.</a:t>
            </a:r>
          </a:p>
          <a:p>
            <a:pPr lvl="1"/>
            <a:r>
              <a:rPr lang="en-US" dirty="0"/>
              <a:t>Coverage applies AWAY from your premises. </a:t>
            </a:r>
          </a:p>
          <a:p>
            <a:r>
              <a:rPr lang="en-US" dirty="0"/>
              <a:t>This endorsement is evidenced when Pollution or Environmental Liability is requested.</a:t>
            </a:r>
          </a:p>
          <a:p>
            <a:r>
              <a:rPr lang="en-US" dirty="0"/>
              <a:t>P&amp;H/Pollution Language</a:t>
            </a:r>
          </a:p>
          <a:p>
            <a:pPr marL="457200" lvl="1" indent="0">
              <a:buNone/>
            </a:pPr>
            <a:r>
              <a:rPr lang="en-US" sz="1400" dirty="0"/>
              <a:t>“Pollution Liability is included on the General Liability Policy, as respects Pesticide and Herbicides endorsement.”</a:t>
            </a:r>
          </a:p>
          <a:p>
            <a:pPr marL="457200" lvl="1" indent="0">
              <a:buNone/>
            </a:pPr>
            <a:r>
              <a:rPr lang="en-US" sz="1400" dirty="0"/>
              <a:t>“Pollution Liability is included on the General Liability Policy at full policy limits, as respects Pesticide and Herbicides endorsement.”</a:t>
            </a:r>
          </a:p>
        </p:txBody>
      </p:sp>
      <p:sp>
        <p:nvSpPr>
          <p:cNvPr id="27" name="Rounded Rectangle 16">
            <a:extLst>
              <a:ext uri="{FF2B5EF4-FFF2-40B4-BE49-F238E27FC236}">
                <a16:creationId xmlns:a16="http://schemas.microsoft.com/office/drawing/2014/main" id="{6958E693-06E1-4835-9E33-076E6D8ED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0503" y="648931"/>
            <a:ext cx="3912520"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Text, letter&#10;&#10;Description automatically generated">
            <a:extLst>
              <a:ext uri="{FF2B5EF4-FFF2-40B4-BE49-F238E27FC236}">
                <a16:creationId xmlns:a16="http://schemas.microsoft.com/office/drawing/2014/main" id="{26DD743B-855C-41CD-941B-C0C42D562716}"/>
              </a:ext>
            </a:extLst>
          </p:cNvPr>
          <p:cNvPicPr>
            <a:picLocks noGrp="1" noChangeAspect="1"/>
          </p:cNvPicPr>
          <p:nvPr>
            <p:ph sz="half" idx="2"/>
          </p:nvPr>
        </p:nvPicPr>
        <p:blipFill rotWithShape="1">
          <a:blip r:embed="rId3"/>
          <a:srcRect r="7310" b="-6"/>
          <a:stretch/>
        </p:blipFill>
        <p:spPr>
          <a:xfrm>
            <a:off x="7951593" y="1011765"/>
            <a:ext cx="3226968" cy="4546708"/>
          </a:xfrm>
          <a:prstGeom prst="rect">
            <a:avLst/>
          </a:prstGeom>
        </p:spPr>
      </p:pic>
    </p:spTree>
    <p:extLst>
      <p:ext uri="{BB962C8B-B14F-4D97-AF65-F5344CB8AC3E}">
        <p14:creationId xmlns:p14="http://schemas.microsoft.com/office/powerpoint/2010/main" val="734246550"/>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A2FC0-8AC7-43D9-A08F-8E4A3DF569BE}"/>
              </a:ext>
            </a:extLst>
          </p:cNvPr>
          <p:cNvSpPr>
            <a:spLocks noGrp="1"/>
          </p:cNvSpPr>
          <p:nvPr>
            <p:ph type="title"/>
          </p:nvPr>
        </p:nvSpPr>
        <p:spPr>
          <a:xfrm>
            <a:off x="1484311" y="685800"/>
            <a:ext cx="10018713" cy="1185333"/>
          </a:xfrm>
        </p:spPr>
        <p:txBody>
          <a:bodyPr>
            <a:normAutofit/>
          </a:bodyPr>
          <a:lstStyle/>
          <a:p>
            <a:r>
              <a:rPr lang="en-US" dirty="0"/>
              <a:t>Automobile Liability</a:t>
            </a:r>
          </a:p>
        </p:txBody>
      </p:sp>
      <p:sp>
        <p:nvSpPr>
          <p:cNvPr id="14" name="Content Placeholder 2">
            <a:extLst>
              <a:ext uri="{FF2B5EF4-FFF2-40B4-BE49-F238E27FC236}">
                <a16:creationId xmlns:a16="http://schemas.microsoft.com/office/drawing/2014/main" id="{7ED548DD-6A0B-4352-BE73-B137234C4347}"/>
              </a:ext>
            </a:extLst>
          </p:cNvPr>
          <p:cNvSpPr>
            <a:spLocks noGrp="1"/>
          </p:cNvSpPr>
          <p:nvPr>
            <p:ph idx="1"/>
          </p:nvPr>
        </p:nvSpPr>
        <p:spPr>
          <a:xfrm>
            <a:off x="1484310" y="1998132"/>
            <a:ext cx="6797299" cy="2431826"/>
          </a:xfrm>
        </p:spPr>
        <p:txBody>
          <a:bodyPr>
            <a:normAutofit lnSpcReduction="10000"/>
          </a:bodyPr>
          <a:lstStyle/>
          <a:p>
            <a:r>
              <a:rPr lang="en-US" dirty="0"/>
              <a:t>3</a:t>
            </a:r>
            <a:r>
              <a:rPr lang="en-US" baseline="30000" dirty="0"/>
              <a:t>rd</a:t>
            </a:r>
            <a:r>
              <a:rPr lang="en-US" dirty="0"/>
              <a:t> party coverage (Bodily Injury/Property Damage)</a:t>
            </a:r>
          </a:p>
          <a:p>
            <a:r>
              <a:rPr lang="en-US" dirty="0"/>
              <a:t>Your policy contains a Combined Single Limit </a:t>
            </a:r>
          </a:p>
          <a:p>
            <a:pPr marL="457200" lvl="1" indent="0">
              <a:buNone/>
            </a:pPr>
            <a:r>
              <a:rPr lang="en-US" dirty="0"/>
              <a:t>One limit for all of the split limits below </a:t>
            </a:r>
          </a:p>
          <a:p>
            <a:pPr marL="457200" lvl="1" indent="0">
              <a:buNone/>
            </a:pPr>
            <a:r>
              <a:rPr lang="en-US" sz="1400" dirty="0"/>
              <a:t>Bodily Injury - per person / Bodily Injury - per accident / Prop Damage (per accident)</a:t>
            </a:r>
          </a:p>
          <a:p>
            <a:r>
              <a:rPr lang="en-US" dirty="0"/>
              <a:t>Covers Any Auto</a:t>
            </a:r>
          </a:p>
        </p:txBody>
      </p:sp>
      <p:pic>
        <p:nvPicPr>
          <p:cNvPr id="7" name="Graphic 6" descr="Car with solid fill">
            <a:extLst>
              <a:ext uri="{FF2B5EF4-FFF2-40B4-BE49-F238E27FC236}">
                <a16:creationId xmlns:a16="http://schemas.microsoft.com/office/drawing/2014/main" id="{57446EC8-4814-414F-C8E8-E96F9230F4C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9261134" y="1998131"/>
            <a:ext cx="1766661" cy="1766661"/>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pic>
        <p:nvPicPr>
          <p:cNvPr id="4" name="Picture 3">
            <a:extLst>
              <a:ext uri="{FF2B5EF4-FFF2-40B4-BE49-F238E27FC236}">
                <a16:creationId xmlns:a16="http://schemas.microsoft.com/office/drawing/2014/main" id="{2B36AB2B-BB29-402B-ACA7-39479948C6DA}"/>
              </a:ext>
            </a:extLst>
          </p:cNvPr>
          <p:cNvPicPr>
            <a:picLocks noChangeAspect="1"/>
          </p:cNvPicPr>
          <p:nvPr/>
        </p:nvPicPr>
        <p:blipFill>
          <a:blip r:embed="rId4"/>
          <a:stretch>
            <a:fillRect/>
          </a:stretch>
        </p:blipFill>
        <p:spPr>
          <a:xfrm>
            <a:off x="2569367" y="4572665"/>
            <a:ext cx="7848600" cy="828405"/>
          </a:xfrm>
          <a:prstGeom prst="rect">
            <a:avLst/>
          </a:prstGeom>
        </p:spPr>
      </p:pic>
    </p:spTree>
    <p:extLst>
      <p:ext uri="{BB962C8B-B14F-4D97-AF65-F5344CB8AC3E}">
        <p14:creationId xmlns:p14="http://schemas.microsoft.com/office/powerpoint/2010/main" val="2298672747"/>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D1A72-BAAD-4E08-B665-157C43BC5990}"/>
              </a:ext>
            </a:extLst>
          </p:cNvPr>
          <p:cNvSpPr>
            <a:spLocks noGrp="1"/>
          </p:cNvSpPr>
          <p:nvPr>
            <p:ph type="title"/>
          </p:nvPr>
        </p:nvSpPr>
        <p:spPr/>
        <p:txBody>
          <a:bodyPr/>
          <a:lstStyle/>
          <a:p>
            <a:r>
              <a:rPr lang="en-US" dirty="0"/>
              <a:t>Automobile Liability</a:t>
            </a:r>
          </a:p>
        </p:txBody>
      </p:sp>
      <p:sp>
        <p:nvSpPr>
          <p:cNvPr id="3" name="Content Placeholder 2">
            <a:extLst>
              <a:ext uri="{FF2B5EF4-FFF2-40B4-BE49-F238E27FC236}">
                <a16:creationId xmlns:a16="http://schemas.microsoft.com/office/drawing/2014/main" id="{BFB4E77E-7704-4C90-881C-7790B050A2DD}"/>
              </a:ext>
            </a:extLst>
          </p:cNvPr>
          <p:cNvSpPr>
            <a:spLocks noGrp="1"/>
          </p:cNvSpPr>
          <p:nvPr>
            <p:ph idx="1"/>
          </p:nvPr>
        </p:nvSpPr>
        <p:spPr/>
        <p:txBody>
          <a:bodyPr/>
          <a:lstStyle/>
          <a:p>
            <a:r>
              <a:rPr lang="en-US" dirty="0"/>
              <a:t>Endorsements</a:t>
            </a:r>
            <a:endParaRPr lang="en-US" b="1" dirty="0"/>
          </a:p>
          <a:p>
            <a:pPr lvl="1"/>
            <a:r>
              <a:rPr lang="en-US" sz="1800" b="1" i="0" u="none" strike="noStrike" baseline="0" dirty="0">
                <a:latin typeface="Arial,Bold"/>
              </a:rPr>
              <a:t>PCA 001 10 13 – Additional Insured</a:t>
            </a:r>
          </a:p>
          <a:p>
            <a:pPr lvl="1"/>
            <a:r>
              <a:rPr lang="en-US" sz="1800" b="1" i="0" u="none" strike="noStrike" baseline="0" dirty="0">
                <a:latin typeface="Arial,Bold"/>
              </a:rPr>
              <a:t>PCA 024 10 13 – Waiver of Subrogation</a:t>
            </a:r>
          </a:p>
          <a:p>
            <a:pPr lvl="1"/>
            <a:r>
              <a:rPr lang="en-US" sz="1800" b="1" i="0" u="none" strike="noStrike" baseline="0" dirty="0">
                <a:latin typeface="Arial,Bold"/>
              </a:rPr>
              <a:t>PCA 048 09 19 </a:t>
            </a:r>
            <a:r>
              <a:rPr lang="en-US" sz="1800" b="1" dirty="0">
                <a:latin typeface="Arial,Bold"/>
              </a:rPr>
              <a:t>– Primary Non-Contributory</a:t>
            </a:r>
          </a:p>
          <a:p>
            <a:pPr marL="457200" lvl="1" indent="0">
              <a:buNone/>
            </a:pPr>
            <a:endParaRPr lang="en-US" sz="1800" b="1" i="0" u="none" strike="noStrike" baseline="0" dirty="0">
              <a:latin typeface="Arial,Bold"/>
            </a:endParaRPr>
          </a:p>
          <a:p>
            <a:pPr lvl="1"/>
            <a:endParaRPr lang="en-US" sz="1800" b="1" dirty="0">
              <a:latin typeface="Arial,Bold"/>
            </a:endParaRPr>
          </a:p>
          <a:p>
            <a:pPr marL="457200" lvl="1" indent="0">
              <a:buNone/>
            </a:pPr>
            <a:endParaRPr lang="en-US" sz="1800" b="1" i="0" u="none" strike="noStrike" baseline="0" dirty="0">
              <a:latin typeface="Arial,Bold"/>
            </a:endParaRPr>
          </a:p>
        </p:txBody>
      </p:sp>
    </p:spTree>
    <p:extLst>
      <p:ext uri="{BB962C8B-B14F-4D97-AF65-F5344CB8AC3E}">
        <p14:creationId xmlns:p14="http://schemas.microsoft.com/office/powerpoint/2010/main" val="371070208"/>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5FF890B-3CE7-403A-AECE-2DE04FC7AF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1" name="Freeform 6">
              <a:extLst>
                <a:ext uri="{FF2B5EF4-FFF2-40B4-BE49-F238E27FC236}">
                  <a16:creationId xmlns:a16="http://schemas.microsoft.com/office/drawing/2014/main" id="{99A4E160-6CFD-4514-9E20-CA6692CCD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2" name="Freeform 7">
              <a:extLst>
                <a:ext uri="{FF2B5EF4-FFF2-40B4-BE49-F238E27FC236}">
                  <a16:creationId xmlns:a16="http://schemas.microsoft.com/office/drawing/2014/main" id="{3DCD16F5-8D15-45FD-BA62-ADAC08183A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3" name="Freeform 8">
              <a:extLst>
                <a:ext uri="{FF2B5EF4-FFF2-40B4-BE49-F238E27FC236}">
                  <a16:creationId xmlns:a16="http://schemas.microsoft.com/office/drawing/2014/main" id="{E7CFAF28-6FDA-4C2C-BE51-123D1115F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4" name="Freeform 9">
              <a:extLst>
                <a:ext uri="{FF2B5EF4-FFF2-40B4-BE49-F238E27FC236}">
                  <a16:creationId xmlns:a16="http://schemas.microsoft.com/office/drawing/2014/main" id="{1FD12703-0627-4991-B2A4-F96519F908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5" name="Freeform 10">
              <a:extLst>
                <a:ext uri="{FF2B5EF4-FFF2-40B4-BE49-F238E27FC236}">
                  <a16:creationId xmlns:a16="http://schemas.microsoft.com/office/drawing/2014/main" id="{A5758E0B-DF61-40A8-B765-BC6841906A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6" name="Freeform 11">
              <a:extLst>
                <a:ext uri="{FF2B5EF4-FFF2-40B4-BE49-F238E27FC236}">
                  <a16:creationId xmlns:a16="http://schemas.microsoft.com/office/drawing/2014/main" id="{3E063A1F-9566-4436-B4E3-2890FBBC2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pSp>
        <p:nvGrpSpPr>
          <p:cNvPr id="33" name="Group 17">
            <a:extLst>
              <a:ext uri="{FF2B5EF4-FFF2-40B4-BE49-F238E27FC236}">
                <a16:creationId xmlns:a16="http://schemas.microsoft.com/office/drawing/2014/main" id="{9681DF40-19E9-44F1-A30A-33AC0A7047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9" name="Freeform 6">
              <a:extLst>
                <a:ext uri="{FF2B5EF4-FFF2-40B4-BE49-F238E27FC236}">
                  <a16:creationId xmlns:a16="http://schemas.microsoft.com/office/drawing/2014/main" id="{B5A56C18-147A-4566-B13D-C49A40E3D0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0" name="Freeform 7">
              <a:extLst>
                <a:ext uri="{FF2B5EF4-FFF2-40B4-BE49-F238E27FC236}">
                  <a16:creationId xmlns:a16="http://schemas.microsoft.com/office/drawing/2014/main" id="{2FFEA641-7F0D-41D1-A13F-A5A8F7667C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1" name="Freeform 8">
              <a:extLst>
                <a:ext uri="{FF2B5EF4-FFF2-40B4-BE49-F238E27FC236}">
                  <a16:creationId xmlns:a16="http://schemas.microsoft.com/office/drawing/2014/main" id="{4D7FF27C-9183-425B-8BAB-7FC5A5B4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2" name="Freeform 9">
              <a:extLst>
                <a:ext uri="{FF2B5EF4-FFF2-40B4-BE49-F238E27FC236}">
                  <a16:creationId xmlns:a16="http://schemas.microsoft.com/office/drawing/2014/main" id="{A8EF86AB-80F9-40E7-8DC2-DB7FAB5AF8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3" name="Freeform 10">
              <a:extLst>
                <a:ext uri="{FF2B5EF4-FFF2-40B4-BE49-F238E27FC236}">
                  <a16:creationId xmlns:a16="http://schemas.microsoft.com/office/drawing/2014/main" id="{3BFC2A5D-0701-4890-A2EC-70C2CC2873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4" name="Freeform 11">
              <a:extLst>
                <a:ext uri="{FF2B5EF4-FFF2-40B4-BE49-F238E27FC236}">
                  <a16:creationId xmlns:a16="http://schemas.microsoft.com/office/drawing/2014/main" id="{AA343A51-8CD2-4C41-803E-B3604A310F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F1796462-DBEA-40DB-B660-ACE00F8CA0F9}"/>
              </a:ext>
            </a:extLst>
          </p:cNvPr>
          <p:cNvSpPr>
            <a:spLocks noGrp="1"/>
          </p:cNvSpPr>
          <p:nvPr>
            <p:ph type="title"/>
          </p:nvPr>
        </p:nvSpPr>
        <p:spPr>
          <a:xfrm>
            <a:off x="1484311" y="685800"/>
            <a:ext cx="5781729" cy="1752599"/>
          </a:xfrm>
        </p:spPr>
        <p:txBody>
          <a:bodyPr vert="horz" lIns="91440" tIns="45720" rIns="91440" bIns="45720" rtlCol="0" anchor="ctr">
            <a:normAutofit/>
          </a:bodyPr>
          <a:lstStyle/>
          <a:p>
            <a:pPr lvl="1" algn="ctr"/>
            <a:r>
              <a:rPr lang="en-US" sz="4000" b="1" i="0" u="none" strike="noStrike" baseline="0" dirty="0">
                <a:latin typeface="Arial,Bold"/>
              </a:rPr>
              <a:t>PCA 001 10 13 </a:t>
            </a:r>
            <a:br>
              <a:rPr lang="en-US" sz="4000" b="1" i="0" u="none" strike="noStrike" baseline="0" dirty="0">
                <a:latin typeface="Arial,Bold"/>
              </a:rPr>
            </a:br>
            <a:r>
              <a:rPr lang="en-US" sz="2400" b="1" i="0" u="none" strike="noStrike" baseline="0" dirty="0">
                <a:latin typeface="Arial,Bold"/>
              </a:rPr>
              <a:t>Additional Insured</a:t>
            </a:r>
            <a:endParaRPr lang="en-US" sz="4000" b="1" i="0" u="none" strike="noStrike" baseline="0" dirty="0">
              <a:latin typeface="Arial,Bold"/>
            </a:endParaRPr>
          </a:p>
        </p:txBody>
      </p:sp>
      <p:sp>
        <p:nvSpPr>
          <p:cNvPr id="3" name="Content Placeholder 2">
            <a:extLst>
              <a:ext uri="{FF2B5EF4-FFF2-40B4-BE49-F238E27FC236}">
                <a16:creationId xmlns:a16="http://schemas.microsoft.com/office/drawing/2014/main" id="{375D1D09-6D8C-43F9-ABDF-79444E6B7251}"/>
              </a:ext>
            </a:extLst>
          </p:cNvPr>
          <p:cNvSpPr>
            <a:spLocks noGrp="1"/>
          </p:cNvSpPr>
          <p:nvPr>
            <p:ph sz="half" idx="1"/>
          </p:nvPr>
        </p:nvSpPr>
        <p:spPr>
          <a:xfrm>
            <a:off x="1484310" y="2366129"/>
            <a:ext cx="5781730" cy="3425072"/>
          </a:xfrm>
        </p:spPr>
        <p:txBody>
          <a:bodyPr vert="horz" lIns="91440" tIns="45720" rIns="91440" bIns="45720" rtlCol="0" anchor="ctr">
            <a:normAutofit/>
          </a:bodyPr>
          <a:lstStyle/>
          <a:p>
            <a:r>
              <a:rPr lang="en-US" dirty="0"/>
              <a:t>Similar to GL / AL DOO Language typically reflects: </a:t>
            </a:r>
          </a:p>
          <a:p>
            <a:pPr marL="457200" lvl="1" indent="0">
              <a:buNone/>
            </a:pPr>
            <a:r>
              <a:rPr lang="en-US" dirty="0"/>
              <a:t>“The Certificate Holder is named as additional insured.”</a:t>
            </a:r>
          </a:p>
          <a:p>
            <a:r>
              <a:rPr lang="en-US" dirty="0"/>
              <a:t>Sample language is considered if requirements are provided</a:t>
            </a:r>
          </a:p>
          <a:p>
            <a:r>
              <a:rPr lang="en-US" dirty="0"/>
              <a:t>Blanket language is included in the Scheduled Areas</a:t>
            </a:r>
          </a:p>
          <a:p>
            <a:endParaRPr lang="en-US" dirty="0"/>
          </a:p>
          <a:p>
            <a:pPr marL="0" indent="0"/>
            <a:endParaRPr lang="en-US" dirty="0"/>
          </a:p>
        </p:txBody>
      </p:sp>
      <p:sp>
        <p:nvSpPr>
          <p:cNvPr id="34" name="Rounded Rectangle 16">
            <a:extLst>
              <a:ext uri="{FF2B5EF4-FFF2-40B4-BE49-F238E27FC236}">
                <a16:creationId xmlns:a16="http://schemas.microsoft.com/office/drawing/2014/main" id="{DB4E7E40-6469-444C-A3D7-A32F553AA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0503" y="648931"/>
            <a:ext cx="3912520"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 letter&#10;&#10;Description automatically generated">
            <a:extLst>
              <a:ext uri="{FF2B5EF4-FFF2-40B4-BE49-F238E27FC236}">
                <a16:creationId xmlns:a16="http://schemas.microsoft.com/office/drawing/2014/main" id="{8D421B9D-A73F-4C7D-AEFC-B17D84D0FFD6}"/>
              </a:ext>
            </a:extLst>
          </p:cNvPr>
          <p:cNvPicPr>
            <a:picLocks noChangeAspect="1"/>
          </p:cNvPicPr>
          <p:nvPr/>
        </p:nvPicPr>
        <p:blipFill>
          <a:blip r:embed="rId3"/>
          <a:stretch>
            <a:fillRect/>
          </a:stretch>
        </p:blipFill>
        <p:spPr>
          <a:xfrm>
            <a:off x="7951593" y="1113813"/>
            <a:ext cx="3226968" cy="4342611"/>
          </a:xfrm>
          <a:prstGeom prst="rect">
            <a:avLst/>
          </a:prstGeom>
        </p:spPr>
      </p:pic>
    </p:spTree>
    <p:extLst>
      <p:ext uri="{BB962C8B-B14F-4D97-AF65-F5344CB8AC3E}">
        <p14:creationId xmlns:p14="http://schemas.microsoft.com/office/powerpoint/2010/main" val="3930418015"/>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5FF890B-3CE7-403A-AECE-2DE04FC7AF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3" name="Freeform 6">
              <a:extLst>
                <a:ext uri="{FF2B5EF4-FFF2-40B4-BE49-F238E27FC236}">
                  <a16:creationId xmlns:a16="http://schemas.microsoft.com/office/drawing/2014/main" id="{99A4E160-6CFD-4514-9E20-CA6692CCD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3DCD16F5-8D15-45FD-BA62-ADAC08183A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E7CFAF28-6FDA-4C2C-BE51-123D1115F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1FD12703-0627-4991-B2A4-F96519F908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A5758E0B-DF61-40A8-B765-BC6841906A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3E063A1F-9566-4436-B4E3-2890FBBC2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pSp>
        <p:nvGrpSpPr>
          <p:cNvPr id="20" name="Group 19">
            <a:extLst>
              <a:ext uri="{FF2B5EF4-FFF2-40B4-BE49-F238E27FC236}">
                <a16:creationId xmlns:a16="http://schemas.microsoft.com/office/drawing/2014/main" id="{9681DF40-19E9-44F1-A30A-33AC0A7047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1" name="Freeform 6">
              <a:extLst>
                <a:ext uri="{FF2B5EF4-FFF2-40B4-BE49-F238E27FC236}">
                  <a16:creationId xmlns:a16="http://schemas.microsoft.com/office/drawing/2014/main" id="{B5A56C18-147A-4566-B13D-C49A40E3D0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2" name="Freeform 7">
              <a:extLst>
                <a:ext uri="{FF2B5EF4-FFF2-40B4-BE49-F238E27FC236}">
                  <a16:creationId xmlns:a16="http://schemas.microsoft.com/office/drawing/2014/main" id="{2FFEA641-7F0D-41D1-A13F-A5A8F7667C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3" name="Freeform 8">
              <a:extLst>
                <a:ext uri="{FF2B5EF4-FFF2-40B4-BE49-F238E27FC236}">
                  <a16:creationId xmlns:a16="http://schemas.microsoft.com/office/drawing/2014/main" id="{4D7FF27C-9183-425B-8BAB-7FC5A5B4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4" name="Freeform 9">
              <a:extLst>
                <a:ext uri="{FF2B5EF4-FFF2-40B4-BE49-F238E27FC236}">
                  <a16:creationId xmlns:a16="http://schemas.microsoft.com/office/drawing/2014/main" id="{A8EF86AB-80F9-40E7-8DC2-DB7FAB5AF8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5" name="Freeform 10">
              <a:extLst>
                <a:ext uri="{FF2B5EF4-FFF2-40B4-BE49-F238E27FC236}">
                  <a16:creationId xmlns:a16="http://schemas.microsoft.com/office/drawing/2014/main" id="{3BFC2A5D-0701-4890-A2EC-70C2CC2873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6" name="Freeform 11">
              <a:extLst>
                <a:ext uri="{FF2B5EF4-FFF2-40B4-BE49-F238E27FC236}">
                  <a16:creationId xmlns:a16="http://schemas.microsoft.com/office/drawing/2014/main" id="{AA343A51-8CD2-4C41-803E-B3604A310F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B99A6D16-0BA4-482D-BD07-6976F2C870B6}"/>
              </a:ext>
            </a:extLst>
          </p:cNvPr>
          <p:cNvSpPr>
            <a:spLocks noGrp="1"/>
          </p:cNvSpPr>
          <p:nvPr>
            <p:ph type="title"/>
          </p:nvPr>
        </p:nvSpPr>
        <p:spPr>
          <a:xfrm>
            <a:off x="1484311" y="685800"/>
            <a:ext cx="5781729" cy="1752599"/>
          </a:xfrm>
        </p:spPr>
        <p:txBody>
          <a:bodyPr vert="horz" lIns="91440" tIns="45720" rIns="91440" bIns="45720" rtlCol="0" anchor="ctr">
            <a:normAutofit/>
          </a:bodyPr>
          <a:lstStyle/>
          <a:p>
            <a:pPr lvl="1" algn="ctr" defTabSz="457200" rtl="0">
              <a:spcBef>
                <a:spcPct val="0"/>
              </a:spcBef>
            </a:pPr>
            <a:r>
              <a:rPr lang="en-US" sz="4000" b="1" i="0" u="none" strike="noStrike" baseline="0" dirty="0">
                <a:latin typeface="Arial,Bold"/>
              </a:rPr>
              <a:t>PCA 024 10 13  </a:t>
            </a:r>
            <a:br>
              <a:rPr lang="en-US" sz="4000" b="1" i="0" u="none" strike="noStrike" baseline="0" dirty="0">
                <a:latin typeface="Arial,Bold"/>
              </a:rPr>
            </a:br>
            <a:r>
              <a:rPr lang="en-US" sz="2400" b="1" i="0" u="none" strike="noStrike" baseline="0" dirty="0">
                <a:latin typeface="Arial,Bold"/>
              </a:rPr>
              <a:t>Waiver of Subrogation</a:t>
            </a:r>
            <a:endParaRPr lang="en-US" sz="3600" b="1" i="0" u="none" strike="noStrike" kern="1200" baseline="0" dirty="0">
              <a:ln w="3175" cmpd="sng">
                <a:noFill/>
              </a:ln>
              <a:solidFill>
                <a:schemeClr val="tx1"/>
              </a:solidFill>
              <a:latin typeface="+mj-lt"/>
              <a:ea typeface="+mj-ea"/>
              <a:cs typeface="+mj-cs"/>
            </a:endParaRPr>
          </a:p>
        </p:txBody>
      </p:sp>
      <p:sp>
        <p:nvSpPr>
          <p:cNvPr id="7" name="Content Placeholder 6">
            <a:extLst>
              <a:ext uri="{FF2B5EF4-FFF2-40B4-BE49-F238E27FC236}">
                <a16:creationId xmlns:a16="http://schemas.microsoft.com/office/drawing/2014/main" id="{6FB97E8C-CB2E-4391-B44B-09BB89C34A0B}"/>
              </a:ext>
            </a:extLst>
          </p:cNvPr>
          <p:cNvSpPr>
            <a:spLocks noGrp="1"/>
          </p:cNvSpPr>
          <p:nvPr>
            <p:ph sz="half" idx="1"/>
          </p:nvPr>
        </p:nvSpPr>
        <p:spPr>
          <a:xfrm>
            <a:off x="1484310" y="2243579"/>
            <a:ext cx="5781730" cy="3771459"/>
          </a:xfrm>
        </p:spPr>
        <p:txBody>
          <a:bodyPr vert="horz" lIns="91440" tIns="45720" rIns="91440" bIns="45720" rtlCol="0" anchor="ctr">
            <a:normAutofit/>
          </a:bodyPr>
          <a:lstStyle/>
          <a:p>
            <a:r>
              <a:rPr lang="en-US" dirty="0"/>
              <a:t>Similar to GL / AL WOS Language</a:t>
            </a:r>
          </a:p>
          <a:p>
            <a:pPr marL="457200" lvl="1" indent="0">
              <a:buNone/>
            </a:pPr>
            <a:r>
              <a:rPr lang="en-US" sz="1400" dirty="0"/>
              <a:t>“Waiver of Subrogation applies in favor of the Certificate Holder.”</a:t>
            </a:r>
          </a:p>
          <a:p>
            <a:pPr marL="457200" lvl="1" indent="0">
              <a:buNone/>
            </a:pPr>
            <a:r>
              <a:rPr lang="en-US" sz="1400" dirty="0"/>
              <a:t>“Waiver of Subrogation applies in favor of the Additional Insureds.”</a:t>
            </a:r>
          </a:p>
          <a:p>
            <a:r>
              <a:rPr lang="en-US" dirty="0"/>
              <a:t>Blanket language is included in the Scheduled Areas</a:t>
            </a:r>
          </a:p>
          <a:p>
            <a:pPr marL="457200" lvl="1" indent="0"/>
            <a:endParaRPr lang="en-US" dirty="0"/>
          </a:p>
          <a:p>
            <a:pPr marL="457200" lvl="1" indent="0"/>
            <a:endParaRPr lang="en-US" dirty="0"/>
          </a:p>
          <a:p>
            <a:pPr marL="457200" lvl="1" indent="0"/>
            <a:endParaRPr lang="en-US" dirty="0"/>
          </a:p>
        </p:txBody>
      </p:sp>
      <p:sp>
        <p:nvSpPr>
          <p:cNvPr id="28" name="Rounded Rectangle 16">
            <a:extLst>
              <a:ext uri="{FF2B5EF4-FFF2-40B4-BE49-F238E27FC236}">
                <a16:creationId xmlns:a16="http://schemas.microsoft.com/office/drawing/2014/main" id="{DB4E7E40-6469-444C-A3D7-A32F553AA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0503" y="648931"/>
            <a:ext cx="3912520"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Text, letter&#10;&#10;Description automatically generated">
            <a:extLst>
              <a:ext uri="{FF2B5EF4-FFF2-40B4-BE49-F238E27FC236}">
                <a16:creationId xmlns:a16="http://schemas.microsoft.com/office/drawing/2014/main" id="{AEF3AE28-DDD5-48A8-B22E-55C4361D96E7}"/>
              </a:ext>
            </a:extLst>
          </p:cNvPr>
          <p:cNvPicPr>
            <a:picLocks noGrp="1" noChangeAspect="1"/>
          </p:cNvPicPr>
          <p:nvPr>
            <p:ph sz="half" idx="2"/>
          </p:nvPr>
        </p:nvPicPr>
        <p:blipFill>
          <a:blip r:embed="rId3"/>
          <a:stretch>
            <a:fillRect/>
          </a:stretch>
        </p:blipFill>
        <p:spPr>
          <a:xfrm>
            <a:off x="7951593" y="1148583"/>
            <a:ext cx="3226968" cy="4273072"/>
          </a:xfrm>
          <a:prstGeom prst="rect">
            <a:avLst/>
          </a:prstGeom>
        </p:spPr>
      </p:pic>
    </p:spTree>
    <p:extLst>
      <p:ext uri="{BB962C8B-B14F-4D97-AF65-F5344CB8AC3E}">
        <p14:creationId xmlns:p14="http://schemas.microsoft.com/office/powerpoint/2010/main" val="36078604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F659138C-74A1-445B-848C-3608AE871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DFD7409-66D7-4C9C-B528-E79EB64A4D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7455" y="0"/>
            <a:ext cx="5014912" cy="6862763"/>
            <a:chOff x="2928938" y="-4763"/>
            <a:chExt cx="5014912" cy="6862763"/>
          </a:xfrm>
        </p:grpSpPr>
        <p:sp>
          <p:nvSpPr>
            <p:cNvPr id="37" name="Freeform 6">
              <a:extLst>
                <a:ext uri="{FF2B5EF4-FFF2-40B4-BE49-F238E27FC236}">
                  <a16:creationId xmlns:a16="http://schemas.microsoft.com/office/drawing/2014/main" id="{87990EF0-5F6F-4FE3-AA65-8968AF2DF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lumMod val="75000"/>
              </a:schemeClr>
            </a:solidFill>
            <a:ln>
              <a:noFill/>
            </a:ln>
          </p:spPr>
        </p:sp>
        <p:sp>
          <p:nvSpPr>
            <p:cNvPr id="38" name="Freeform 7">
              <a:extLst>
                <a:ext uri="{FF2B5EF4-FFF2-40B4-BE49-F238E27FC236}">
                  <a16:creationId xmlns:a16="http://schemas.microsoft.com/office/drawing/2014/main" id="{D78F7598-94C7-46E9-8B2A-CB44A0F252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39" name="Freeform 12">
              <a:extLst>
                <a:ext uri="{FF2B5EF4-FFF2-40B4-BE49-F238E27FC236}">
                  <a16:creationId xmlns:a16="http://schemas.microsoft.com/office/drawing/2014/main" id="{99D2CBB1-072D-4875-B7D7-CADB0ABF3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40" name="Freeform 13">
              <a:extLst>
                <a:ext uri="{FF2B5EF4-FFF2-40B4-BE49-F238E27FC236}">
                  <a16:creationId xmlns:a16="http://schemas.microsoft.com/office/drawing/2014/main" id="{58F600B4-EE22-4BA5-A764-9D80C335C3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41" name="Freeform 14">
              <a:extLst>
                <a:ext uri="{FF2B5EF4-FFF2-40B4-BE49-F238E27FC236}">
                  <a16:creationId xmlns:a16="http://schemas.microsoft.com/office/drawing/2014/main" id="{1E8DAD02-2B30-48A9-ACE0-2E9193091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42" name="Freeform 15">
              <a:extLst>
                <a:ext uri="{FF2B5EF4-FFF2-40B4-BE49-F238E27FC236}">
                  <a16:creationId xmlns:a16="http://schemas.microsoft.com/office/drawing/2014/main" id="{F8F76B12-142C-41AF-B239-F414ABCFA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useBgFill="1">
        <p:nvSpPr>
          <p:cNvPr id="44" name="Rectangle 43">
            <a:extLst>
              <a:ext uri="{FF2B5EF4-FFF2-40B4-BE49-F238E27FC236}">
                <a16:creationId xmlns:a16="http://schemas.microsoft.com/office/drawing/2014/main" id="{225F4217-4021-45A0-812B-398F9A7A9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929" y="667808"/>
            <a:ext cx="10894142" cy="5580592"/>
          </a:xfrm>
          <a:prstGeom prst="rect">
            <a:avLst/>
          </a:prstGeom>
          <a:ln w="3175" cap="sq">
            <a:solidFill>
              <a:schemeClr val="bg1">
                <a:lumMod val="65000"/>
              </a:schemeClr>
            </a:solidFill>
            <a:miter lim="800000"/>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492CCE-C435-464E-A19A-D4C606FDBE3D}"/>
              </a:ext>
            </a:extLst>
          </p:cNvPr>
          <p:cNvSpPr>
            <a:spLocks noGrp="1"/>
          </p:cNvSpPr>
          <p:nvPr>
            <p:ph type="title"/>
          </p:nvPr>
        </p:nvSpPr>
        <p:spPr>
          <a:xfrm>
            <a:off x="1189702" y="1261872"/>
            <a:ext cx="3145536" cy="4334256"/>
          </a:xfrm>
        </p:spPr>
        <p:txBody>
          <a:bodyPr>
            <a:normAutofit/>
          </a:bodyPr>
          <a:lstStyle/>
          <a:p>
            <a:pPr algn="r"/>
            <a:r>
              <a:rPr lang="en-US" sz="3600" dirty="0"/>
              <a:t>What is a COI?</a:t>
            </a:r>
          </a:p>
        </p:txBody>
      </p:sp>
      <p:cxnSp>
        <p:nvCxnSpPr>
          <p:cNvPr id="46" name="Straight Connector 45">
            <a:extLst>
              <a:ext uri="{FF2B5EF4-FFF2-40B4-BE49-F238E27FC236}">
                <a16:creationId xmlns:a16="http://schemas.microsoft.com/office/drawing/2014/main" id="{486F4EBC-E415-40E4-A8BA-BA66F0B632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92024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0DFF4FA-F598-4962-B6AB-31A8BE724E52}"/>
              </a:ext>
            </a:extLst>
          </p:cNvPr>
          <p:cNvSpPr>
            <a:spLocks noGrp="1"/>
          </p:cNvSpPr>
          <p:nvPr>
            <p:ph idx="1"/>
          </p:nvPr>
        </p:nvSpPr>
        <p:spPr>
          <a:xfrm>
            <a:off x="5007932" y="1261873"/>
            <a:ext cx="5951013" cy="4449422"/>
          </a:xfrm>
        </p:spPr>
        <p:txBody>
          <a:bodyPr>
            <a:normAutofit/>
          </a:bodyPr>
          <a:lstStyle/>
          <a:p>
            <a:r>
              <a:rPr lang="en-US" sz="2000" dirty="0"/>
              <a:t>Evidence of Coverage or Proof of Insurance</a:t>
            </a:r>
          </a:p>
          <a:p>
            <a:endParaRPr lang="en-US" sz="2000" dirty="0"/>
          </a:p>
        </p:txBody>
      </p:sp>
    </p:spTree>
    <p:extLst>
      <p:ext uri="{BB962C8B-B14F-4D97-AF65-F5344CB8AC3E}">
        <p14:creationId xmlns:p14="http://schemas.microsoft.com/office/powerpoint/2010/main" val="9906845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AC8D5-B523-4D6B-A3B0-A0D53F026819}"/>
              </a:ext>
            </a:extLst>
          </p:cNvPr>
          <p:cNvSpPr>
            <a:spLocks noGrp="1"/>
          </p:cNvSpPr>
          <p:nvPr>
            <p:ph type="title"/>
          </p:nvPr>
        </p:nvSpPr>
        <p:spPr>
          <a:xfrm>
            <a:off x="1484311" y="1081548"/>
            <a:ext cx="4611689" cy="1504335"/>
          </a:xfrm>
        </p:spPr>
        <p:txBody>
          <a:bodyPr vert="horz" lIns="91440" tIns="45720" rIns="91440" bIns="45720" rtlCol="0" anchor="ctr">
            <a:normAutofit fontScale="90000"/>
          </a:bodyPr>
          <a:lstStyle/>
          <a:p>
            <a:pPr>
              <a:lnSpc>
                <a:spcPct val="90000"/>
              </a:lnSpc>
            </a:pPr>
            <a:r>
              <a:rPr lang="en-US" sz="4400" b="1" i="0" u="none" strike="noStrike" baseline="0" dirty="0">
                <a:latin typeface="Arial,Bold"/>
              </a:rPr>
              <a:t>PCA 048 09 19 </a:t>
            </a:r>
            <a:br>
              <a:rPr lang="en-US" sz="4400" b="1" i="0" u="none" strike="noStrike" baseline="0" dirty="0">
                <a:latin typeface="Arial,Bold"/>
              </a:rPr>
            </a:br>
            <a:r>
              <a:rPr lang="en-US" sz="4400" b="1" dirty="0">
                <a:latin typeface="Arial,Bold"/>
              </a:rPr>
              <a:t> </a:t>
            </a:r>
            <a:r>
              <a:rPr lang="en-US" sz="2700" b="1" dirty="0">
                <a:latin typeface="Arial,Bold"/>
              </a:rPr>
              <a:t>Primary Non-Contributory</a:t>
            </a:r>
            <a:br>
              <a:rPr lang="en-US" sz="2400" b="1" dirty="0">
                <a:latin typeface="Arial,Bold"/>
              </a:rPr>
            </a:br>
            <a:br>
              <a:rPr lang="en-US" sz="2400" b="1" dirty="0"/>
            </a:br>
            <a:endParaRPr lang="en-US" sz="2400" b="1" dirty="0"/>
          </a:p>
        </p:txBody>
      </p:sp>
      <p:sp>
        <p:nvSpPr>
          <p:cNvPr id="3" name="Content Placeholder 2">
            <a:extLst>
              <a:ext uri="{FF2B5EF4-FFF2-40B4-BE49-F238E27FC236}">
                <a16:creationId xmlns:a16="http://schemas.microsoft.com/office/drawing/2014/main" id="{A4B616F4-910F-4013-9832-7685AD1B5EB4}"/>
              </a:ext>
            </a:extLst>
          </p:cNvPr>
          <p:cNvSpPr>
            <a:spLocks noGrp="1"/>
          </p:cNvSpPr>
          <p:nvPr>
            <p:ph sz="half" idx="1"/>
          </p:nvPr>
        </p:nvSpPr>
        <p:spPr>
          <a:xfrm>
            <a:off x="1484311" y="2922310"/>
            <a:ext cx="5510378" cy="2243580"/>
          </a:xfrm>
        </p:spPr>
        <p:txBody>
          <a:bodyPr vert="horz" lIns="91440" tIns="45720" rIns="91440" bIns="45720" rtlCol="0" anchor="t">
            <a:normAutofit/>
          </a:bodyPr>
          <a:lstStyle/>
          <a:p>
            <a:r>
              <a:rPr lang="en-US" sz="1600" dirty="0"/>
              <a:t>Similar to GL / AL PNC Language</a:t>
            </a:r>
            <a:br>
              <a:rPr lang="en-US" sz="1600" dirty="0"/>
            </a:br>
            <a:endParaRPr lang="en-US" sz="1600" dirty="0"/>
          </a:p>
          <a:p>
            <a:pPr marL="0" indent="0">
              <a:buNone/>
            </a:pPr>
            <a:r>
              <a:rPr lang="en-US" sz="1600" dirty="0"/>
              <a:t>	“Insurance is Primary and Non-Contributory.”</a:t>
            </a:r>
          </a:p>
        </p:txBody>
      </p:sp>
      <p:pic>
        <p:nvPicPr>
          <p:cNvPr id="19" name="Content Placeholder 18" descr="Text&#10;&#10;Description automatically generated">
            <a:extLst>
              <a:ext uri="{FF2B5EF4-FFF2-40B4-BE49-F238E27FC236}">
                <a16:creationId xmlns:a16="http://schemas.microsoft.com/office/drawing/2014/main" id="{5D128B1D-A330-4D4A-AA38-4C303AC2E097}"/>
              </a:ext>
            </a:extLst>
          </p:cNvPr>
          <p:cNvPicPr>
            <a:picLocks noGrp="1" noChangeAspect="1"/>
          </p:cNvPicPr>
          <p:nvPr>
            <p:ph sz="half" idx="2"/>
          </p:nvPr>
        </p:nvPicPr>
        <p:blipFill>
          <a:blip r:embed="rId2"/>
          <a:stretch>
            <a:fillRect/>
          </a:stretch>
        </p:blipFill>
        <p:spPr>
          <a:xfrm>
            <a:off x="7468082" y="710073"/>
            <a:ext cx="3600326" cy="4709652"/>
          </a:xfrm>
        </p:spPr>
      </p:pic>
    </p:spTree>
    <p:extLst>
      <p:ext uri="{BB962C8B-B14F-4D97-AF65-F5344CB8AC3E}">
        <p14:creationId xmlns:p14="http://schemas.microsoft.com/office/powerpoint/2010/main" val="3719913208"/>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A6D16-0BA4-482D-BD07-6976F2C870B6}"/>
              </a:ext>
            </a:extLst>
          </p:cNvPr>
          <p:cNvSpPr>
            <a:spLocks noGrp="1"/>
          </p:cNvSpPr>
          <p:nvPr>
            <p:ph type="title"/>
          </p:nvPr>
        </p:nvSpPr>
        <p:spPr>
          <a:xfrm>
            <a:off x="1484311" y="685800"/>
            <a:ext cx="5781729" cy="1752599"/>
          </a:xfrm>
        </p:spPr>
        <p:txBody>
          <a:bodyPr vert="horz" lIns="91440" tIns="45720" rIns="91440" bIns="45720" rtlCol="0" anchor="ctr">
            <a:normAutofit/>
          </a:bodyPr>
          <a:lstStyle/>
          <a:p>
            <a:pPr lvl="1" algn="ctr" defTabSz="457200" rtl="0">
              <a:spcBef>
                <a:spcPct val="0"/>
              </a:spcBef>
            </a:pPr>
            <a:r>
              <a:rPr lang="en-US" sz="4000" b="1" i="0" u="none" strike="noStrike" baseline="0" dirty="0">
                <a:latin typeface="Arial,Bold"/>
              </a:rPr>
              <a:t>PCA 024 10 13  </a:t>
            </a:r>
            <a:br>
              <a:rPr lang="en-US" sz="4000" b="1" i="0" u="none" strike="noStrike" baseline="0" dirty="0">
                <a:latin typeface="Arial,Bold"/>
              </a:rPr>
            </a:br>
            <a:r>
              <a:rPr lang="en-US" sz="2400" b="1" i="0" u="none" strike="noStrike" baseline="0" dirty="0">
                <a:latin typeface="Arial,Bold"/>
              </a:rPr>
              <a:t>Waiver of Subrogation</a:t>
            </a:r>
            <a:endParaRPr lang="en-US" sz="3600" b="1" i="0" u="none" strike="noStrike" kern="1200" baseline="0" dirty="0">
              <a:ln w="3175" cmpd="sng">
                <a:noFill/>
              </a:ln>
              <a:solidFill>
                <a:schemeClr val="tx1"/>
              </a:solidFill>
              <a:latin typeface="+mj-lt"/>
              <a:ea typeface="+mj-ea"/>
              <a:cs typeface="+mj-cs"/>
            </a:endParaRPr>
          </a:p>
        </p:txBody>
      </p:sp>
      <p:sp>
        <p:nvSpPr>
          <p:cNvPr id="7" name="Content Placeholder 6">
            <a:extLst>
              <a:ext uri="{FF2B5EF4-FFF2-40B4-BE49-F238E27FC236}">
                <a16:creationId xmlns:a16="http://schemas.microsoft.com/office/drawing/2014/main" id="{6FB97E8C-CB2E-4391-B44B-09BB89C34A0B}"/>
              </a:ext>
            </a:extLst>
          </p:cNvPr>
          <p:cNvSpPr>
            <a:spLocks noGrp="1"/>
          </p:cNvSpPr>
          <p:nvPr>
            <p:ph sz="half" idx="1"/>
          </p:nvPr>
        </p:nvSpPr>
        <p:spPr>
          <a:xfrm>
            <a:off x="1484309" y="2438399"/>
            <a:ext cx="6094841" cy="2774625"/>
          </a:xfrm>
        </p:spPr>
        <p:txBody>
          <a:bodyPr vert="horz" lIns="91440" tIns="45720" rIns="91440" bIns="45720" rtlCol="0" anchor="ctr">
            <a:normAutofit/>
          </a:bodyPr>
          <a:lstStyle/>
          <a:p>
            <a:r>
              <a:rPr lang="en-US" dirty="0"/>
              <a:t>Similar to GL / AL WOS Language</a:t>
            </a:r>
          </a:p>
          <a:p>
            <a:pPr marL="457200" lvl="1" indent="0">
              <a:buNone/>
            </a:pPr>
            <a:r>
              <a:rPr lang="en-US" sz="1400" dirty="0"/>
              <a:t>“Waiver of Subrogation applies in favor of the Certificate Holder.”</a:t>
            </a:r>
          </a:p>
          <a:p>
            <a:pPr marL="457200" lvl="1" indent="0">
              <a:buNone/>
            </a:pPr>
            <a:r>
              <a:rPr lang="en-US" sz="1400" dirty="0"/>
              <a:t>“Waiver of Subrogation applies in favor of the Additional Insureds.”</a:t>
            </a:r>
          </a:p>
          <a:p>
            <a:r>
              <a:rPr lang="en-US" dirty="0"/>
              <a:t>Blanket language is included in the Scheduled Areas</a:t>
            </a:r>
          </a:p>
          <a:p>
            <a:pPr marL="457200" lvl="1" indent="0"/>
            <a:endParaRPr lang="en-US" dirty="0"/>
          </a:p>
          <a:p>
            <a:pPr marL="457200" lvl="1" indent="0"/>
            <a:endParaRPr lang="en-US" dirty="0"/>
          </a:p>
          <a:p>
            <a:pPr marL="457200" lvl="1" indent="0"/>
            <a:endParaRPr lang="en-US" dirty="0"/>
          </a:p>
        </p:txBody>
      </p:sp>
      <p:pic>
        <p:nvPicPr>
          <p:cNvPr id="6" name="Content Placeholder 5" descr="Text, letter&#10;&#10;Description automatically generated">
            <a:extLst>
              <a:ext uri="{FF2B5EF4-FFF2-40B4-BE49-F238E27FC236}">
                <a16:creationId xmlns:a16="http://schemas.microsoft.com/office/drawing/2014/main" id="{AEF3AE28-DDD5-48A8-B22E-55C4361D96E7}"/>
              </a:ext>
            </a:extLst>
          </p:cNvPr>
          <p:cNvPicPr>
            <a:picLocks noGrp="1" noChangeAspect="1"/>
          </p:cNvPicPr>
          <p:nvPr>
            <p:ph sz="half" idx="2"/>
          </p:nvPr>
        </p:nvPicPr>
        <p:blipFill>
          <a:blip r:embed="rId2"/>
          <a:stretch>
            <a:fillRect/>
          </a:stretch>
        </p:blipFill>
        <p:spPr>
          <a:xfrm>
            <a:off x="7951593" y="1148583"/>
            <a:ext cx="3226968" cy="4273072"/>
          </a:xfrm>
          <a:prstGeom prst="rect">
            <a:avLst/>
          </a:prstGeom>
        </p:spPr>
      </p:pic>
    </p:spTree>
    <p:extLst>
      <p:ext uri="{BB962C8B-B14F-4D97-AF65-F5344CB8AC3E}">
        <p14:creationId xmlns:p14="http://schemas.microsoft.com/office/powerpoint/2010/main" val="3393085200"/>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A2FC0-8AC7-43D9-A08F-8E4A3DF569BE}"/>
              </a:ext>
            </a:extLst>
          </p:cNvPr>
          <p:cNvSpPr>
            <a:spLocks noGrp="1"/>
          </p:cNvSpPr>
          <p:nvPr>
            <p:ph type="title"/>
          </p:nvPr>
        </p:nvSpPr>
        <p:spPr>
          <a:xfrm>
            <a:off x="1484311" y="685800"/>
            <a:ext cx="10018713" cy="1185333"/>
          </a:xfrm>
        </p:spPr>
        <p:txBody>
          <a:bodyPr>
            <a:normAutofit/>
          </a:bodyPr>
          <a:lstStyle/>
          <a:p>
            <a:r>
              <a:rPr lang="en-US" dirty="0"/>
              <a:t>Workers Compensation</a:t>
            </a:r>
          </a:p>
        </p:txBody>
      </p:sp>
      <p:sp>
        <p:nvSpPr>
          <p:cNvPr id="14" name="Content Placeholder 2">
            <a:extLst>
              <a:ext uri="{FF2B5EF4-FFF2-40B4-BE49-F238E27FC236}">
                <a16:creationId xmlns:a16="http://schemas.microsoft.com/office/drawing/2014/main" id="{7ED548DD-6A0B-4352-BE73-B137234C4347}"/>
              </a:ext>
            </a:extLst>
          </p:cNvPr>
          <p:cNvSpPr>
            <a:spLocks noGrp="1"/>
          </p:cNvSpPr>
          <p:nvPr>
            <p:ph idx="1"/>
          </p:nvPr>
        </p:nvSpPr>
        <p:spPr>
          <a:xfrm>
            <a:off x="1484310" y="1998132"/>
            <a:ext cx="6797299" cy="2431826"/>
          </a:xfrm>
        </p:spPr>
        <p:txBody>
          <a:bodyPr>
            <a:normAutofit fontScale="92500" lnSpcReduction="20000"/>
          </a:bodyPr>
          <a:lstStyle/>
          <a:p>
            <a:r>
              <a:rPr lang="en-US" sz="1800" dirty="0"/>
              <a:t>Two Parts: Workers Compensation &amp; Employers Liability</a:t>
            </a:r>
          </a:p>
          <a:p>
            <a:r>
              <a:rPr lang="en-US" sz="1800" dirty="0"/>
              <a:t>WC – Statutory Limits</a:t>
            </a:r>
          </a:p>
          <a:p>
            <a:r>
              <a:rPr lang="en-US" sz="1800" dirty="0"/>
              <a:t>Employers Liability – Coverage pays on behalf of employer, the amount of loss that the insured is legally liable to pay because of employee’s injury in the course of employment</a:t>
            </a:r>
          </a:p>
          <a:p>
            <a:r>
              <a:rPr lang="en-US" sz="1800" dirty="0"/>
              <a:t>Your WC policy limits apply per statute requirements (unlimited)</a:t>
            </a:r>
          </a:p>
          <a:p>
            <a:r>
              <a:rPr lang="en-US" sz="1800" dirty="0"/>
              <a:t>The Y/N Box is to indicate if Officers are included or excluded on the policy. </a:t>
            </a:r>
          </a:p>
        </p:txBody>
      </p:sp>
      <p:pic>
        <p:nvPicPr>
          <p:cNvPr id="7" name="Graphic 6" descr="Group of men with solid fill">
            <a:extLst>
              <a:ext uri="{FF2B5EF4-FFF2-40B4-BE49-F238E27FC236}">
                <a16:creationId xmlns:a16="http://schemas.microsoft.com/office/drawing/2014/main" id="{57446EC8-4814-414F-C8E8-E96F9230F4C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261134" y="1998131"/>
            <a:ext cx="1766661" cy="1766661"/>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pic>
        <p:nvPicPr>
          <p:cNvPr id="5" name="Picture 4">
            <a:extLst>
              <a:ext uri="{FF2B5EF4-FFF2-40B4-BE49-F238E27FC236}">
                <a16:creationId xmlns:a16="http://schemas.microsoft.com/office/drawing/2014/main" id="{1C6FBC5A-C29E-4DEE-9F95-518085E41BE4}"/>
              </a:ext>
            </a:extLst>
          </p:cNvPr>
          <p:cNvPicPr>
            <a:picLocks noChangeAspect="1"/>
          </p:cNvPicPr>
          <p:nvPr/>
        </p:nvPicPr>
        <p:blipFill>
          <a:blip r:embed="rId5"/>
          <a:stretch>
            <a:fillRect/>
          </a:stretch>
        </p:blipFill>
        <p:spPr>
          <a:xfrm>
            <a:off x="2391114" y="4556957"/>
            <a:ext cx="7753350" cy="647700"/>
          </a:xfrm>
          <a:prstGeom prst="rect">
            <a:avLst/>
          </a:prstGeom>
        </p:spPr>
      </p:pic>
    </p:spTree>
    <p:extLst>
      <p:ext uri="{BB962C8B-B14F-4D97-AF65-F5344CB8AC3E}">
        <p14:creationId xmlns:p14="http://schemas.microsoft.com/office/powerpoint/2010/main" val="2994427297"/>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D1A72-BAAD-4E08-B665-157C43BC5990}"/>
              </a:ext>
            </a:extLst>
          </p:cNvPr>
          <p:cNvSpPr>
            <a:spLocks noGrp="1"/>
          </p:cNvSpPr>
          <p:nvPr>
            <p:ph type="title"/>
          </p:nvPr>
        </p:nvSpPr>
        <p:spPr/>
        <p:txBody>
          <a:bodyPr/>
          <a:lstStyle/>
          <a:p>
            <a:r>
              <a:rPr lang="en-US" dirty="0"/>
              <a:t>Workers Compensation</a:t>
            </a:r>
          </a:p>
        </p:txBody>
      </p:sp>
      <p:sp>
        <p:nvSpPr>
          <p:cNvPr id="3" name="Content Placeholder 2">
            <a:extLst>
              <a:ext uri="{FF2B5EF4-FFF2-40B4-BE49-F238E27FC236}">
                <a16:creationId xmlns:a16="http://schemas.microsoft.com/office/drawing/2014/main" id="{BFB4E77E-7704-4C90-881C-7790B050A2DD}"/>
              </a:ext>
            </a:extLst>
          </p:cNvPr>
          <p:cNvSpPr>
            <a:spLocks noGrp="1"/>
          </p:cNvSpPr>
          <p:nvPr>
            <p:ph idx="1"/>
          </p:nvPr>
        </p:nvSpPr>
        <p:spPr/>
        <p:txBody>
          <a:bodyPr/>
          <a:lstStyle/>
          <a:p>
            <a:r>
              <a:rPr lang="en-US" dirty="0"/>
              <a:t>Endorsements</a:t>
            </a:r>
            <a:endParaRPr lang="en-US" b="1" dirty="0"/>
          </a:p>
          <a:p>
            <a:pPr lvl="1"/>
            <a:r>
              <a:rPr lang="en-US" sz="1800" b="1" i="0" u="none" strike="noStrike" baseline="0" dirty="0">
                <a:latin typeface="Arial,Bold"/>
              </a:rPr>
              <a:t>WC 00 03 13 – Waiver of Subrogation</a:t>
            </a:r>
          </a:p>
          <a:p>
            <a:pPr lvl="1"/>
            <a:r>
              <a:rPr lang="en-US" sz="1800" b="1" i="0" u="none" strike="noStrike" baseline="0" dirty="0">
                <a:latin typeface="Arial,Bold"/>
              </a:rPr>
              <a:t>WC 04 03 06 – Waiver of Subrogation (Specific to California)</a:t>
            </a:r>
          </a:p>
          <a:p>
            <a:pPr marL="457200" lvl="1" indent="0">
              <a:buNone/>
            </a:pPr>
            <a:endParaRPr lang="en-US" sz="1800" b="1" i="0" u="none" strike="noStrike" baseline="0" dirty="0">
              <a:latin typeface="Arial,Bold"/>
            </a:endParaRPr>
          </a:p>
          <a:p>
            <a:pPr lvl="1"/>
            <a:endParaRPr lang="en-US" sz="1800" b="1" dirty="0">
              <a:latin typeface="Arial,Bold"/>
            </a:endParaRPr>
          </a:p>
          <a:p>
            <a:pPr marL="457200" lvl="1" indent="0">
              <a:buNone/>
            </a:pPr>
            <a:endParaRPr lang="en-US" sz="1800" b="1" i="0" u="none" strike="noStrike" baseline="0" dirty="0">
              <a:latin typeface="Arial,Bold"/>
            </a:endParaRPr>
          </a:p>
        </p:txBody>
      </p:sp>
    </p:spTree>
    <p:extLst>
      <p:ext uri="{BB962C8B-B14F-4D97-AF65-F5344CB8AC3E}">
        <p14:creationId xmlns:p14="http://schemas.microsoft.com/office/powerpoint/2010/main" val="19981553"/>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3"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pSp>
        <p:nvGrpSpPr>
          <p:cNvPr id="20" name="Group 19">
            <a:extLst>
              <a:ext uri="{FF2B5EF4-FFF2-40B4-BE49-F238E27FC236}">
                <a16:creationId xmlns:a16="http://schemas.microsoft.com/office/drawing/2014/main" id="{C27500CA-FA61-49B6-AC7B-2CE50433D9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1" name="Freeform 6">
              <a:extLst>
                <a:ext uri="{FF2B5EF4-FFF2-40B4-BE49-F238E27FC236}">
                  <a16:creationId xmlns:a16="http://schemas.microsoft.com/office/drawing/2014/main" id="{9BB2C0D0-9D80-4309-B3A1-320A61FC6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2" name="Freeform 7">
              <a:extLst>
                <a:ext uri="{FF2B5EF4-FFF2-40B4-BE49-F238E27FC236}">
                  <a16:creationId xmlns:a16="http://schemas.microsoft.com/office/drawing/2014/main" id="{BD302E04-6272-4489-AC6C-BD90F6BE4E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3" name="Freeform 8">
              <a:extLst>
                <a:ext uri="{FF2B5EF4-FFF2-40B4-BE49-F238E27FC236}">
                  <a16:creationId xmlns:a16="http://schemas.microsoft.com/office/drawing/2014/main" id="{654ECFC5-08C7-4BEA-8913-423DF4B205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4" name="Freeform 9">
              <a:extLst>
                <a:ext uri="{FF2B5EF4-FFF2-40B4-BE49-F238E27FC236}">
                  <a16:creationId xmlns:a16="http://schemas.microsoft.com/office/drawing/2014/main" id="{22B548B5-28F3-4F2F-BDDA-A16D0D276D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5" name="Freeform 10">
              <a:extLst>
                <a:ext uri="{FF2B5EF4-FFF2-40B4-BE49-F238E27FC236}">
                  <a16:creationId xmlns:a16="http://schemas.microsoft.com/office/drawing/2014/main" id="{EB0B6947-A2CA-4DF4-B955-DAFECEC2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6" name="Freeform 11">
              <a:extLst>
                <a:ext uri="{FF2B5EF4-FFF2-40B4-BE49-F238E27FC236}">
                  <a16:creationId xmlns:a16="http://schemas.microsoft.com/office/drawing/2014/main" id="{D4F51AD8-AD43-4ABE-85E8-4F769F8C21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B99A6D16-0BA4-482D-BD07-6976F2C870B6}"/>
              </a:ext>
            </a:extLst>
          </p:cNvPr>
          <p:cNvSpPr>
            <a:spLocks noGrp="1"/>
          </p:cNvSpPr>
          <p:nvPr>
            <p:ph type="title"/>
          </p:nvPr>
        </p:nvSpPr>
        <p:spPr>
          <a:xfrm>
            <a:off x="1484311" y="685800"/>
            <a:ext cx="5781729" cy="1752599"/>
          </a:xfrm>
        </p:spPr>
        <p:txBody>
          <a:bodyPr vert="horz" lIns="91440" tIns="45720" rIns="91440" bIns="45720" rtlCol="0" anchor="ctr">
            <a:normAutofit/>
          </a:bodyPr>
          <a:lstStyle/>
          <a:p>
            <a:pPr lvl="1" algn="ctr"/>
            <a:r>
              <a:rPr lang="en-US" sz="4000" b="1" i="0" u="none" strike="noStrike" baseline="0" dirty="0">
                <a:latin typeface="Arial,Bold"/>
              </a:rPr>
              <a:t>WC 00 03 13 </a:t>
            </a:r>
            <a:br>
              <a:rPr lang="en-US" sz="4000" b="1" i="0" u="none" strike="noStrike" baseline="0" dirty="0">
                <a:latin typeface="Arial,Bold"/>
              </a:rPr>
            </a:br>
            <a:r>
              <a:rPr lang="en-US" sz="2400" b="1" i="0" u="none" strike="noStrike" baseline="0" dirty="0">
                <a:latin typeface="Arial,Bold"/>
              </a:rPr>
              <a:t>Waiver of Subrogation</a:t>
            </a:r>
          </a:p>
        </p:txBody>
      </p:sp>
      <p:sp>
        <p:nvSpPr>
          <p:cNvPr id="7" name="Content Placeholder 6">
            <a:extLst>
              <a:ext uri="{FF2B5EF4-FFF2-40B4-BE49-F238E27FC236}">
                <a16:creationId xmlns:a16="http://schemas.microsoft.com/office/drawing/2014/main" id="{6FB97E8C-CB2E-4391-B44B-09BB89C34A0B}"/>
              </a:ext>
            </a:extLst>
          </p:cNvPr>
          <p:cNvSpPr>
            <a:spLocks noGrp="1"/>
          </p:cNvSpPr>
          <p:nvPr>
            <p:ph sz="half" idx="1"/>
          </p:nvPr>
        </p:nvSpPr>
        <p:spPr>
          <a:xfrm>
            <a:off x="1484309" y="2438399"/>
            <a:ext cx="5906167" cy="4254632"/>
          </a:xfrm>
        </p:spPr>
        <p:txBody>
          <a:bodyPr vert="horz" lIns="91440" tIns="45720" rIns="91440" bIns="45720" rtlCol="0" anchor="ctr">
            <a:normAutofit/>
          </a:bodyPr>
          <a:lstStyle/>
          <a:p>
            <a:r>
              <a:rPr lang="en-US" dirty="0"/>
              <a:t>What is a Waiver of Subrogation?</a:t>
            </a:r>
          </a:p>
          <a:p>
            <a:pPr lvl="1"/>
            <a:r>
              <a:rPr lang="en-US" dirty="0"/>
              <a:t>WOS is a relinquishment by an insurer of the right to subrogation. Or the right to collect from another party for damages paid on behalf of the insured.</a:t>
            </a:r>
          </a:p>
          <a:p>
            <a:r>
              <a:rPr lang="en-US" dirty="0"/>
              <a:t>WOS Language</a:t>
            </a:r>
          </a:p>
          <a:p>
            <a:pPr marL="457200" lvl="1" indent="0">
              <a:buNone/>
            </a:pPr>
            <a:r>
              <a:rPr lang="en-US" sz="1400" dirty="0"/>
              <a:t>“Waiver of Subrogation applies in favor of the Certificate Holder.”</a:t>
            </a:r>
          </a:p>
          <a:p>
            <a:pPr marL="457200" lvl="1" indent="0">
              <a:buNone/>
            </a:pPr>
            <a:r>
              <a:rPr lang="en-US" sz="1400" dirty="0"/>
              <a:t>“Waiver of Subrogation applies in favor of the Additional Insureds.”</a:t>
            </a:r>
          </a:p>
          <a:p>
            <a:r>
              <a:rPr lang="en-US" dirty="0"/>
              <a:t>Sample language is considered if requirements are provided</a:t>
            </a:r>
          </a:p>
          <a:p>
            <a:r>
              <a:rPr lang="en-US" dirty="0"/>
              <a:t>Blanket language is included in the Scheduled Areas</a:t>
            </a:r>
          </a:p>
          <a:p>
            <a:pPr marL="457200" lvl="1" indent="0"/>
            <a:endParaRPr lang="en-US" dirty="0"/>
          </a:p>
        </p:txBody>
      </p:sp>
      <p:sp>
        <p:nvSpPr>
          <p:cNvPr id="28" name="Rounded Rectangle 16">
            <a:extLst>
              <a:ext uri="{FF2B5EF4-FFF2-40B4-BE49-F238E27FC236}">
                <a16:creationId xmlns:a16="http://schemas.microsoft.com/office/drawing/2014/main" id="{6958E693-06E1-4835-9E33-076E6D8ED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0503" y="648931"/>
            <a:ext cx="3912520"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xt&#10;&#10;Description automatically generated">
            <a:extLst>
              <a:ext uri="{FF2B5EF4-FFF2-40B4-BE49-F238E27FC236}">
                <a16:creationId xmlns:a16="http://schemas.microsoft.com/office/drawing/2014/main" id="{32BEBE1B-F511-484F-9334-D4FBEB1A3C1F}"/>
              </a:ext>
            </a:extLst>
          </p:cNvPr>
          <p:cNvPicPr>
            <a:picLocks noChangeAspect="1"/>
          </p:cNvPicPr>
          <p:nvPr/>
        </p:nvPicPr>
        <p:blipFill rotWithShape="1">
          <a:blip r:embed="rId3"/>
          <a:srcRect l="1042" r="5227" b="-5"/>
          <a:stretch/>
        </p:blipFill>
        <p:spPr>
          <a:xfrm>
            <a:off x="7951593" y="1011765"/>
            <a:ext cx="3226968" cy="4546708"/>
          </a:xfrm>
          <a:prstGeom prst="rect">
            <a:avLst/>
          </a:prstGeom>
        </p:spPr>
      </p:pic>
    </p:spTree>
    <p:extLst>
      <p:ext uri="{BB962C8B-B14F-4D97-AF65-F5344CB8AC3E}">
        <p14:creationId xmlns:p14="http://schemas.microsoft.com/office/powerpoint/2010/main" val="2835459443"/>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3"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pSp>
        <p:nvGrpSpPr>
          <p:cNvPr id="20" name="Group 19">
            <a:extLst>
              <a:ext uri="{FF2B5EF4-FFF2-40B4-BE49-F238E27FC236}">
                <a16:creationId xmlns:a16="http://schemas.microsoft.com/office/drawing/2014/main" id="{C27500CA-FA61-49B6-AC7B-2CE50433D9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1" name="Freeform 6">
              <a:extLst>
                <a:ext uri="{FF2B5EF4-FFF2-40B4-BE49-F238E27FC236}">
                  <a16:creationId xmlns:a16="http://schemas.microsoft.com/office/drawing/2014/main" id="{9BB2C0D0-9D80-4309-B3A1-320A61FC6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2" name="Freeform 7">
              <a:extLst>
                <a:ext uri="{FF2B5EF4-FFF2-40B4-BE49-F238E27FC236}">
                  <a16:creationId xmlns:a16="http://schemas.microsoft.com/office/drawing/2014/main" id="{BD302E04-6272-4489-AC6C-BD90F6BE4E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3" name="Freeform 8">
              <a:extLst>
                <a:ext uri="{FF2B5EF4-FFF2-40B4-BE49-F238E27FC236}">
                  <a16:creationId xmlns:a16="http://schemas.microsoft.com/office/drawing/2014/main" id="{654ECFC5-08C7-4BEA-8913-423DF4B205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4" name="Freeform 9">
              <a:extLst>
                <a:ext uri="{FF2B5EF4-FFF2-40B4-BE49-F238E27FC236}">
                  <a16:creationId xmlns:a16="http://schemas.microsoft.com/office/drawing/2014/main" id="{22B548B5-28F3-4F2F-BDDA-A16D0D276D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5" name="Freeform 10">
              <a:extLst>
                <a:ext uri="{FF2B5EF4-FFF2-40B4-BE49-F238E27FC236}">
                  <a16:creationId xmlns:a16="http://schemas.microsoft.com/office/drawing/2014/main" id="{EB0B6947-A2CA-4DF4-B955-DAFECEC2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6" name="Freeform 11">
              <a:extLst>
                <a:ext uri="{FF2B5EF4-FFF2-40B4-BE49-F238E27FC236}">
                  <a16:creationId xmlns:a16="http://schemas.microsoft.com/office/drawing/2014/main" id="{D4F51AD8-AD43-4ABE-85E8-4F769F8C21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B99A6D16-0BA4-482D-BD07-6976F2C870B6}"/>
              </a:ext>
            </a:extLst>
          </p:cNvPr>
          <p:cNvSpPr>
            <a:spLocks noGrp="1"/>
          </p:cNvSpPr>
          <p:nvPr>
            <p:ph type="title"/>
          </p:nvPr>
        </p:nvSpPr>
        <p:spPr>
          <a:xfrm>
            <a:off x="1484311" y="685800"/>
            <a:ext cx="5781729" cy="1752599"/>
          </a:xfrm>
        </p:spPr>
        <p:txBody>
          <a:bodyPr vert="horz" lIns="91440" tIns="45720" rIns="91440" bIns="45720" rtlCol="0" anchor="ctr">
            <a:normAutofit/>
          </a:bodyPr>
          <a:lstStyle/>
          <a:p>
            <a:pPr lvl="1" algn="ctr"/>
            <a:r>
              <a:rPr lang="en-US" sz="4000" b="1" i="0" u="none" strike="noStrike" baseline="0" dirty="0">
                <a:latin typeface="Arial,Bold"/>
              </a:rPr>
              <a:t>WC 04 03 06 </a:t>
            </a:r>
            <a:br>
              <a:rPr lang="en-US" sz="4000" b="1" i="0" u="none" strike="noStrike" baseline="0" dirty="0">
                <a:latin typeface="Arial,Bold"/>
              </a:rPr>
            </a:br>
            <a:r>
              <a:rPr lang="en-US" sz="2700" b="1" i="0" u="none" strike="noStrike" baseline="0" dirty="0">
                <a:latin typeface="Arial,Bold"/>
              </a:rPr>
              <a:t>Waiver of Subrogation </a:t>
            </a:r>
            <a:br>
              <a:rPr lang="en-US" sz="2700" b="1" i="0" u="none" strike="noStrike" baseline="0" dirty="0">
                <a:latin typeface="Arial,Bold"/>
              </a:rPr>
            </a:br>
            <a:r>
              <a:rPr lang="en-US" sz="2700" b="1" i="0" u="none" strike="noStrike" baseline="0" dirty="0">
                <a:latin typeface="Arial,Bold"/>
              </a:rPr>
              <a:t>(Specific to California)</a:t>
            </a:r>
          </a:p>
        </p:txBody>
      </p:sp>
      <p:sp>
        <p:nvSpPr>
          <p:cNvPr id="7" name="Content Placeholder 6">
            <a:extLst>
              <a:ext uri="{FF2B5EF4-FFF2-40B4-BE49-F238E27FC236}">
                <a16:creationId xmlns:a16="http://schemas.microsoft.com/office/drawing/2014/main" id="{6FB97E8C-CB2E-4391-B44B-09BB89C34A0B}"/>
              </a:ext>
            </a:extLst>
          </p:cNvPr>
          <p:cNvSpPr>
            <a:spLocks noGrp="1"/>
          </p:cNvSpPr>
          <p:nvPr>
            <p:ph sz="half" idx="1"/>
          </p:nvPr>
        </p:nvSpPr>
        <p:spPr>
          <a:xfrm>
            <a:off x="1484310" y="2243578"/>
            <a:ext cx="5781730" cy="4176075"/>
          </a:xfrm>
        </p:spPr>
        <p:txBody>
          <a:bodyPr vert="horz" lIns="91440" tIns="45720" rIns="91440" bIns="45720" rtlCol="0" anchor="ctr">
            <a:normAutofit/>
          </a:bodyPr>
          <a:lstStyle/>
          <a:p>
            <a:r>
              <a:rPr lang="en-US" dirty="0"/>
              <a:t>WOS Language</a:t>
            </a:r>
          </a:p>
          <a:p>
            <a:pPr marL="457200" lvl="1" indent="0">
              <a:buNone/>
            </a:pPr>
            <a:r>
              <a:rPr lang="en-US" sz="1400" dirty="0"/>
              <a:t>“Waiver of Subrogation applies in favor of the Certificate Holder.”</a:t>
            </a:r>
          </a:p>
          <a:p>
            <a:pPr marL="457200" lvl="1" indent="0">
              <a:buNone/>
            </a:pPr>
            <a:r>
              <a:rPr lang="en-US" sz="1400" dirty="0"/>
              <a:t>“Waiver of Subrogation applies in favor of the Additional Insureds.”</a:t>
            </a:r>
          </a:p>
          <a:p>
            <a:r>
              <a:rPr lang="en-US" dirty="0"/>
              <a:t>Sample language is considered if requirements are provided</a:t>
            </a:r>
          </a:p>
          <a:p>
            <a:r>
              <a:rPr lang="en-US" dirty="0"/>
              <a:t>Blanket language is included in the Scheduled Areas</a:t>
            </a:r>
          </a:p>
        </p:txBody>
      </p:sp>
      <p:sp>
        <p:nvSpPr>
          <p:cNvPr id="28" name="Rounded Rectangle 16">
            <a:extLst>
              <a:ext uri="{FF2B5EF4-FFF2-40B4-BE49-F238E27FC236}">
                <a16:creationId xmlns:a16="http://schemas.microsoft.com/office/drawing/2014/main" id="{6958E693-06E1-4835-9E33-076E6D8ED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0503" y="648931"/>
            <a:ext cx="3912520"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 letter&#10;&#10;Description automatically generated">
            <a:extLst>
              <a:ext uri="{FF2B5EF4-FFF2-40B4-BE49-F238E27FC236}">
                <a16:creationId xmlns:a16="http://schemas.microsoft.com/office/drawing/2014/main" id="{AA3C59F9-AFAE-433D-B301-3CF50E291C6B}"/>
              </a:ext>
            </a:extLst>
          </p:cNvPr>
          <p:cNvPicPr>
            <a:picLocks noChangeAspect="1"/>
          </p:cNvPicPr>
          <p:nvPr/>
        </p:nvPicPr>
        <p:blipFill rotWithShape="1">
          <a:blip r:embed="rId3"/>
          <a:srcRect l="1210" r="7507" b="2"/>
          <a:stretch/>
        </p:blipFill>
        <p:spPr>
          <a:xfrm>
            <a:off x="7951593" y="1011765"/>
            <a:ext cx="3226968" cy="4546708"/>
          </a:xfrm>
          <a:prstGeom prst="rect">
            <a:avLst/>
          </a:prstGeom>
        </p:spPr>
      </p:pic>
    </p:spTree>
    <p:extLst>
      <p:ext uri="{BB962C8B-B14F-4D97-AF65-F5344CB8AC3E}">
        <p14:creationId xmlns:p14="http://schemas.microsoft.com/office/powerpoint/2010/main" val="2469570768"/>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A2FC0-8AC7-43D9-A08F-8E4A3DF569BE}"/>
              </a:ext>
            </a:extLst>
          </p:cNvPr>
          <p:cNvSpPr>
            <a:spLocks noGrp="1"/>
          </p:cNvSpPr>
          <p:nvPr>
            <p:ph type="title"/>
          </p:nvPr>
        </p:nvSpPr>
        <p:spPr>
          <a:xfrm>
            <a:off x="1484311" y="685800"/>
            <a:ext cx="10018713" cy="1185333"/>
          </a:xfrm>
        </p:spPr>
        <p:txBody>
          <a:bodyPr>
            <a:normAutofit/>
          </a:bodyPr>
          <a:lstStyle/>
          <a:p>
            <a:r>
              <a:rPr lang="en-US" dirty="0"/>
              <a:t>Umbrella Liability</a:t>
            </a:r>
          </a:p>
        </p:txBody>
      </p:sp>
      <p:sp>
        <p:nvSpPr>
          <p:cNvPr id="14" name="Content Placeholder 2">
            <a:extLst>
              <a:ext uri="{FF2B5EF4-FFF2-40B4-BE49-F238E27FC236}">
                <a16:creationId xmlns:a16="http://schemas.microsoft.com/office/drawing/2014/main" id="{7ED548DD-6A0B-4352-BE73-B137234C4347}"/>
              </a:ext>
            </a:extLst>
          </p:cNvPr>
          <p:cNvSpPr>
            <a:spLocks noGrp="1"/>
          </p:cNvSpPr>
          <p:nvPr>
            <p:ph idx="1"/>
          </p:nvPr>
        </p:nvSpPr>
        <p:spPr>
          <a:xfrm>
            <a:off x="1484310" y="1998131"/>
            <a:ext cx="7535403" cy="3793069"/>
          </a:xfrm>
        </p:spPr>
        <p:txBody>
          <a:bodyPr>
            <a:normAutofit/>
          </a:bodyPr>
          <a:lstStyle/>
          <a:p>
            <a:r>
              <a:rPr lang="en-US" sz="1800" dirty="0"/>
              <a:t>Coverage for losses above the limit of an underlying policy or policies (such as General </a:t>
            </a:r>
            <a:r>
              <a:rPr lang="en-US" sz="1800" dirty="0" err="1"/>
              <a:t>Liab</a:t>
            </a:r>
            <a:r>
              <a:rPr lang="en-US" sz="1800" dirty="0"/>
              <a:t>, Auto </a:t>
            </a:r>
            <a:r>
              <a:rPr lang="en-US" sz="1800" dirty="0" err="1"/>
              <a:t>Liab</a:t>
            </a:r>
            <a:r>
              <a:rPr lang="en-US" sz="1800" dirty="0"/>
              <a:t>, and Employers’ </a:t>
            </a:r>
            <a:r>
              <a:rPr lang="en-US" sz="1800" dirty="0" err="1"/>
              <a:t>Liab</a:t>
            </a:r>
            <a:r>
              <a:rPr lang="en-US" sz="1800" dirty="0"/>
              <a:t>)</a:t>
            </a:r>
          </a:p>
          <a:p>
            <a:r>
              <a:rPr lang="en-US" sz="1800" dirty="0"/>
              <a:t>Differs by account. Policy contains a “schedule of underlying policies”</a:t>
            </a:r>
          </a:p>
          <a:p>
            <a:r>
              <a:rPr lang="en-US" sz="1800" dirty="0"/>
              <a:t>Umbrella is written on an Occurrence Basis</a:t>
            </a:r>
          </a:p>
          <a:p>
            <a:r>
              <a:rPr lang="en-US" sz="1800" dirty="0"/>
              <a:t>Retention is $10K</a:t>
            </a:r>
          </a:p>
          <a:p>
            <a:r>
              <a:rPr lang="en-US" sz="1800" dirty="0"/>
              <a:t>Umbrella follows form language.</a:t>
            </a:r>
          </a:p>
          <a:p>
            <a:endParaRPr lang="en-US" dirty="0"/>
          </a:p>
        </p:txBody>
      </p:sp>
      <p:pic>
        <p:nvPicPr>
          <p:cNvPr id="7" name="Graphic 6" descr="Umbrella outline">
            <a:extLst>
              <a:ext uri="{FF2B5EF4-FFF2-40B4-BE49-F238E27FC236}">
                <a16:creationId xmlns:a16="http://schemas.microsoft.com/office/drawing/2014/main" id="{57446EC8-4814-414F-C8E8-E96F9230F4C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9261134" y="1998131"/>
            <a:ext cx="1766661" cy="1766661"/>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pic>
        <p:nvPicPr>
          <p:cNvPr id="4" name="Picture 3">
            <a:extLst>
              <a:ext uri="{FF2B5EF4-FFF2-40B4-BE49-F238E27FC236}">
                <a16:creationId xmlns:a16="http://schemas.microsoft.com/office/drawing/2014/main" id="{5ED23641-345C-4073-8183-A3BBFB05EF09}"/>
              </a:ext>
            </a:extLst>
          </p:cNvPr>
          <p:cNvPicPr>
            <a:picLocks noChangeAspect="1"/>
          </p:cNvPicPr>
          <p:nvPr/>
        </p:nvPicPr>
        <p:blipFill>
          <a:blip r:embed="rId4"/>
          <a:stretch>
            <a:fillRect/>
          </a:stretch>
        </p:blipFill>
        <p:spPr>
          <a:xfrm>
            <a:off x="2701924" y="5281057"/>
            <a:ext cx="8801100" cy="752475"/>
          </a:xfrm>
          <a:prstGeom prst="rect">
            <a:avLst/>
          </a:prstGeom>
        </p:spPr>
      </p:pic>
    </p:spTree>
    <p:extLst>
      <p:ext uri="{BB962C8B-B14F-4D97-AF65-F5344CB8AC3E}">
        <p14:creationId xmlns:p14="http://schemas.microsoft.com/office/powerpoint/2010/main" val="655276704"/>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A2FC0-8AC7-43D9-A08F-8E4A3DF569BE}"/>
              </a:ext>
            </a:extLst>
          </p:cNvPr>
          <p:cNvSpPr>
            <a:spLocks noGrp="1"/>
          </p:cNvSpPr>
          <p:nvPr>
            <p:ph type="title"/>
          </p:nvPr>
        </p:nvSpPr>
        <p:spPr>
          <a:xfrm>
            <a:off x="1484312" y="685800"/>
            <a:ext cx="2812386" cy="5181331"/>
          </a:xfrm>
        </p:spPr>
        <p:txBody>
          <a:bodyPr>
            <a:normAutofit/>
          </a:bodyPr>
          <a:lstStyle/>
          <a:p>
            <a:r>
              <a:rPr lang="en-US" sz="3200" b="1" dirty="0"/>
              <a:t>Other Policies</a:t>
            </a:r>
          </a:p>
        </p:txBody>
      </p:sp>
      <p:pic>
        <p:nvPicPr>
          <p:cNvPr id="9" name="Graphic 8" descr="Warehouse with solid fill">
            <a:extLst>
              <a:ext uri="{FF2B5EF4-FFF2-40B4-BE49-F238E27FC236}">
                <a16:creationId xmlns:a16="http://schemas.microsoft.com/office/drawing/2014/main" id="{2DC15BB8-3011-4C19-B90C-83A2B562CE9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380140" y="701943"/>
            <a:ext cx="1804465" cy="1804465"/>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pic>
        <p:nvPicPr>
          <p:cNvPr id="7" name="Graphic 6" descr="Laptop outline">
            <a:extLst>
              <a:ext uri="{FF2B5EF4-FFF2-40B4-BE49-F238E27FC236}">
                <a16:creationId xmlns:a16="http://schemas.microsoft.com/office/drawing/2014/main" id="{57446EC8-4814-414F-C8E8-E96F9230F4CE}"/>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951972" y="701944"/>
            <a:ext cx="1804465" cy="1804465"/>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14" name="Content Placeholder 2">
            <a:extLst>
              <a:ext uri="{FF2B5EF4-FFF2-40B4-BE49-F238E27FC236}">
                <a16:creationId xmlns:a16="http://schemas.microsoft.com/office/drawing/2014/main" id="{7ED548DD-6A0B-4352-BE73-B137234C4347}"/>
              </a:ext>
            </a:extLst>
          </p:cNvPr>
          <p:cNvSpPr>
            <a:spLocks noGrp="1"/>
          </p:cNvSpPr>
          <p:nvPr>
            <p:ph idx="1"/>
          </p:nvPr>
        </p:nvSpPr>
        <p:spPr>
          <a:xfrm>
            <a:off x="4617550" y="2828965"/>
            <a:ext cx="7411052" cy="4029035"/>
          </a:xfrm>
        </p:spPr>
        <p:txBody>
          <a:bodyPr>
            <a:normAutofit fontScale="92500"/>
          </a:bodyPr>
          <a:lstStyle/>
          <a:p>
            <a:pPr>
              <a:lnSpc>
                <a:spcPct val="90000"/>
              </a:lnSpc>
            </a:pPr>
            <a:endParaRPr lang="en-US" sz="1100" dirty="0"/>
          </a:p>
          <a:p>
            <a:pPr>
              <a:lnSpc>
                <a:spcPct val="90000"/>
              </a:lnSpc>
            </a:pPr>
            <a:r>
              <a:rPr lang="en-US" sz="2000" dirty="0"/>
              <a:t>All policies that fall outside of the liability policies are evidenced in the “Other” Section of the COI</a:t>
            </a:r>
          </a:p>
          <a:p>
            <a:pPr lvl="1">
              <a:lnSpc>
                <a:spcPct val="90000"/>
              </a:lnSpc>
            </a:pPr>
            <a:r>
              <a:rPr lang="en-US" dirty="0"/>
              <a:t>If handled by another broker, it will be a separate COI</a:t>
            </a:r>
          </a:p>
          <a:p>
            <a:pPr>
              <a:lnSpc>
                <a:spcPct val="90000"/>
              </a:lnSpc>
            </a:pPr>
            <a:r>
              <a:rPr lang="en-US" sz="2000" b="1" dirty="0"/>
              <a:t>Property</a:t>
            </a:r>
          </a:p>
          <a:p>
            <a:pPr lvl="1">
              <a:lnSpc>
                <a:spcPct val="90000"/>
              </a:lnSpc>
            </a:pPr>
            <a:r>
              <a:rPr lang="en-US" dirty="0"/>
              <a:t>“Limits on File” is evidenced unless otherwise specified or Property Specific details are provided and confirmed by Prop AM</a:t>
            </a:r>
          </a:p>
          <a:p>
            <a:pPr>
              <a:lnSpc>
                <a:spcPct val="90000"/>
              </a:lnSpc>
            </a:pPr>
            <a:r>
              <a:rPr lang="en-US" sz="2000" b="1" dirty="0"/>
              <a:t>Crime</a:t>
            </a:r>
          </a:p>
          <a:p>
            <a:pPr lvl="1">
              <a:lnSpc>
                <a:spcPct val="90000"/>
              </a:lnSpc>
            </a:pPr>
            <a:r>
              <a:rPr lang="en-US" dirty="0"/>
              <a:t>Must have third party crime to evidence on the COI.</a:t>
            </a:r>
          </a:p>
          <a:p>
            <a:pPr>
              <a:lnSpc>
                <a:spcPct val="90000"/>
              </a:lnSpc>
            </a:pPr>
            <a:r>
              <a:rPr lang="en-US" sz="2000" b="1" dirty="0"/>
              <a:t>Cyber</a:t>
            </a:r>
          </a:p>
          <a:p>
            <a:pPr lvl="1">
              <a:lnSpc>
                <a:spcPct val="90000"/>
              </a:lnSpc>
            </a:pPr>
            <a:r>
              <a:rPr lang="en-US" dirty="0"/>
              <a:t>Get with your assigned AM to place coverage or inquire further</a:t>
            </a:r>
          </a:p>
          <a:p>
            <a:pPr lvl="1">
              <a:lnSpc>
                <a:spcPct val="90000"/>
              </a:lnSpc>
            </a:pPr>
            <a:endParaRPr lang="en-US" sz="1100" dirty="0"/>
          </a:p>
        </p:txBody>
      </p:sp>
    </p:spTree>
    <p:extLst>
      <p:ext uri="{BB962C8B-B14F-4D97-AF65-F5344CB8AC3E}">
        <p14:creationId xmlns:p14="http://schemas.microsoft.com/office/powerpoint/2010/main" val="4081285253"/>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E3D4922-3D1C-4679-9A86-15BFC1A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93667F4D-F2CD-4E50-BACC-24766910F7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82913"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tx2">
              <a:lumMod val="50000"/>
            </a:schemeClr>
          </a:solidFill>
          <a:ln>
            <a:noFill/>
          </a:ln>
        </p:spPr>
        <p:txBody>
          <a:bodyPr/>
          <a:lstStyle/>
          <a:p>
            <a:endParaRPr lang="en-US" dirty="0"/>
          </a:p>
        </p:txBody>
      </p:sp>
      <p:sp>
        <p:nvSpPr>
          <p:cNvPr id="5" name="Freeform 7">
            <a:extLst>
              <a:ext uri="{FF2B5EF4-FFF2-40B4-BE49-F238E27FC236}">
                <a16:creationId xmlns:a16="http://schemas.microsoft.com/office/drawing/2014/main" id="{20CAAE25-D2F2-493F-9569-EC552C1A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76525"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accent1"/>
          </a:solidFill>
          <a:ln>
            <a:noFill/>
          </a:ln>
        </p:spPr>
      </p:sp>
      <p:sp>
        <p:nvSpPr>
          <p:cNvPr id="6" name="Freeform 10">
            <a:extLst>
              <a:ext uri="{FF2B5EF4-FFF2-40B4-BE49-F238E27FC236}">
                <a16:creationId xmlns:a16="http://schemas.microsoft.com/office/drawing/2014/main" id="{92FDEA97-0861-44C0-9B26-4BB5F777AE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82913"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tx2">
              <a:lumMod val="25000"/>
              <a:alpha val="80000"/>
            </a:schemeClr>
          </a:solidFill>
          <a:ln>
            <a:noFill/>
          </a:ln>
        </p:spPr>
      </p:sp>
      <p:sp>
        <p:nvSpPr>
          <p:cNvPr id="7" name="Freeform: Shape 15">
            <a:extLst>
              <a:ext uri="{FF2B5EF4-FFF2-40B4-BE49-F238E27FC236}">
                <a16:creationId xmlns:a16="http://schemas.microsoft.com/office/drawing/2014/main" id="{0FC953F9-A744-406B-9DCA-1E7B5D471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76525" y="5238750"/>
            <a:ext cx="1695450" cy="1619250"/>
          </a:xfrm>
          <a:custGeom>
            <a:avLst/>
            <a:gdLst>
              <a:gd name="connsiteX0" fmla="*/ 0 w 1695450"/>
              <a:gd name="connsiteY0" fmla="*/ 0 h 1619250"/>
              <a:gd name="connsiteX1" fmla="*/ 10414 w 1695450"/>
              <a:gd name="connsiteY1" fmla="*/ 1623 h 1619250"/>
              <a:gd name="connsiteX2" fmla="*/ 9236 w 1695450"/>
              <a:gd name="connsiteY2" fmla="*/ 0 h 1619250"/>
              <a:gd name="connsiteX3" fmla="*/ 10475 w 1695450"/>
              <a:gd name="connsiteY3" fmla="*/ 1633 h 1619250"/>
              <a:gd name="connsiteX4" fmla="*/ 244475 w 1695450"/>
              <a:gd name="connsiteY4" fmla="*/ 38100 h 1619250"/>
              <a:gd name="connsiteX5" fmla="*/ 249238 w 1695450"/>
              <a:gd name="connsiteY5" fmla="*/ 38100 h 1619250"/>
              <a:gd name="connsiteX6" fmla="*/ 249238 w 1695450"/>
              <a:gd name="connsiteY6" fmla="*/ 42863 h 1619250"/>
              <a:gd name="connsiteX7" fmla="*/ 244475 w 1695450"/>
              <a:gd name="connsiteY7" fmla="*/ 42863 h 1619250"/>
              <a:gd name="connsiteX8" fmla="*/ 292100 w 1695450"/>
              <a:gd name="connsiteY8" fmla="*/ 95250 h 1619250"/>
              <a:gd name="connsiteX9" fmla="*/ 1695450 w 1695450"/>
              <a:gd name="connsiteY9" fmla="*/ 1619250 h 1619250"/>
              <a:gd name="connsiteX10" fmla="*/ 1237961 w 1695450"/>
              <a:gd name="connsiteY10" fmla="*/ 1619250 h 1619250"/>
              <a:gd name="connsiteX11" fmla="*/ 1228725 w 1695450"/>
              <a:gd name="connsiteY11" fmla="*/ 1619250 h 1619250"/>
              <a:gd name="connsiteX12" fmla="*/ 1183986 w 1695450"/>
              <a:gd name="connsiteY12" fmla="*/ 1619250 h 1619250"/>
              <a:gd name="connsiteX13" fmla="*/ 210255 w 1695450"/>
              <a:gd name="connsiteY13" fmla="*/ 277080 h 161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5450" h="1619250">
                <a:moveTo>
                  <a:pt x="0" y="0"/>
                </a:moveTo>
                <a:lnTo>
                  <a:pt x="10414" y="1623"/>
                </a:lnTo>
                <a:lnTo>
                  <a:pt x="9236" y="0"/>
                </a:lnTo>
                <a:lnTo>
                  <a:pt x="10475" y="1633"/>
                </a:lnTo>
                <a:lnTo>
                  <a:pt x="244475" y="38100"/>
                </a:lnTo>
                <a:lnTo>
                  <a:pt x="249238" y="38100"/>
                </a:lnTo>
                <a:lnTo>
                  <a:pt x="249238" y="42863"/>
                </a:lnTo>
                <a:lnTo>
                  <a:pt x="244475" y="42863"/>
                </a:lnTo>
                <a:lnTo>
                  <a:pt x="292100" y="95250"/>
                </a:lnTo>
                <a:lnTo>
                  <a:pt x="1695450" y="1619250"/>
                </a:lnTo>
                <a:lnTo>
                  <a:pt x="1237961" y="1619250"/>
                </a:lnTo>
                <a:lnTo>
                  <a:pt x="1228725" y="1619250"/>
                </a:lnTo>
                <a:lnTo>
                  <a:pt x="1183986" y="1619250"/>
                </a:lnTo>
                <a:lnTo>
                  <a:pt x="210255" y="277080"/>
                </a:lnTo>
                <a:close/>
              </a:path>
            </a:pathLst>
          </a:custGeom>
          <a:solidFill>
            <a:schemeClr val="accent1">
              <a:lumMod val="75000"/>
              <a:alpha val="80000"/>
            </a:schemeClr>
          </a:solidFill>
          <a:ln>
            <a:noFill/>
          </a:ln>
        </p:spPr>
      </p:sp>
      <p:sp>
        <p:nvSpPr>
          <p:cNvPr id="18" name="Freeform: Shape 17">
            <a:extLst>
              <a:ext uri="{FF2B5EF4-FFF2-40B4-BE49-F238E27FC236}">
                <a16:creationId xmlns:a16="http://schemas.microsoft.com/office/drawing/2014/main" id="{859003D2-E7D2-4253-9EF1-1F513027A8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8143384" cy="6858000"/>
          </a:xfrm>
          <a:custGeom>
            <a:avLst/>
            <a:gdLst>
              <a:gd name="connsiteX0" fmla="*/ 0 w 8143384"/>
              <a:gd name="connsiteY0" fmla="*/ 0 h 6858001"/>
              <a:gd name="connsiteX1" fmla="*/ 3861881 w 8143384"/>
              <a:gd name="connsiteY1" fmla="*/ 0 h 6858001"/>
              <a:gd name="connsiteX2" fmla="*/ 3861881 w 8143384"/>
              <a:gd name="connsiteY2" fmla="*/ 1 h 6858001"/>
              <a:gd name="connsiteX3" fmla="*/ 6963565 w 8143384"/>
              <a:gd name="connsiteY3" fmla="*/ 1 h 6858001"/>
              <a:gd name="connsiteX4" fmla="*/ 6963565 w 8143384"/>
              <a:gd name="connsiteY4" fmla="*/ 0 h 6858001"/>
              <a:gd name="connsiteX5" fmla="*/ 7841583 w 8143384"/>
              <a:gd name="connsiteY5" fmla="*/ 0 h 6858001"/>
              <a:gd name="connsiteX6" fmla="*/ 6994625 w 8143384"/>
              <a:gd name="connsiteY6" fmla="*/ 5258645 h 6858001"/>
              <a:gd name="connsiteX7" fmla="*/ 6994625 w 8143384"/>
              <a:gd name="connsiteY7" fmla="*/ 5263939 h 6858001"/>
              <a:gd name="connsiteX8" fmla="*/ 8143384 w 8143384"/>
              <a:gd name="connsiteY8" fmla="*/ 6858001 h 6858001"/>
              <a:gd name="connsiteX9" fmla="*/ 6994625 w 8143384"/>
              <a:gd name="connsiteY9" fmla="*/ 6858001 h 6858001"/>
              <a:gd name="connsiteX10" fmla="*/ 6643195 w 8143384"/>
              <a:gd name="connsiteY10" fmla="*/ 6858001 h 6858001"/>
              <a:gd name="connsiteX11" fmla="*/ 3861881 w 8143384"/>
              <a:gd name="connsiteY11" fmla="*/ 6858001 h 6858001"/>
              <a:gd name="connsiteX12" fmla="*/ 3739675 w 8143384"/>
              <a:gd name="connsiteY12" fmla="*/ 6858001 h 6858001"/>
              <a:gd name="connsiteX13" fmla="*/ 0 w 8143384"/>
              <a:gd name="connsiteY13"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43384" h="6858001">
                <a:moveTo>
                  <a:pt x="0" y="0"/>
                </a:moveTo>
                <a:lnTo>
                  <a:pt x="3861881" y="0"/>
                </a:lnTo>
                <a:lnTo>
                  <a:pt x="3861881" y="1"/>
                </a:lnTo>
                <a:lnTo>
                  <a:pt x="6963565" y="1"/>
                </a:lnTo>
                <a:lnTo>
                  <a:pt x="6963565" y="0"/>
                </a:lnTo>
                <a:lnTo>
                  <a:pt x="7841583" y="0"/>
                </a:lnTo>
                <a:lnTo>
                  <a:pt x="6994625" y="5258645"/>
                </a:lnTo>
                <a:lnTo>
                  <a:pt x="6994625" y="5263939"/>
                </a:lnTo>
                <a:lnTo>
                  <a:pt x="8143384" y="6858001"/>
                </a:lnTo>
                <a:lnTo>
                  <a:pt x="6994625" y="6858001"/>
                </a:lnTo>
                <a:lnTo>
                  <a:pt x="6643195" y="6858001"/>
                </a:lnTo>
                <a:lnTo>
                  <a:pt x="3861881" y="6858001"/>
                </a:lnTo>
                <a:lnTo>
                  <a:pt x="3739675" y="6858001"/>
                </a:lnTo>
                <a:lnTo>
                  <a:pt x="0" y="6858001"/>
                </a:lnTo>
                <a:close/>
              </a:path>
            </a:pathLst>
          </a:custGeom>
          <a:solidFill>
            <a:schemeClr val="bg1">
              <a:lumMod val="75000"/>
              <a:lumOff val="2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C7492CCE-C435-464E-A19A-D4C606FDBE3D}"/>
              </a:ext>
            </a:extLst>
          </p:cNvPr>
          <p:cNvSpPr>
            <a:spLocks noGrp="1"/>
          </p:cNvSpPr>
          <p:nvPr>
            <p:ph type="ctrTitle"/>
          </p:nvPr>
        </p:nvSpPr>
        <p:spPr>
          <a:xfrm>
            <a:off x="807397" y="643467"/>
            <a:ext cx="6269128" cy="4595283"/>
          </a:xfrm>
        </p:spPr>
        <p:txBody>
          <a:bodyPr anchor="ctr">
            <a:normAutofit/>
          </a:bodyPr>
          <a:lstStyle/>
          <a:p>
            <a:pPr algn="l">
              <a:lnSpc>
                <a:spcPct val="90000"/>
              </a:lnSpc>
            </a:pPr>
            <a:r>
              <a:rPr lang="en-US" sz="2000" dirty="0"/>
              <a:t>COI Requests and how it translate to your COI</a:t>
            </a:r>
            <a:br>
              <a:rPr lang="en-US" sz="2000" dirty="0"/>
            </a:br>
            <a:br>
              <a:rPr lang="en-US" sz="2000" dirty="0"/>
            </a:br>
            <a:br>
              <a:rPr lang="en-US" sz="2000" dirty="0"/>
            </a:br>
            <a:r>
              <a:rPr lang="en-US" sz="2000" dirty="0"/>
              <a:t>Examples vs  What is Evidenced</a:t>
            </a:r>
            <a:br>
              <a:rPr lang="en-US" sz="2000" dirty="0"/>
            </a:br>
            <a:br>
              <a:rPr lang="en-US" sz="2000" dirty="0"/>
            </a:br>
            <a:br>
              <a:rPr lang="en-US" sz="2000" dirty="0"/>
            </a:br>
            <a:r>
              <a:rPr lang="en-US" sz="2000" dirty="0"/>
              <a:t>Client Insurance Requirements</a:t>
            </a:r>
            <a:br>
              <a:rPr lang="en-US" sz="2000" dirty="0"/>
            </a:br>
            <a:br>
              <a:rPr lang="en-US" sz="2000" dirty="0"/>
            </a:br>
            <a:br>
              <a:rPr lang="en-US" sz="2000" dirty="0"/>
            </a:br>
            <a:r>
              <a:rPr lang="en-US" sz="2000" dirty="0"/>
              <a:t>Compliance Companies</a:t>
            </a:r>
            <a:br>
              <a:rPr lang="en-US" sz="4100" dirty="0"/>
            </a:br>
            <a:endParaRPr lang="en-US" sz="4100" dirty="0"/>
          </a:p>
        </p:txBody>
      </p:sp>
      <p:sp>
        <p:nvSpPr>
          <p:cNvPr id="3" name="Content Placeholder 2">
            <a:extLst>
              <a:ext uri="{FF2B5EF4-FFF2-40B4-BE49-F238E27FC236}">
                <a16:creationId xmlns:a16="http://schemas.microsoft.com/office/drawing/2014/main" id="{60DFF4FA-F598-4962-B6AB-31A8BE724E52}"/>
              </a:ext>
            </a:extLst>
          </p:cNvPr>
          <p:cNvSpPr>
            <a:spLocks noGrp="1"/>
          </p:cNvSpPr>
          <p:nvPr>
            <p:ph type="subTitle" idx="1"/>
          </p:nvPr>
        </p:nvSpPr>
        <p:spPr>
          <a:xfrm>
            <a:off x="8466897" y="643467"/>
            <a:ext cx="2930445" cy="4595283"/>
          </a:xfrm>
        </p:spPr>
        <p:txBody>
          <a:bodyPr anchor="ctr">
            <a:normAutofit/>
          </a:bodyPr>
          <a:lstStyle/>
          <a:p>
            <a:pPr algn="ctr"/>
            <a:endParaRPr lang="en-US" sz="1400" dirty="0"/>
          </a:p>
          <a:p>
            <a:pPr algn="ctr"/>
            <a:endParaRPr lang="en-US" sz="1400" dirty="0"/>
          </a:p>
          <a:p>
            <a:pPr algn="ctr"/>
            <a:endParaRPr lang="en-US" sz="1400" dirty="0"/>
          </a:p>
          <a:p>
            <a:pPr algn="ctr"/>
            <a:endParaRPr lang="en-US" sz="1400" dirty="0"/>
          </a:p>
          <a:p>
            <a:pPr algn="ctr"/>
            <a:r>
              <a:rPr lang="en-US" sz="1400" dirty="0"/>
              <a:t>COI request form </a:t>
            </a:r>
          </a:p>
          <a:p>
            <a:pPr algn="ctr"/>
            <a:endParaRPr lang="en-US" sz="1400" dirty="0"/>
          </a:p>
          <a:p>
            <a:pPr algn="ctr"/>
            <a:r>
              <a:rPr lang="en-US" sz="1400" dirty="0"/>
              <a:t>Sample vs Your COI</a:t>
            </a:r>
          </a:p>
          <a:p>
            <a:pPr algn="ctr"/>
            <a:endParaRPr lang="en-US" sz="1400" dirty="0"/>
          </a:p>
          <a:p>
            <a:pPr algn="ctr"/>
            <a:r>
              <a:rPr lang="en-US" sz="1400" dirty="0"/>
              <a:t>COI requirements</a:t>
            </a:r>
          </a:p>
          <a:p>
            <a:pPr algn="ctr"/>
            <a:endParaRPr lang="en-US" sz="1400" dirty="0"/>
          </a:p>
          <a:p>
            <a:pPr algn="ctr"/>
            <a:r>
              <a:rPr lang="en-US" sz="1400" dirty="0"/>
              <a:t>Compliance Requirements vs Reality</a:t>
            </a:r>
          </a:p>
          <a:p>
            <a:pPr algn="l"/>
            <a:endParaRPr lang="en-US" sz="1400" dirty="0"/>
          </a:p>
          <a:p>
            <a:pPr algn="l"/>
            <a:endParaRPr lang="en-US" sz="1400" dirty="0"/>
          </a:p>
          <a:p>
            <a:pPr algn="l"/>
            <a:endParaRPr lang="en-US" dirty="0"/>
          </a:p>
          <a:p>
            <a:pPr algn="l"/>
            <a:endParaRPr lang="en-US" dirty="0"/>
          </a:p>
          <a:p>
            <a:pPr algn="l"/>
            <a:endParaRPr lang="en-US" dirty="0"/>
          </a:p>
        </p:txBody>
      </p:sp>
    </p:spTree>
    <p:extLst>
      <p:ext uri="{BB962C8B-B14F-4D97-AF65-F5344CB8AC3E}">
        <p14:creationId xmlns:p14="http://schemas.microsoft.com/office/powerpoint/2010/main" val="41479741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655827-B42D-4180-88D3-D83F25E4B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txBody>
          <a:bodyPr rtlCol="0" anchor="ctr"/>
          <a:lstStyle/>
          <a:p>
            <a:pPr algn="ctr"/>
            <a:endParaRPr lang="en-US"/>
          </a:p>
        </p:txBody>
      </p:sp>
      <p:sp>
        <p:nvSpPr>
          <p:cNvPr id="10" name="Freeform: Shape 9">
            <a:extLst>
              <a:ext uri="{FF2B5EF4-FFF2-40B4-BE49-F238E27FC236}">
                <a16:creationId xmlns:a16="http://schemas.microsoft.com/office/drawing/2014/main" id="{24ACCB06-563C-4ADE-B4D6-1FE9F723C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955594"/>
            <a:ext cx="1828958" cy="2902407"/>
          </a:xfrm>
          <a:custGeom>
            <a:avLst/>
            <a:gdLst>
              <a:gd name="connsiteX0" fmla="*/ 0 w 1828958"/>
              <a:gd name="connsiteY0" fmla="*/ 0 h 2902407"/>
              <a:gd name="connsiteX1" fmla="*/ 1828958 w 1828958"/>
              <a:gd name="connsiteY1" fmla="*/ 2902407 h 2902407"/>
              <a:gd name="connsiteX2" fmla="*/ 1709896 w 1828958"/>
              <a:gd name="connsiteY2" fmla="*/ 2902407 h 2902407"/>
              <a:gd name="connsiteX3" fmla="*/ 0 w 1828958"/>
              <a:gd name="connsiteY3" fmla="*/ 63474 h 2902407"/>
            </a:gdLst>
            <a:ahLst/>
            <a:cxnLst>
              <a:cxn ang="0">
                <a:pos x="connsiteX0" y="connsiteY0"/>
              </a:cxn>
              <a:cxn ang="0">
                <a:pos x="connsiteX1" y="connsiteY1"/>
              </a:cxn>
              <a:cxn ang="0">
                <a:pos x="connsiteX2" y="connsiteY2"/>
              </a:cxn>
              <a:cxn ang="0">
                <a:pos x="connsiteX3" y="connsiteY3"/>
              </a:cxn>
            </a:cxnLst>
            <a:rect l="l" t="t" r="r" b="b"/>
            <a:pathLst>
              <a:path w="1828958" h="2902407">
                <a:moveTo>
                  <a:pt x="0" y="0"/>
                </a:moveTo>
                <a:lnTo>
                  <a:pt x="1828958" y="2902407"/>
                </a:lnTo>
                <a:lnTo>
                  <a:pt x="1709896" y="2902407"/>
                </a:lnTo>
                <a:lnTo>
                  <a:pt x="0" y="63474"/>
                </a:lnTo>
                <a:close/>
              </a:path>
            </a:pathLst>
          </a:custGeom>
          <a:solidFill>
            <a:srgbClr val="262626"/>
          </a:solidFill>
          <a:ln>
            <a:noFill/>
          </a:ln>
        </p:spPr>
      </p:sp>
      <p:sp>
        <p:nvSpPr>
          <p:cNvPr id="12" name="Freeform: Shape 11">
            <a:extLst>
              <a:ext uri="{FF2B5EF4-FFF2-40B4-BE49-F238E27FC236}">
                <a16:creationId xmlns:a16="http://schemas.microsoft.com/office/drawing/2014/main" id="{40761ECD-D92B-46AE-82CA-640023D28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3220098"/>
            <a:ext cx="2910045" cy="3637903"/>
          </a:xfrm>
          <a:custGeom>
            <a:avLst/>
            <a:gdLst>
              <a:gd name="connsiteX0" fmla="*/ 0 w 2910045"/>
              <a:gd name="connsiteY0" fmla="*/ 0 h 3637903"/>
              <a:gd name="connsiteX1" fmla="*/ 2910045 w 2910045"/>
              <a:gd name="connsiteY1" fmla="*/ 3637903 h 3637903"/>
              <a:gd name="connsiteX2" fmla="*/ 2786220 w 2910045"/>
              <a:gd name="connsiteY2" fmla="*/ 3637903 h 3637903"/>
              <a:gd name="connsiteX3" fmla="*/ 0 w 2910045"/>
              <a:gd name="connsiteY3" fmla="*/ 20366 h 3637903"/>
            </a:gdLst>
            <a:ahLst/>
            <a:cxnLst>
              <a:cxn ang="0">
                <a:pos x="connsiteX0" y="connsiteY0"/>
              </a:cxn>
              <a:cxn ang="0">
                <a:pos x="connsiteX1" y="connsiteY1"/>
              </a:cxn>
              <a:cxn ang="0">
                <a:pos x="connsiteX2" y="connsiteY2"/>
              </a:cxn>
              <a:cxn ang="0">
                <a:pos x="connsiteX3" y="connsiteY3"/>
              </a:cxn>
            </a:cxnLst>
            <a:rect l="l" t="t" r="r" b="b"/>
            <a:pathLst>
              <a:path w="2910045" h="3637903">
                <a:moveTo>
                  <a:pt x="0" y="0"/>
                </a:moveTo>
                <a:lnTo>
                  <a:pt x="2910045" y="3637903"/>
                </a:lnTo>
                <a:lnTo>
                  <a:pt x="2786220" y="3637903"/>
                </a:lnTo>
                <a:lnTo>
                  <a:pt x="0" y="20366"/>
                </a:lnTo>
                <a:close/>
              </a:path>
            </a:pathLst>
          </a:custGeom>
          <a:solidFill>
            <a:schemeClr val="accent1">
              <a:lumMod val="50000"/>
            </a:schemeClr>
          </a:solidFill>
          <a:ln>
            <a:noFill/>
          </a:ln>
        </p:spPr>
      </p:sp>
      <p:sp>
        <p:nvSpPr>
          <p:cNvPr id="14" name="Freeform: Shape 13">
            <a:extLst>
              <a:ext uri="{FF2B5EF4-FFF2-40B4-BE49-F238E27FC236}">
                <a16:creationId xmlns:a16="http://schemas.microsoft.com/office/drawing/2014/main" id="{9A928607-C55C-40FD-B2DF-6CD6A7226A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2845509"/>
            <a:ext cx="4149883" cy="4012491"/>
          </a:xfrm>
          <a:custGeom>
            <a:avLst/>
            <a:gdLst>
              <a:gd name="connsiteX0" fmla="*/ 0 w 4149883"/>
              <a:gd name="connsiteY0" fmla="*/ 0 h 4012491"/>
              <a:gd name="connsiteX1" fmla="*/ 4149883 w 4149883"/>
              <a:gd name="connsiteY1" fmla="*/ 4012491 h 4012491"/>
              <a:gd name="connsiteX2" fmla="*/ 2910046 w 4149883"/>
              <a:gd name="connsiteY2" fmla="*/ 4012491 h 4012491"/>
              <a:gd name="connsiteX3" fmla="*/ 0 w 4149883"/>
              <a:gd name="connsiteY3" fmla="*/ 374587 h 4012491"/>
            </a:gdLst>
            <a:ahLst/>
            <a:cxnLst>
              <a:cxn ang="0">
                <a:pos x="connsiteX0" y="connsiteY0"/>
              </a:cxn>
              <a:cxn ang="0">
                <a:pos x="connsiteX1" y="connsiteY1"/>
              </a:cxn>
              <a:cxn ang="0">
                <a:pos x="connsiteX2" y="connsiteY2"/>
              </a:cxn>
              <a:cxn ang="0">
                <a:pos x="connsiteX3" y="connsiteY3"/>
              </a:cxn>
            </a:cxnLst>
            <a:rect l="l" t="t" r="r" b="b"/>
            <a:pathLst>
              <a:path w="4149883" h="4012491">
                <a:moveTo>
                  <a:pt x="0" y="0"/>
                </a:moveTo>
                <a:lnTo>
                  <a:pt x="4149883" y="4012491"/>
                </a:lnTo>
                <a:lnTo>
                  <a:pt x="2910046" y="4012491"/>
                </a:lnTo>
                <a:lnTo>
                  <a:pt x="0" y="374587"/>
                </a:lnTo>
                <a:close/>
              </a:path>
            </a:pathLst>
          </a:custGeom>
          <a:solidFill>
            <a:schemeClr val="accent1">
              <a:lumMod val="75000"/>
            </a:schemeClr>
          </a:solidFill>
          <a:ln>
            <a:noFill/>
          </a:ln>
        </p:spPr>
      </p:sp>
      <p:sp>
        <p:nvSpPr>
          <p:cNvPr id="16" name="Freeform: Shape 15">
            <a:extLst>
              <a:ext uri="{FF2B5EF4-FFF2-40B4-BE49-F238E27FC236}">
                <a16:creationId xmlns:a16="http://schemas.microsoft.com/office/drawing/2014/main" id="{400A20C1-29A4-43E0-AB15-7931F76F8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332410"/>
            <a:ext cx="2719546" cy="3525590"/>
          </a:xfrm>
          <a:custGeom>
            <a:avLst/>
            <a:gdLst>
              <a:gd name="connsiteX0" fmla="*/ 0 w 2719546"/>
              <a:gd name="connsiteY0" fmla="*/ 0 h 3525590"/>
              <a:gd name="connsiteX1" fmla="*/ 2719546 w 2719546"/>
              <a:gd name="connsiteY1" fmla="*/ 3525590 h 3525590"/>
              <a:gd name="connsiteX2" fmla="*/ 1828959 w 2719546"/>
              <a:gd name="connsiteY2" fmla="*/ 3525590 h 3525590"/>
              <a:gd name="connsiteX3" fmla="*/ 0 w 2719546"/>
              <a:gd name="connsiteY3" fmla="*/ 623183 h 3525590"/>
            </a:gdLst>
            <a:ahLst/>
            <a:cxnLst>
              <a:cxn ang="0">
                <a:pos x="connsiteX0" y="connsiteY0"/>
              </a:cxn>
              <a:cxn ang="0">
                <a:pos x="connsiteX1" y="connsiteY1"/>
              </a:cxn>
              <a:cxn ang="0">
                <a:pos x="connsiteX2" y="connsiteY2"/>
              </a:cxn>
              <a:cxn ang="0">
                <a:pos x="connsiteX3" y="connsiteY3"/>
              </a:cxn>
            </a:cxnLst>
            <a:rect l="l" t="t" r="r" b="b"/>
            <a:pathLst>
              <a:path w="2719546" h="3525590">
                <a:moveTo>
                  <a:pt x="0" y="0"/>
                </a:moveTo>
                <a:lnTo>
                  <a:pt x="2719546" y="3525590"/>
                </a:lnTo>
                <a:lnTo>
                  <a:pt x="1828959" y="3525590"/>
                </a:lnTo>
                <a:lnTo>
                  <a:pt x="0" y="623183"/>
                </a:lnTo>
                <a:close/>
              </a:path>
            </a:pathLst>
          </a:custGeom>
          <a:solidFill>
            <a:srgbClr val="404040"/>
          </a:solidFill>
          <a:ln>
            <a:noFill/>
          </a:ln>
        </p:spPr>
      </p:sp>
      <p:sp>
        <p:nvSpPr>
          <p:cNvPr id="3" name="Subtitle 2">
            <a:extLst>
              <a:ext uri="{FF2B5EF4-FFF2-40B4-BE49-F238E27FC236}">
                <a16:creationId xmlns:a16="http://schemas.microsoft.com/office/drawing/2014/main" id="{B3E895EE-FDE2-4E23-875B-055B459E7908}"/>
              </a:ext>
            </a:extLst>
          </p:cNvPr>
          <p:cNvSpPr>
            <a:spLocks noGrp="1"/>
          </p:cNvSpPr>
          <p:nvPr>
            <p:ph type="subTitle" idx="1"/>
          </p:nvPr>
        </p:nvSpPr>
        <p:spPr>
          <a:xfrm>
            <a:off x="2719546" y="257176"/>
            <a:ext cx="6357779" cy="523874"/>
          </a:xfrm>
        </p:spPr>
        <p:txBody>
          <a:bodyPr>
            <a:normAutofit fontScale="92500"/>
          </a:bodyPr>
          <a:lstStyle/>
          <a:p>
            <a:pPr algn="ctr">
              <a:lnSpc>
                <a:spcPct val="90000"/>
              </a:lnSpc>
            </a:pPr>
            <a:r>
              <a:rPr lang="en-US" sz="2000" b="1" dirty="0"/>
              <a:t>COI Examples  VS  What is Evidenced – Additional Insured</a:t>
            </a:r>
          </a:p>
        </p:txBody>
      </p:sp>
      <p:pic>
        <p:nvPicPr>
          <p:cNvPr id="6" name="Picture 5" descr="Application&#10;&#10;Description automatically generated with medium confidence">
            <a:extLst>
              <a:ext uri="{FF2B5EF4-FFF2-40B4-BE49-F238E27FC236}">
                <a16:creationId xmlns:a16="http://schemas.microsoft.com/office/drawing/2014/main" id="{61456258-B4B1-4AA4-BD01-2E2798B2B7EA}"/>
              </a:ext>
            </a:extLst>
          </p:cNvPr>
          <p:cNvPicPr>
            <a:picLocks noChangeAspect="1"/>
          </p:cNvPicPr>
          <p:nvPr/>
        </p:nvPicPr>
        <p:blipFill>
          <a:blip r:embed="rId3"/>
          <a:stretch>
            <a:fillRect/>
          </a:stretch>
        </p:blipFill>
        <p:spPr>
          <a:xfrm>
            <a:off x="759433" y="636072"/>
            <a:ext cx="2260301" cy="2841968"/>
          </a:xfrm>
          <a:prstGeom prst="rect">
            <a:avLst/>
          </a:prstGeom>
        </p:spPr>
      </p:pic>
      <p:pic>
        <p:nvPicPr>
          <p:cNvPr id="13" name="Picture 12" descr="Text&#10;&#10;Description automatically generated with medium confidence">
            <a:extLst>
              <a:ext uri="{FF2B5EF4-FFF2-40B4-BE49-F238E27FC236}">
                <a16:creationId xmlns:a16="http://schemas.microsoft.com/office/drawing/2014/main" id="{1484FF12-9E38-4DC3-8E22-0888084923BC}"/>
              </a:ext>
            </a:extLst>
          </p:cNvPr>
          <p:cNvPicPr>
            <a:picLocks noChangeAspect="1"/>
          </p:cNvPicPr>
          <p:nvPr/>
        </p:nvPicPr>
        <p:blipFill>
          <a:blip r:embed="rId4"/>
          <a:stretch>
            <a:fillRect/>
          </a:stretch>
        </p:blipFill>
        <p:spPr>
          <a:xfrm>
            <a:off x="9069404" y="424657"/>
            <a:ext cx="2330416" cy="3053383"/>
          </a:xfrm>
          <a:prstGeom prst="rect">
            <a:avLst/>
          </a:prstGeom>
        </p:spPr>
      </p:pic>
      <p:pic>
        <p:nvPicPr>
          <p:cNvPr id="18" name="Picture 17" descr="Text, letter&#10;&#10;Description automatically generated">
            <a:extLst>
              <a:ext uri="{FF2B5EF4-FFF2-40B4-BE49-F238E27FC236}">
                <a16:creationId xmlns:a16="http://schemas.microsoft.com/office/drawing/2014/main" id="{916E5FB9-B5D5-4325-BB94-026C3C151B90}"/>
              </a:ext>
            </a:extLst>
          </p:cNvPr>
          <p:cNvPicPr>
            <a:picLocks noChangeAspect="1"/>
          </p:cNvPicPr>
          <p:nvPr/>
        </p:nvPicPr>
        <p:blipFill>
          <a:blip r:embed="rId5"/>
          <a:stretch>
            <a:fillRect/>
          </a:stretch>
        </p:blipFill>
        <p:spPr>
          <a:xfrm>
            <a:off x="9077325" y="3662297"/>
            <a:ext cx="2310050" cy="3053383"/>
          </a:xfrm>
          <a:prstGeom prst="rect">
            <a:avLst/>
          </a:prstGeom>
        </p:spPr>
      </p:pic>
      <p:pic>
        <p:nvPicPr>
          <p:cNvPr id="32" name="Picture 31" descr="Table&#10;&#10;Description automatically generated">
            <a:extLst>
              <a:ext uri="{FF2B5EF4-FFF2-40B4-BE49-F238E27FC236}">
                <a16:creationId xmlns:a16="http://schemas.microsoft.com/office/drawing/2014/main" id="{97B3BCCA-665A-459D-A4BA-028EC1CF89BE}"/>
              </a:ext>
            </a:extLst>
          </p:cNvPr>
          <p:cNvPicPr>
            <a:picLocks noChangeAspect="1"/>
          </p:cNvPicPr>
          <p:nvPr/>
        </p:nvPicPr>
        <p:blipFill>
          <a:blip r:embed="rId6"/>
          <a:stretch>
            <a:fillRect/>
          </a:stretch>
        </p:blipFill>
        <p:spPr>
          <a:xfrm>
            <a:off x="3851528" y="876467"/>
            <a:ext cx="4260116" cy="5491102"/>
          </a:xfrm>
          <a:prstGeom prst="rect">
            <a:avLst/>
          </a:prstGeom>
        </p:spPr>
      </p:pic>
    </p:spTree>
    <p:extLst>
      <p:ext uri="{BB962C8B-B14F-4D97-AF65-F5344CB8AC3E}">
        <p14:creationId xmlns:p14="http://schemas.microsoft.com/office/powerpoint/2010/main" val="309635878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56CD6-01A7-4EEC-8F2E-DCF3B87EF445}"/>
              </a:ext>
            </a:extLst>
          </p:cNvPr>
          <p:cNvSpPr>
            <a:spLocks noGrp="1"/>
          </p:cNvSpPr>
          <p:nvPr>
            <p:ph type="title"/>
          </p:nvPr>
        </p:nvSpPr>
        <p:spPr/>
        <p:txBody>
          <a:bodyPr/>
          <a:lstStyle/>
          <a:p>
            <a:r>
              <a:rPr lang="en-US" dirty="0"/>
              <a:t>What is a Certificate of Insurance?</a:t>
            </a:r>
          </a:p>
        </p:txBody>
      </p:sp>
      <p:sp>
        <p:nvSpPr>
          <p:cNvPr id="3" name="Content Placeholder 2">
            <a:extLst>
              <a:ext uri="{FF2B5EF4-FFF2-40B4-BE49-F238E27FC236}">
                <a16:creationId xmlns:a16="http://schemas.microsoft.com/office/drawing/2014/main" id="{9BD427D5-3176-424E-B92A-6292B37704FC}"/>
              </a:ext>
            </a:extLst>
          </p:cNvPr>
          <p:cNvSpPr>
            <a:spLocks noGrp="1"/>
          </p:cNvSpPr>
          <p:nvPr>
            <p:ph sz="half" idx="1"/>
          </p:nvPr>
        </p:nvSpPr>
        <p:spPr>
          <a:xfrm>
            <a:off x="1484311" y="2133599"/>
            <a:ext cx="9358948" cy="3124201"/>
          </a:xfrm>
        </p:spPr>
        <p:txBody>
          <a:bodyPr/>
          <a:lstStyle/>
          <a:p>
            <a:r>
              <a:rPr lang="en-US" dirty="0"/>
              <a:t>A Certificate of Insurance is a document that provides information about insurance policies.</a:t>
            </a:r>
          </a:p>
          <a:p>
            <a:r>
              <a:rPr lang="en-US" dirty="0"/>
              <a:t>A COI is intended as a “snapshot” of the policy and DOES NOT change or amend a policy.</a:t>
            </a:r>
          </a:p>
          <a:p>
            <a:r>
              <a:rPr lang="en-US" dirty="0"/>
              <a:t>COIS are issued as a form of information only and do not provide any rights under the policies evidenced.</a:t>
            </a:r>
          </a:p>
          <a:p>
            <a:pPr marL="0" indent="0">
              <a:buNone/>
            </a:pPr>
            <a:endParaRPr lang="en-US" dirty="0"/>
          </a:p>
        </p:txBody>
      </p:sp>
    </p:spTree>
    <p:extLst>
      <p:ext uri="{BB962C8B-B14F-4D97-AF65-F5344CB8AC3E}">
        <p14:creationId xmlns:p14="http://schemas.microsoft.com/office/powerpoint/2010/main" val="33305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9D059B6-ADD8-488A-B346-63289E90D1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9" name="Freeform 6">
              <a:extLst>
                <a:ext uri="{FF2B5EF4-FFF2-40B4-BE49-F238E27FC236}">
                  <a16:creationId xmlns:a16="http://schemas.microsoft.com/office/drawing/2014/main" id="{F69B42B4-BC82-4495-A6F9-A28167B56A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0" name="Freeform 7">
              <a:extLst>
                <a:ext uri="{FF2B5EF4-FFF2-40B4-BE49-F238E27FC236}">
                  <a16:creationId xmlns:a16="http://schemas.microsoft.com/office/drawing/2014/main" id="{83CC168C-2AD4-4FFB-9F25-420ED6514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1" name="Freeform 9">
              <a:extLst>
                <a:ext uri="{FF2B5EF4-FFF2-40B4-BE49-F238E27FC236}">
                  <a16:creationId xmlns:a16="http://schemas.microsoft.com/office/drawing/2014/main" id="{6C9F369A-6158-4AE8-BA04-138A9DFFA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2" name="Freeform 10">
              <a:extLst>
                <a:ext uri="{FF2B5EF4-FFF2-40B4-BE49-F238E27FC236}">
                  <a16:creationId xmlns:a16="http://schemas.microsoft.com/office/drawing/2014/main" id="{FC7B1DF4-AD98-42A8-820F-667A3DCC4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3" name="Freeform 11">
              <a:extLst>
                <a:ext uri="{FF2B5EF4-FFF2-40B4-BE49-F238E27FC236}">
                  <a16:creationId xmlns:a16="http://schemas.microsoft.com/office/drawing/2014/main" id="{61C58B74-3656-4FD5-AC47-EE3A59EBB8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4" name="Freeform 12">
              <a:extLst>
                <a:ext uri="{FF2B5EF4-FFF2-40B4-BE49-F238E27FC236}">
                  <a16:creationId xmlns:a16="http://schemas.microsoft.com/office/drawing/2014/main" id="{8B349A01-D803-4A18-B608-47BFCED43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16" name="Rectangle 15">
            <a:extLst>
              <a:ext uri="{FF2B5EF4-FFF2-40B4-BE49-F238E27FC236}">
                <a16:creationId xmlns:a16="http://schemas.microsoft.com/office/drawing/2014/main" id="{15655827-B42D-4180-88D3-D83F25E4B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txBody>
          <a:bodyPr rtlCol="0" anchor="ctr"/>
          <a:lstStyle/>
          <a:p>
            <a:pPr algn="ctr"/>
            <a:endParaRPr lang="en-US"/>
          </a:p>
        </p:txBody>
      </p:sp>
      <p:sp>
        <p:nvSpPr>
          <p:cNvPr id="18" name="Freeform: Shape 17">
            <a:extLst>
              <a:ext uri="{FF2B5EF4-FFF2-40B4-BE49-F238E27FC236}">
                <a16:creationId xmlns:a16="http://schemas.microsoft.com/office/drawing/2014/main" id="{24ACCB06-563C-4ADE-B4D6-1FE9F723C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955594"/>
            <a:ext cx="1828958" cy="2902407"/>
          </a:xfrm>
          <a:custGeom>
            <a:avLst/>
            <a:gdLst>
              <a:gd name="connsiteX0" fmla="*/ 0 w 1828958"/>
              <a:gd name="connsiteY0" fmla="*/ 0 h 2902407"/>
              <a:gd name="connsiteX1" fmla="*/ 1828958 w 1828958"/>
              <a:gd name="connsiteY1" fmla="*/ 2902407 h 2902407"/>
              <a:gd name="connsiteX2" fmla="*/ 1709896 w 1828958"/>
              <a:gd name="connsiteY2" fmla="*/ 2902407 h 2902407"/>
              <a:gd name="connsiteX3" fmla="*/ 0 w 1828958"/>
              <a:gd name="connsiteY3" fmla="*/ 63474 h 2902407"/>
            </a:gdLst>
            <a:ahLst/>
            <a:cxnLst>
              <a:cxn ang="0">
                <a:pos x="connsiteX0" y="connsiteY0"/>
              </a:cxn>
              <a:cxn ang="0">
                <a:pos x="connsiteX1" y="connsiteY1"/>
              </a:cxn>
              <a:cxn ang="0">
                <a:pos x="connsiteX2" y="connsiteY2"/>
              </a:cxn>
              <a:cxn ang="0">
                <a:pos x="connsiteX3" y="connsiteY3"/>
              </a:cxn>
            </a:cxnLst>
            <a:rect l="l" t="t" r="r" b="b"/>
            <a:pathLst>
              <a:path w="1828958" h="2902407">
                <a:moveTo>
                  <a:pt x="0" y="0"/>
                </a:moveTo>
                <a:lnTo>
                  <a:pt x="1828958" y="2902407"/>
                </a:lnTo>
                <a:lnTo>
                  <a:pt x="1709896" y="2902407"/>
                </a:lnTo>
                <a:lnTo>
                  <a:pt x="0" y="63474"/>
                </a:lnTo>
                <a:close/>
              </a:path>
            </a:pathLst>
          </a:custGeom>
          <a:solidFill>
            <a:srgbClr val="262626"/>
          </a:solidFill>
          <a:ln>
            <a:noFill/>
          </a:ln>
        </p:spPr>
      </p:sp>
      <p:sp>
        <p:nvSpPr>
          <p:cNvPr id="20" name="Freeform: Shape 19">
            <a:extLst>
              <a:ext uri="{FF2B5EF4-FFF2-40B4-BE49-F238E27FC236}">
                <a16:creationId xmlns:a16="http://schemas.microsoft.com/office/drawing/2014/main" id="{40761ECD-D92B-46AE-82CA-640023D28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3220098"/>
            <a:ext cx="2910045" cy="3637903"/>
          </a:xfrm>
          <a:custGeom>
            <a:avLst/>
            <a:gdLst>
              <a:gd name="connsiteX0" fmla="*/ 0 w 2910045"/>
              <a:gd name="connsiteY0" fmla="*/ 0 h 3637903"/>
              <a:gd name="connsiteX1" fmla="*/ 2910045 w 2910045"/>
              <a:gd name="connsiteY1" fmla="*/ 3637903 h 3637903"/>
              <a:gd name="connsiteX2" fmla="*/ 2786220 w 2910045"/>
              <a:gd name="connsiteY2" fmla="*/ 3637903 h 3637903"/>
              <a:gd name="connsiteX3" fmla="*/ 0 w 2910045"/>
              <a:gd name="connsiteY3" fmla="*/ 20366 h 3637903"/>
            </a:gdLst>
            <a:ahLst/>
            <a:cxnLst>
              <a:cxn ang="0">
                <a:pos x="connsiteX0" y="connsiteY0"/>
              </a:cxn>
              <a:cxn ang="0">
                <a:pos x="connsiteX1" y="connsiteY1"/>
              </a:cxn>
              <a:cxn ang="0">
                <a:pos x="connsiteX2" y="connsiteY2"/>
              </a:cxn>
              <a:cxn ang="0">
                <a:pos x="connsiteX3" y="connsiteY3"/>
              </a:cxn>
            </a:cxnLst>
            <a:rect l="l" t="t" r="r" b="b"/>
            <a:pathLst>
              <a:path w="2910045" h="3637903">
                <a:moveTo>
                  <a:pt x="0" y="0"/>
                </a:moveTo>
                <a:lnTo>
                  <a:pt x="2910045" y="3637903"/>
                </a:lnTo>
                <a:lnTo>
                  <a:pt x="2786220" y="3637903"/>
                </a:lnTo>
                <a:lnTo>
                  <a:pt x="0" y="20366"/>
                </a:lnTo>
                <a:close/>
              </a:path>
            </a:pathLst>
          </a:custGeom>
          <a:solidFill>
            <a:schemeClr val="accent1">
              <a:lumMod val="50000"/>
            </a:schemeClr>
          </a:solidFill>
          <a:ln>
            <a:noFill/>
          </a:ln>
        </p:spPr>
      </p:sp>
      <p:sp>
        <p:nvSpPr>
          <p:cNvPr id="22" name="Freeform: Shape 21">
            <a:extLst>
              <a:ext uri="{FF2B5EF4-FFF2-40B4-BE49-F238E27FC236}">
                <a16:creationId xmlns:a16="http://schemas.microsoft.com/office/drawing/2014/main" id="{9A928607-C55C-40FD-B2DF-6CD6A7226A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2845509"/>
            <a:ext cx="4149883" cy="4012491"/>
          </a:xfrm>
          <a:custGeom>
            <a:avLst/>
            <a:gdLst>
              <a:gd name="connsiteX0" fmla="*/ 0 w 4149883"/>
              <a:gd name="connsiteY0" fmla="*/ 0 h 4012491"/>
              <a:gd name="connsiteX1" fmla="*/ 4149883 w 4149883"/>
              <a:gd name="connsiteY1" fmla="*/ 4012491 h 4012491"/>
              <a:gd name="connsiteX2" fmla="*/ 2910046 w 4149883"/>
              <a:gd name="connsiteY2" fmla="*/ 4012491 h 4012491"/>
              <a:gd name="connsiteX3" fmla="*/ 0 w 4149883"/>
              <a:gd name="connsiteY3" fmla="*/ 374587 h 4012491"/>
            </a:gdLst>
            <a:ahLst/>
            <a:cxnLst>
              <a:cxn ang="0">
                <a:pos x="connsiteX0" y="connsiteY0"/>
              </a:cxn>
              <a:cxn ang="0">
                <a:pos x="connsiteX1" y="connsiteY1"/>
              </a:cxn>
              <a:cxn ang="0">
                <a:pos x="connsiteX2" y="connsiteY2"/>
              </a:cxn>
              <a:cxn ang="0">
                <a:pos x="connsiteX3" y="connsiteY3"/>
              </a:cxn>
            </a:cxnLst>
            <a:rect l="l" t="t" r="r" b="b"/>
            <a:pathLst>
              <a:path w="4149883" h="4012491">
                <a:moveTo>
                  <a:pt x="0" y="0"/>
                </a:moveTo>
                <a:lnTo>
                  <a:pt x="4149883" y="4012491"/>
                </a:lnTo>
                <a:lnTo>
                  <a:pt x="2910046" y="4012491"/>
                </a:lnTo>
                <a:lnTo>
                  <a:pt x="0" y="374587"/>
                </a:lnTo>
                <a:close/>
              </a:path>
            </a:pathLst>
          </a:custGeom>
          <a:solidFill>
            <a:schemeClr val="accent1">
              <a:lumMod val="75000"/>
            </a:schemeClr>
          </a:solidFill>
          <a:ln>
            <a:noFill/>
          </a:ln>
        </p:spPr>
      </p:sp>
      <p:sp>
        <p:nvSpPr>
          <p:cNvPr id="24" name="Freeform: Shape 23">
            <a:extLst>
              <a:ext uri="{FF2B5EF4-FFF2-40B4-BE49-F238E27FC236}">
                <a16:creationId xmlns:a16="http://schemas.microsoft.com/office/drawing/2014/main" id="{400A20C1-29A4-43E0-AB15-7931F76F8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332410"/>
            <a:ext cx="2719546" cy="3525590"/>
          </a:xfrm>
          <a:custGeom>
            <a:avLst/>
            <a:gdLst>
              <a:gd name="connsiteX0" fmla="*/ 0 w 2719546"/>
              <a:gd name="connsiteY0" fmla="*/ 0 h 3525590"/>
              <a:gd name="connsiteX1" fmla="*/ 2719546 w 2719546"/>
              <a:gd name="connsiteY1" fmla="*/ 3525590 h 3525590"/>
              <a:gd name="connsiteX2" fmla="*/ 1828959 w 2719546"/>
              <a:gd name="connsiteY2" fmla="*/ 3525590 h 3525590"/>
              <a:gd name="connsiteX3" fmla="*/ 0 w 2719546"/>
              <a:gd name="connsiteY3" fmla="*/ 623183 h 3525590"/>
            </a:gdLst>
            <a:ahLst/>
            <a:cxnLst>
              <a:cxn ang="0">
                <a:pos x="connsiteX0" y="connsiteY0"/>
              </a:cxn>
              <a:cxn ang="0">
                <a:pos x="connsiteX1" y="connsiteY1"/>
              </a:cxn>
              <a:cxn ang="0">
                <a:pos x="connsiteX2" y="connsiteY2"/>
              </a:cxn>
              <a:cxn ang="0">
                <a:pos x="connsiteX3" y="connsiteY3"/>
              </a:cxn>
            </a:cxnLst>
            <a:rect l="l" t="t" r="r" b="b"/>
            <a:pathLst>
              <a:path w="2719546" h="3525590">
                <a:moveTo>
                  <a:pt x="0" y="0"/>
                </a:moveTo>
                <a:lnTo>
                  <a:pt x="2719546" y="3525590"/>
                </a:lnTo>
                <a:lnTo>
                  <a:pt x="1828959" y="3525590"/>
                </a:lnTo>
                <a:lnTo>
                  <a:pt x="0" y="623183"/>
                </a:lnTo>
                <a:close/>
              </a:path>
            </a:pathLst>
          </a:custGeom>
          <a:solidFill>
            <a:srgbClr val="404040"/>
          </a:solidFill>
          <a:ln>
            <a:noFill/>
          </a:ln>
        </p:spPr>
      </p:sp>
      <p:sp>
        <p:nvSpPr>
          <p:cNvPr id="2" name="Title 1">
            <a:extLst>
              <a:ext uri="{FF2B5EF4-FFF2-40B4-BE49-F238E27FC236}">
                <a16:creationId xmlns:a16="http://schemas.microsoft.com/office/drawing/2014/main" id="{281A84C6-96AE-4ACF-BBEB-00D807DCB44F}"/>
              </a:ext>
            </a:extLst>
          </p:cNvPr>
          <p:cNvSpPr>
            <a:spLocks noGrp="1"/>
          </p:cNvSpPr>
          <p:nvPr>
            <p:ph type="title"/>
          </p:nvPr>
        </p:nvSpPr>
        <p:spPr>
          <a:xfrm>
            <a:off x="1524000" y="213065"/>
            <a:ext cx="9049305" cy="639191"/>
          </a:xfrm>
        </p:spPr>
        <p:txBody>
          <a:bodyPr vert="horz" lIns="91440" tIns="45720" rIns="91440" bIns="45720" rtlCol="0" anchor="b">
            <a:noAutofit/>
          </a:bodyPr>
          <a:lstStyle/>
          <a:p>
            <a:br>
              <a:rPr lang="en-US" sz="600" b="1" dirty="0"/>
            </a:br>
            <a:r>
              <a:rPr lang="en-US" sz="2400" b="1" dirty="0"/>
              <a:t>COI Examples  VS  What is Evidenced</a:t>
            </a:r>
            <a:endParaRPr lang="en-US" sz="2400" dirty="0"/>
          </a:p>
        </p:txBody>
      </p:sp>
      <p:pic>
        <p:nvPicPr>
          <p:cNvPr id="5" name="Picture 4">
            <a:extLst>
              <a:ext uri="{FF2B5EF4-FFF2-40B4-BE49-F238E27FC236}">
                <a16:creationId xmlns:a16="http://schemas.microsoft.com/office/drawing/2014/main" id="{F5F7C878-0017-40D9-9F94-78604F686133}"/>
              </a:ext>
            </a:extLst>
          </p:cNvPr>
          <p:cNvPicPr>
            <a:picLocks noChangeAspect="1"/>
          </p:cNvPicPr>
          <p:nvPr/>
        </p:nvPicPr>
        <p:blipFill>
          <a:blip r:embed="rId3"/>
          <a:stretch>
            <a:fillRect/>
          </a:stretch>
        </p:blipFill>
        <p:spPr>
          <a:xfrm>
            <a:off x="993872" y="870808"/>
            <a:ext cx="4394658" cy="3609340"/>
          </a:xfrm>
          <a:prstGeom prst="rect">
            <a:avLst/>
          </a:prstGeom>
        </p:spPr>
      </p:pic>
      <p:sp>
        <p:nvSpPr>
          <p:cNvPr id="19" name="TextBox 18">
            <a:extLst>
              <a:ext uri="{FF2B5EF4-FFF2-40B4-BE49-F238E27FC236}">
                <a16:creationId xmlns:a16="http://schemas.microsoft.com/office/drawing/2014/main" id="{D86BC06A-F45C-4FE9-8F18-7AF585442CF2}"/>
              </a:ext>
            </a:extLst>
          </p:cNvPr>
          <p:cNvSpPr txBox="1"/>
          <p:nvPr/>
        </p:nvSpPr>
        <p:spPr>
          <a:xfrm>
            <a:off x="5398152" y="852256"/>
            <a:ext cx="6320902" cy="2031325"/>
          </a:xfrm>
          <a:prstGeom prst="rect">
            <a:avLst/>
          </a:prstGeom>
          <a:noFill/>
        </p:spPr>
        <p:txBody>
          <a:bodyPr wrap="square">
            <a:spAutoFit/>
          </a:bodyPr>
          <a:lstStyle/>
          <a:p>
            <a:r>
              <a:rPr lang="en-US" sz="1800" b="1" dirty="0"/>
              <a:t>-    </a:t>
            </a:r>
            <a:r>
              <a:rPr lang="en-US" sz="1800" b="1" dirty="0">
                <a:solidFill>
                  <a:srgbClr val="FF0000"/>
                </a:solidFill>
              </a:rPr>
              <a:t>GL Per Loc</a:t>
            </a:r>
          </a:p>
          <a:p>
            <a:pPr marL="285750" indent="-285750">
              <a:buFontTx/>
              <a:buChar char="-"/>
            </a:pPr>
            <a:r>
              <a:rPr lang="en-US" sz="1800" b="1" dirty="0"/>
              <a:t>$1MUmbrella</a:t>
            </a:r>
            <a:endParaRPr lang="en-US" b="1" dirty="0"/>
          </a:p>
          <a:p>
            <a:pPr marL="285750" indent="-285750">
              <a:buFontTx/>
              <a:buChar char="-"/>
            </a:pPr>
            <a:r>
              <a:rPr lang="en-US" sz="1800" b="1" dirty="0">
                <a:solidFill>
                  <a:srgbClr val="FF0000"/>
                </a:solidFill>
              </a:rPr>
              <a:t>Crime</a:t>
            </a:r>
            <a:endParaRPr lang="en-US" b="1" dirty="0">
              <a:solidFill>
                <a:srgbClr val="FF0000"/>
              </a:solidFill>
            </a:endParaRPr>
          </a:p>
          <a:p>
            <a:pPr marL="285750" indent="-285750">
              <a:buFontTx/>
              <a:buChar char="-"/>
            </a:pPr>
            <a:r>
              <a:rPr lang="en-US" sz="1800" b="1" dirty="0"/>
              <a:t>Professional </a:t>
            </a:r>
            <a:r>
              <a:rPr lang="en-US" sz="1800" b="1" dirty="0" err="1"/>
              <a:t>Liab</a:t>
            </a:r>
            <a:endParaRPr lang="en-US" sz="1800" b="1" dirty="0"/>
          </a:p>
          <a:p>
            <a:pPr marL="285750" indent="-285750">
              <a:buFontTx/>
              <a:buChar char="-"/>
            </a:pPr>
            <a:r>
              <a:rPr lang="en-US" b="1" dirty="0">
                <a:solidFill>
                  <a:srgbClr val="FF0000"/>
                </a:solidFill>
              </a:rPr>
              <a:t>Property</a:t>
            </a:r>
            <a:r>
              <a:rPr lang="en-US" b="1" dirty="0"/>
              <a:t> </a:t>
            </a:r>
          </a:p>
          <a:p>
            <a:pPr marL="285750" indent="-285750">
              <a:buFontTx/>
              <a:buChar char="-"/>
            </a:pPr>
            <a:r>
              <a:rPr lang="en-US" sz="1800" b="1" dirty="0"/>
              <a:t>Additional Insured (GL, AL) and WC Waiver</a:t>
            </a:r>
          </a:p>
          <a:p>
            <a:pPr marL="285750" indent="-285750">
              <a:buFontTx/>
              <a:buChar char="-"/>
            </a:pPr>
            <a:r>
              <a:rPr lang="en-US" b="1" dirty="0">
                <a:solidFill>
                  <a:srgbClr val="FF0000"/>
                </a:solidFill>
              </a:rPr>
              <a:t>“Arising out of” language</a:t>
            </a:r>
            <a:endParaRPr lang="en-US" dirty="0">
              <a:solidFill>
                <a:srgbClr val="FF0000"/>
              </a:solidFill>
            </a:endParaRPr>
          </a:p>
        </p:txBody>
      </p:sp>
      <p:sp>
        <p:nvSpPr>
          <p:cNvPr id="21" name="TextBox 20">
            <a:extLst>
              <a:ext uri="{FF2B5EF4-FFF2-40B4-BE49-F238E27FC236}">
                <a16:creationId xmlns:a16="http://schemas.microsoft.com/office/drawing/2014/main" id="{DAD6AA30-AD12-4FAD-B68C-56A9C0CEC456}"/>
              </a:ext>
            </a:extLst>
          </p:cNvPr>
          <p:cNvSpPr txBox="1"/>
          <p:nvPr/>
        </p:nvSpPr>
        <p:spPr>
          <a:xfrm>
            <a:off x="4130675" y="4772818"/>
            <a:ext cx="8123068" cy="2608406"/>
          </a:xfrm>
          <a:prstGeom prst="rect">
            <a:avLst/>
          </a:prstGeom>
          <a:noFill/>
        </p:spPr>
        <p:txBody>
          <a:bodyPr wrap="square">
            <a:spAutoFit/>
          </a:bodyPr>
          <a:lstStyle/>
          <a:p>
            <a:r>
              <a:rPr lang="en-US" sz="1800" b="1" dirty="0"/>
              <a:t>Descriptions of Operations – PestSure Version</a:t>
            </a:r>
          </a:p>
          <a:p>
            <a:endParaRPr lang="en-US" b="1" dirty="0"/>
          </a:p>
          <a:p>
            <a:pPr algn="l"/>
            <a:r>
              <a:rPr lang="en-US" sz="1050" b="0" i="0" u="none" strike="noStrike" baseline="0" dirty="0">
                <a:latin typeface="Arial" panose="020B0604020202020204" pitchFamily="34" charset="0"/>
              </a:rPr>
              <a:t>All locations and operations. </a:t>
            </a:r>
            <a:r>
              <a:rPr lang="en-US" sz="1050" b="0" i="0" u="none" strike="noStrike" baseline="0" dirty="0" err="1">
                <a:latin typeface="Arial" panose="020B0604020202020204" pitchFamily="34" charset="0"/>
              </a:rPr>
              <a:t>Add’l</a:t>
            </a:r>
            <a:r>
              <a:rPr lang="en-US" sz="1050" b="0" i="0" u="none" strike="noStrike" baseline="0" dirty="0">
                <a:latin typeface="Arial" panose="020B0604020202020204" pitchFamily="34" charset="0"/>
              </a:rPr>
              <a:t> Insured coverage is provided by form by CG 20 10 12 19, See Attached.</a:t>
            </a:r>
          </a:p>
          <a:p>
            <a:pPr algn="l"/>
            <a:endParaRPr lang="en-US" sz="1050" b="0" i="0" u="none" strike="noStrike" baseline="0" dirty="0">
              <a:latin typeface="Arial" panose="020B0604020202020204" pitchFamily="34" charset="0"/>
            </a:endParaRPr>
          </a:p>
          <a:p>
            <a:pPr algn="l"/>
            <a:r>
              <a:rPr lang="en-US" sz="1050" b="0" i="0" u="none" strike="noStrike" baseline="0" dirty="0">
                <a:latin typeface="Arial" panose="020B0604020202020204" pitchFamily="34" charset="0"/>
              </a:rPr>
              <a:t>Jones Lang LaSalle Americas, Inc. and The USPS-All locations in all US states and territories and its affiliates and their respective officers, directors, owners, shareholders, employees and successors and assigns are named as additional insureds on the General Liability and Auto Liability policies. Waiver of Subrogation is included on the Workers Compensation as required by written contract. Professional </a:t>
            </a:r>
            <a:r>
              <a:rPr lang="en-US" sz="1050" b="0" i="0" dirty="0">
                <a:solidFill>
                  <a:srgbClr val="000000"/>
                </a:solidFill>
                <a:effectLst/>
                <a:latin typeface="Tahoma" panose="020B0604030504040204" pitchFamily="34" charset="0"/>
              </a:rPr>
              <a:t>Liability is included on the General Liability Policy.</a:t>
            </a:r>
          </a:p>
          <a:p>
            <a:pPr algn="l"/>
            <a:r>
              <a:rPr lang="en-US" sz="1050" b="0" i="0" dirty="0">
                <a:solidFill>
                  <a:srgbClr val="000000"/>
                </a:solidFill>
                <a:effectLst/>
                <a:latin typeface="Tahoma" panose="020B0604030504040204" pitchFamily="34" charset="0"/>
              </a:rPr>
              <a:t>30 Days Notice of Cancellation (10 Days for Non-Payment of premium).</a:t>
            </a:r>
            <a:endParaRPr lang="en-US" b="1" dirty="0"/>
          </a:p>
          <a:p>
            <a:endParaRPr lang="en-US" b="1" dirty="0"/>
          </a:p>
          <a:p>
            <a:endParaRPr lang="en-US" b="1" dirty="0"/>
          </a:p>
          <a:p>
            <a:endParaRPr lang="en-US" dirty="0"/>
          </a:p>
        </p:txBody>
      </p:sp>
    </p:spTree>
    <p:extLst>
      <p:ext uri="{BB962C8B-B14F-4D97-AF65-F5344CB8AC3E}">
        <p14:creationId xmlns:p14="http://schemas.microsoft.com/office/powerpoint/2010/main" val="185759352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6B757-3C71-4EC8-AD00-FBAEC33D693F}"/>
              </a:ext>
            </a:extLst>
          </p:cNvPr>
          <p:cNvSpPr>
            <a:spLocks noGrp="1"/>
          </p:cNvSpPr>
          <p:nvPr>
            <p:ph type="title"/>
          </p:nvPr>
        </p:nvSpPr>
        <p:spPr/>
        <p:txBody>
          <a:bodyPr/>
          <a:lstStyle/>
          <a:p>
            <a:r>
              <a:rPr lang="en-US" b="1" dirty="0"/>
              <a:t>Additional Coverages that fall within the GL</a:t>
            </a:r>
          </a:p>
        </p:txBody>
      </p:sp>
      <p:sp>
        <p:nvSpPr>
          <p:cNvPr id="3" name="Content Placeholder 2">
            <a:extLst>
              <a:ext uri="{FF2B5EF4-FFF2-40B4-BE49-F238E27FC236}">
                <a16:creationId xmlns:a16="http://schemas.microsoft.com/office/drawing/2014/main" id="{5C3A39B9-2452-4CBD-928A-22A8ED0569A8}"/>
              </a:ext>
            </a:extLst>
          </p:cNvPr>
          <p:cNvSpPr>
            <a:spLocks noGrp="1"/>
          </p:cNvSpPr>
          <p:nvPr>
            <p:ph idx="1"/>
          </p:nvPr>
        </p:nvSpPr>
        <p:spPr>
          <a:xfrm>
            <a:off x="1484311" y="2675388"/>
            <a:ext cx="10018713" cy="3124201"/>
          </a:xfrm>
        </p:spPr>
        <p:txBody>
          <a:bodyPr>
            <a:normAutofit fontScale="85000" lnSpcReduction="20000"/>
          </a:bodyPr>
          <a:lstStyle/>
          <a:p>
            <a:r>
              <a:rPr lang="en-US" dirty="0"/>
              <a:t>Contractual Liability</a:t>
            </a:r>
          </a:p>
          <a:p>
            <a:pPr lvl="1"/>
            <a:endParaRPr lang="en-US" dirty="0"/>
          </a:p>
          <a:p>
            <a:r>
              <a:rPr lang="en-US" dirty="0"/>
              <a:t>Errors &amp; Omissions (E&amp;O)</a:t>
            </a:r>
          </a:p>
          <a:p>
            <a:pPr lvl="1"/>
            <a:r>
              <a:rPr lang="en-US" dirty="0"/>
              <a:t>An Insurance form that protects the insured against liability for committing an error or omission in performance of professional duties. </a:t>
            </a:r>
          </a:p>
          <a:p>
            <a:r>
              <a:rPr lang="en-US" dirty="0"/>
              <a:t>Professional Liability</a:t>
            </a:r>
          </a:p>
          <a:p>
            <a:pPr lvl="1"/>
            <a:r>
              <a:rPr lang="en-US" dirty="0"/>
              <a:t>Coverage designed to protect traditional professionals against liability incurred as a result of errors and omissions in performing professional services. </a:t>
            </a:r>
          </a:p>
          <a:p>
            <a:r>
              <a:rPr lang="en-US" dirty="0"/>
              <a:t>30 Day NOC language</a:t>
            </a:r>
          </a:p>
          <a:p>
            <a:endParaRPr lang="en-US" dirty="0"/>
          </a:p>
        </p:txBody>
      </p:sp>
    </p:spTree>
    <p:extLst>
      <p:ext uri="{BB962C8B-B14F-4D97-AF65-F5344CB8AC3E}">
        <p14:creationId xmlns:p14="http://schemas.microsoft.com/office/powerpoint/2010/main" val="5193503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FB55F-D909-4F0A-BD57-5ECE26E87DAE}"/>
              </a:ext>
            </a:extLst>
          </p:cNvPr>
          <p:cNvSpPr>
            <a:spLocks noGrp="1"/>
          </p:cNvSpPr>
          <p:nvPr>
            <p:ph type="title"/>
          </p:nvPr>
        </p:nvSpPr>
        <p:spPr>
          <a:xfrm>
            <a:off x="1484311" y="685800"/>
            <a:ext cx="10018713" cy="1180707"/>
          </a:xfrm>
        </p:spPr>
        <p:txBody>
          <a:bodyPr/>
          <a:lstStyle/>
          <a:p>
            <a:r>
              <a:rPr lang="en-US" dirty="0"/>
              <a:t>Insurance Requirement Review</a:t>
            </a:r>
          </a:p>
        </p:txBody>
      </p:sp>
      <p:sp>
        <p:nvSpPr>
          <p:cNvPr id="3" name="Content Placeholder 2">
            <a:extLst>
              <a:ext uri="{FF2B5EF4-FFF2-40B4-BE49-F238E27FC236}">
                <a16:creationId xmlns:a16="http://schemas.microsoft.com/office/drawing/2014/main" id="{51E783E2-51D7-4457-AD71-7958F897BE75}"/>
              </a:ext>
            </a:extLst>
          </p:cNvPr>
          <p:cNvSpPr>
            <a:spLocks noGrp="1"/>
          </p:cNvSpPr>
          <p:nvPr>
            <p:ph idx="1"/>
          </p:nvPr>
        </p:nvSpPr>
        <p:spPr>
          <a:xfrm>
            <a:off x="1484310" y="1866507"/>
            <a:ext cx="10018713" cy="3924693"/>
          </a:xfrm>
        </p:spPr>
        <p:txBody>
          <a:bodyPr>
            <a:normAutofit/>
          </a:bodyPr>
          <a:lstStyle/>
          <a:p>
            <a:r>
              <a:rPr lang="en-US" dirty="0"/>
              <a:t>Contract Review</a:t>
            </a:r>
          </a:p>
          <a:p>
            <a:pPr lvl="1"/>
            <a:r>
              <a:rPr lang="en-US" dirty="0"/>
              <a:t>An important part of the sales process is finalizing the contract. </a:t>
            </a:r>
          </a:p>
          <a:p>
            <a:pPr lvl="1"/>
            <a:r>
              <a:rPr lang="en-US" dirty="0"/>
              <a:t>Included in that is usually indemnification language and insurance requirements. </a:t>
            </a:r>
          </a:p>
          <a:p>
            <a:pPr lvl="1"/>
            <a:r>
              <a:rPr lang="en-US" dirty="0"/>
              <a:t>This is our one opportunity to protect ourselves and negotiate. </a:t>
            </a:r>
          </a:p>
          <a:p>
            <a:pPr lvl="1"/>
            <a:r>
              <a:rPr lang="en-US" dirty="0"/>
              <a:t>Do you have a designated person reviewing these contracts?</a:t>
            </a:r>
          </a:p>
          <a:p>
            <a:pPr lvl="1"/>
            <a:r>
              <a:rPr lang="en-US" dirty="0"/>
              <a:t>Do you know PestSure will review these?</a:t>
            </a:r>
          </a:p>
          <a:p>
            <a:pPr lvl="1"/>
            <a:r>
              <a:rPr lang="en-US" dirty="0"/>
              <a:t>Interested in learning? We will teach you! </a:t>
            </a:r>
          </a:p>
        </p:txBody>
      </p:sp>
    </p:spTree>
    <p:extLst>
      <p:ext uri="{BB962C8B-B14F-4D97-AF65-F5344CB8AC3E}">
        <p14:creationId xmlns:p14="http://schemas.microsoft.com/office/powerpoint/2010/main" val="3207072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DF334D01-B9A0-4A27-BF6D-980B3E17DBD5}"/>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Compliance Companies</a:t>
            </a:r>
          </a:p>
        </p:txBody>
      </p:sp>
      <p:grpSp>
        <p:nvGrpSpPr>
          <p:cNvPr id="2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2FB7C762-E632-4236-B148-4E1F78D82A14}"/>
              </a:ext>
            </a:extLst>
          </p:cNvPr>
          <p:cNvSpPr>
            <a:spLocks noGrp="1"/>
          </p:cNvSpPr>
          <p:nvPr>
            <p:ph idx="1"/>
          </p:nvPr>
        </p:nvSpPr>
        <p:spPr>
          <a:xfrm>
            <a:off x="4850405" y="179109"/>
            <a:ext cx="7074501" cy="6542202"/>
          </a:xfrm>
        </p:spPr>
        <p:txBody>
          <a:bodyPr>
            <a:normAutofit/>
          </a:bodyPr>
          <a:lstStyle/>
          <a:p>
            <a:pPr>
              <a:lnSpc>
                <a:spcPct val="90000"/>
              </a:lnSpc>
            </a:pPr>
            <a:r>
              <a:rPr lang="en-US" sz="1600" dirty="0"/>
              <a:t>What is a compliance company? </a:t>
            </a:r>
          </a:p>
          <a:p>
            <a:pPr lvl="1">
              <a:lnSpc>
                <a:spcPct val="90000"/>
              </a:lnSpc>
            </a:pPr>
            <a:r>
              <a:rPr lang="en-US" sz="1600" dirty="0"/>
              <a:t>Compliance Depot, RealPage, </a:t>
            </a:r>
            <a:r>
              <a:rPr lang="en-US" sz="1600" dirty="0" err="1"/>
              <a:t>myCOI</a:t>
            </a:r>
            <a:r>
              <a:rPr lang="en-US" sz="1600" dirty="0"/>
              <a:t>, </a:t>
            </a:r>
            <a:r>
              <a:rPr lang="en-US" sz="1600" dirty="0" err="1"/>
              <a:t>VendorCafe</a:t>
            </a:r>
            <a:r>
              <a:rPr lang="en-US" sz="1600" dirty="0"/>
              <a:t>/</a:t>
            </a:r>
            <a:r>
              <a:rPr lang="en-US" sz="1600" dirty="0" err="1"/>
              <a:t>VendorShield</a:t>
            </a:r>
            <a:endParaRPr lang="en-US" sz="1600" dirty="0"/>
          </a:p>
          <a:p>
            <a:pPr lvl="1">
              <a:lnSpc>
                <a:spcPct val="90000"/>
              </a:lnSpc>
            </a:pPr>
            <a:r>
              <a:rPr lang="en-US" sz="1600" dirty="0"/>
              <a:t>They typically offer or advertise themselves as a platform that enables or oversees property managers and vendors working relationships (at a cost to the insured/vendor) </a:t>
            </a:r>
          </a:p>
          <a:p>
            <a:pPr>
              <a:lnSpc>
                <a:spcPct val="90000"/>
              </a:lnSpc>
            </a:pPr>
            <a:r>
              <a:rPr lang="en-US" sz="1600" dirty="0"/>
              <a:t>How does it work? </a:t>
            </a:r>
          </a:p>
          <a:p>
            <a:pPr lvl="1">
              <a:lnSpc>
                <a:spcPct val="90000"/>
              </a:lnSpc>
            </a:pPr>
            <a:r>
              <a:rPr lang="en-US" sz="1600" dirty="0"/>
              <a:t>The property managers engage the compliance company and categorize your company and requirements based on scope of work or category. </a:t>
            </a:r>
          </a:p>
          <a:p>
            <a:pPr lvl="1">
              <a:lnSpc>
                <a:spcPct val="90000"/>
              </a:lnSpc>
            </a:pPr>
            <a:r>
              <a:rPr lang="en-US" sz="1600" dirty="0"/>
              <a:t>Insurance requirements are compiled based on a few things </a:t>
            </a:r>
          </a:p>
          <a:p>
            <a:pPr lvl="2">
              <a:lnSpc>
                <a:spcPct val="90000"/>
              </a:lnSpc>
            </a:pPr>
            <a:r>
              <a:rPr lang="en-US" sz="1600" dirty="0"/>
              <a:t>Info the property manager requires (limits, </a:t>
            </a:r>
            <a:r>
              <a:rPr lang="en-US" sz="1600" dirty="0" err="1"/>
              <a:t>add’l</a:t>
            </a:r>
            <a:r>
              <a:rPr lang="en-US" sz="1600" dirty="0"/>
              <a:t> ins, project references)</a:t>
            </a:r>
          </a:p>
          <a:p>
            <a:pPr lvl="2">
              <a:lnSpc>
                <a:spcPct val="90000"/>
              </a:lnSpc>
            </a:pPr>
            <a:r>
              <a:rPr lang="en-US" sz="1600" dirty="0"/>
              <a:t>Info the compliance company believes you should have based on the vendor category (Pollution </a:t>
            </a:r>
            <a:r>
              <a:rPr lang="en-US" sz="1600" dirty="0" err="1"/>
              <a:t>Liab</a:t>
            </a:r>
            <a:r>
              <a:rPr lang="en-US" sz="1600" dirty="0"/>
              <a:t>, Deductibles, SIR limits)</a:t>
            </a:r>
          </a:p>
        </p:txBody>
      </p:sp>
    </p:spTree>
    <p:extLst>
      <p:ext uri="{BB962C8B-B14F-4D97-AF65-F5344CB8AC3E}">
        <p14:creationId xmlns:p14="http://schemas.microsoft.com/office/powerpoint/2010/main" val="37024204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DF334D01-B9A0-4A27-BF6D-980B3E17DBD5}"/>
              </a:ext>
            </a:extLst>
          </p:cNvPr>
          <p:cNvSpPr>
            <a:spLocks noGrp="1"/>
          </p:cNvSpPr>
          <p:nvPr>
            <p:ph type="title"/>
          </p:nvPr>
        </p:nvSpPr>
        <p:spPr>
          <a:xfrm>
            <a:off x="496112" y="685801"/>
            <a:ext cx="2743200" cy="5105400"/>
          </a:xfrm>
        </p:spPr>
        <p:txBody>
          <a:bodyPr>
            <a:normAutofit/>
          </a:bodyPr>
          <a:lstStyle/>
          <a:p>
            <a:pPr algn="l"/>
            <a:r>
              <a:rPr lang="en-US" sz="3200">
                <a:solidFill>
                  <a:srgbClr val="FFFFFF"/>
                </a:solidFill>
              </a:rPr>
              <a:t>Compliance Companies</a:t>
            </a:r>
            <a:endParaRPr lang="en-US" sz="3200" dirty="0">
              <a:solidFill>
                <a:srgbClr val="FFFFFF"/>
              </a:solidFill>
            </a:endParaRPr>
          </a:p>
        </p:txBody>
      </p:sp>
      <p:grpSp>
        <p:nvGrpSpPr>
          <p:cNvPr id="2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2FB7C762-E632-4236-B148-4E1F78D82A14}"/>
              </a:ext>
            </a:extLst>
          </p:cNvPr>
          <p:cNvSpPr>
            <a:spLocks noGrp="1"/>
          </p:cNvSpPr>
          <p:nvPr>
            <p:ph idx="1"/>
          </p:nvPr>
        </p:nvSpPr>
        <p:spPr>
          <a:xfrm>
            <a:off x="4850405" y="179109"/>
            <a:ext cx="7074501" cy="6542202"/>
          </a:xfrm>
        </p:spPr>
        <p:txBody>
          <a:bodyPr>
            <a:normAutofit/>
          </a:bodyPr>
          <a:lstStyle/>
          <a:p>
            <a:pPr>
              <a:lnSpc>
                <a:spcPct val="90000"/>
              </a:lnSpc>
            </a:pPr>
            <a:r>
              <a:rPr lang="en-US" sz="1600" dirty="0"/>
              <a:t>What is the process?</a:t>
            </a:r>
          </a:p>
          <a:p>
            <a:pPr lvl="1">
              <a:lnSpc>
                <a:spcPct val="90000"/>
              </a:lnSpc>
            </a:pPr>
            <a:r>
              <a:rPr lang="en-US" sz="1600" dirty="0"/>
              <a:t>Insured completes their tasks for Compliance Company</a:t>
            </a:r>
          </a:p>
          <a:p>
            <a:pPr lvl="2">
              <a:lnSpc>
                <a:spcPct val="90000"/>
              </a:lnSpc>
            </a:pPr>
            <a:r>
              <a:rPr lang="en-US" sz="1400" dirty="0"/>
              <a:t>Reviews Requirements/Signs Agreement</a:t>
            </a:r>
          </a:p>
          <a:p>
            <a:pPr lvl="2">
              <a:lnSpc>
                <a:spcPct val="90000"/>
              </a:lnSpc>
            </a:pPr>
            <a:r>
              <a:rPr lang="en-US" sz="1400" dirty="0"/>
              <a:t>Provides Agent(s) info</a:t>
            </a:r>
          </a:p>
          <a:p>
            <a:pPr lvl="2">
              <a:lnSpc>
                <a:spcPct val="90000"/>
              </a:lnSpc>
            </a:pPr>
            <a:r>
              <a:rPr lang="en-US" sz="1400" dirty="0"/>
              <a:t>PestSure is notified and begins the process of issuing a COI within what your policies permit</a:t>
            </a:r>
          </a:p>
          <a:p>
            <a:pPr lvl="2">
              <a:lnSpc>
                <a:spcPct val="90000"/>
              </a:lnSpc>
            </a:pPr>
            <a:r>
              <a:rPr lang="en-US" sz="1400" dirty="0"/>
              <a:t>PestSure tracks compliance until fully certified as “Compliant”</a:t>
            </a:r>
          </a:p>
          <a:p>
            <a:pPr lvl="1">
              <a:lnSpc>
                <a:spcPct val="90000"/>
              </a:lnSpc>
            </a:pPr>
            <a:endParaRPr lang="en-US" sz="1900" dirty="0"/>
          </a:p>
        </p:txBody>
      </p:sp>
    </p:spTree>
    <p:extLst>
      <p:ext uri="{BB962C8B-B14F-4D97-AF65-F5344CB8AC3E}">
        <p14:creationId xmlns:p14="http://schemas.microsoft.com/office/powerpoint/2010/main" val="425059544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C60A1-B0C9-4EEA-8FDB-5F4C97EE860F}"/>
              </a:ext>
            </a:extLst>
          </p:cNvPr>
          <p:cNvSpPr>
            <a:spLocks noGrp="1"/>
          </p:cNvSpPr>
          <p:nvPr>
            <p:ph type="title"/>
          </p:nvPr>
        </p:nvSpPr>
        <p:spPr/>
        <p:txBody>
          <a:bodyPr/>
          <a:lstStyle/>
          <a:p>
            <a:r>
              <a:rPr lang="en-US" b="1"/>
              <a:t>Vehicle Change Form</a:t>
            </a:r>
            <a:endParaRPr lang="en-US" b="1" dirty="0"/>
          </a:p>
        </p:txBody>
      </p:sp>
      <p:pic>
        <p:nvPicPr>
          <p:cNvPr id="6" name="Content Placeholder 5" descr="Table&#10;&#10;Description automatically generated">
            <a:extLst>
              <a:ext uri="{FF2B5EF4-FFF2-40B4-BE49-F238E27FC236}">
                <a16:creationId xmlns:a16="http://schemas.microsoft.com/office/drawing/2014/main" id="{B9DAECEE-8237-4FCC-A507-038066CB3D1B}"/>
              </a:ext>
            </a:extLst>
          </p:cNvPr>
          <p:cNvPicPr>
            <a:picLocks noGrp="1" noChangeAspect="1"/>
          </p:cNvPicPr>
          <p:nvPr>
            <p:ph idx="1"/>
          </p:nvPr>
        </p:nvPicPr>
        <p:blipFill>
          <a:blip r:embed="rId2"/>
          <a:stretch>
            <a:fillRect/>
          </a:stretch>
        </p:blipFill>
        <p:spPr>
          <a:xfrm>
            <a:off x="6170026" y="685800"/>
            <a:ext cx="4425535" cy="5105400"/>
          </a:xfrm>
        </p:spPr>
      </p:pic>
      <p:sp>
        <p:nvSpPr>
          <p:cNvPr id="4" name="Text Placeholder 3">
            <a:extLst>
              <a:ext uri="{FF2B5EF4-FFF2-40B4-BE49-F238E27FC236}">
                <a16:creationId xmlns:a16="http://schemas.microsoft.com/office/drawing/2014/main" id="{4A0367D2-6DD1-4AC8-AE74-C2E5C7991913}"/>
              </a:ext>
            </a:extLst>
          </p:cNvPr>
          <p:cNvSpPr>
            <a:spLocks noGrp="1"/>
          </p:cNvSpPr>
          <p:nvPr>
            <p:ph type="body" sz="half" idx="2"/>
          </p:nvPr>
        </p:nvSpPr>
        <p:spPr/>
        <p:txBody>
          <a:bodyPr>
            <a:normAutofit/>
          </a:bodyPr>
          <a:lstStyle/>
          <a:p>
            <a:r>
              <a:rPr lang="en-US" sz="1800" dirty="0">
                <a:effectLst/>
                <a:latin typeface="Arial" panose="020B0604020202020204" pitchFamily="34" charset="0"/>
                <a:ea typeface="Calibri" panose="020F0502020204030204" pitchFamily="34" charset="0"/>
              </a:rPr>
              <a:t>Purpose of this form:</a:t>
            </a:r>
          </a:p>
          <a:p>
            <a:r>
              <a:rPr lang="en-US" sz="1800" dirty="0">
                <a:effectLst/>
                <a:latin typeface="Arial" panose="020B0604020202020204" pitchFamily="34" charset="0"/>
                <a:ea typeface="Calibri" panose="020F0502020204030204" pitchFamily="34" charset="0"/>
              </a:rPr>
              <a:t>To use as a notification of information on the new/or removal vehicle(s)</a:t>
            </a:r>
            <a:endParaRPr lang="en-US" dirty="0"/>
          </a:p>
        </p:txBody>
      </p:sp>
    </p:spTree>
    <p:extLst>
      <p:ext uri="{BB962C8B-B14F-4D97-AF65-F5344CB8AC3E}">
        <p14:creationId xmlns:p14="http://schemas.microsoft.com/office/powerpoint/2010/main" val="660287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0" name="Group 79">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81"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82"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83"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84"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85"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86"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88" name="Rectangle 87">
            <a:extLst>
              <a:ext uri="{FF2B5EF4-FFF2-40B4-BE49-F238E27FC236}">
                <a16:creationId xmlns:a16="http://schemas.microsoft.com/office/drawing/2014/main" id="{99CAC3B1-4879-424D-8F15-206277196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4B8492CB-DFBA-4A82-9778-F21493DA36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526211" y="0"/>
            <a:ext cx="5014912" cy="6862763"/>
            <a:chOff x="2928938" y="-4763"/>
            <a:chExt cx="5014912" cy="6862763"/>
          </a:xfrm>
        </p:grpSpPr>
        <p:sp>
          <p:nvSpPr>
            <p:cNvPr id="91" name="Freeform 6">
              <a:extLst>
                <a:ext uri="{FF2B5EF4-FFF2-40B4-BE49-F238E27FC236}">
                  <a16:creationId xmlns:a16="http://schemas.microsoft.com/office/drawing/2014/main" id="{E34CC1C8-EBDD-4AEA-83E6-B27575B62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92" name="Freeform 7">
              <a:extLst>
                <a:ext uri="{FF2B5EF4-FFF2-40B4-BE49-F238E27FC236}">
                  <a16:creationId xmlns:a16="http://schemas.microsoft.com/office/drawing/2014/main" id="{D6B38644-B85D-4211-9526-5B4C2A662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93" name="Freeform 12">
              <a:extLst>
                <a:ext uri="{FF2B5EF4-FFF2-40B4-BE49-F238E27FC236}">
                  <a16:creationId xmlns:a16="http://schemas.microsoft.com/office/drawing/2014/main" id="{8A8B2820-6B8F-4C19-BFC5-D28EE44E5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94" name="Freeform 13">
              <a:extLst>
                <a:ext uri="{FF2B5EF4-FFF2-40B4-BE49-F238E27FC236}">
                  <a16:creationId xmlns:a16="http://schemas.microsoft.com/office/drawing/2014/main" id="{773528ED-4D37-4A77-A8CA-86B6221C5E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95" name="Freeform 14">
              <a:extLst>
                <a:ext uri="{FF2B5EF4-FFF2-40B4-BE49-F238E27FC236}">
                  <a16:creationId xmlns:a16="http://schemas.microsoft.com/office/drawing/2014/main" id="{8A58A902-E944-4399-9A93-A91A6A82B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96" name="Freeform 15">
              <a:extLst>
                <a:ext uri="{FF2B5EF4-FFF2-40B4-BE49-F238E27FC236}">
                  <a16:creationId xmlns:a16="http://schemas.microsoft.com/office/drawing/2014/main" id="{4EDB1155-2E8E-4FB8-AD42-101FE43832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p:nvSpPr>
          <p:cNvPr id="2" name="Title 1">
            <a:extLst>
              <a:ext uri="{FF2B5EF4-FFF2-40B4-BE49-F238E27FC236}">
                <a16:creationId xmlns:a16="http://schemas.microsoft.com/office/drawing/2014/main" id="{C7492CCE-C435-464E-A19A-D4C606FDBE3D}"/>
              </a:ext>
            </a:extLst>
          </p:cNvPr>
          <p:cNvSpPr>
            <a:spLocks noGrp="1"/>
          </p:cNvSpPr>
          <p:nvPr>
            <p:ph type="ctrTitle"/>
          </p:nvPr>
        </p:nvSpPr>
        <p:spPr>
          <a:xfrm>
            <a:off x="544723" y="187239"/>
            <a:ext cx="7411825" cy="1752599"/>
          </a:xfrm>
        </p:spPr>
        <p:txBody>
          <a:bodyPr vert="horz" lIns="91440" tIns="45720" rIns="91440" bIns="45720" rtlCol="0" anchor="ctr">
            <a:normAutofit/>
          </a:bodyPr>
          <a:lstStyle/>
          <a:p>
            <a:pPr algn="l"/>
            <a:r>
              <a:rPr lang="en-US" sz="4000" b="1" dirty="0"/>
              <a:t>PestSure SOP</a:t>
            </a:r>
            <a:br>
              <a:rPr lang="en-US" sz="4000" b="1" dirty="0"/>
            </a:br>
            <a:endParaRPr lang="en-US" sz="4000" b="1" dirty="0"/>
          </a:p>
        </p:txBody>
      </p:sp>
      <p:sp>
        <p:nvSpPr>
          <p:cNvPr id="3" name="Content Placeholder 2">
            <a:extLst>
              <a:ext uri="{FF2B5EF4-FFF2-40B4-BE49-F238E27FC236}">
                <a16:creationId xmlns:a16="http://schemas.microsoft.com/office/drawing/2014/main" id="{60DFF4FA-F598-4962-B6AB-31A8BE724E52}"/>
              </a:ext>
            </a:extLst>
          </p:cNvPr>
          <p:cNvSpPr>
            <a:spLocks noGrp="1"/>
          </p:cNvSpPr>
          <p:nvPr>
            <p:ph type="subTitle" idx="1"/>
          </p:nvPr>
        </p:nvSpPr>
        <p:spPr>
          <a:xfrm>
            <a:off x="609743" y="1740508"/>
            <a:ext cx="9118454" cy="3492124"/>
          </a:xfrm>
        </p:spPr>
        <p:txBody>
          <a:bodyPr vert="horz" lIns="91440" tIns="45720" rIns="91440" bIns="45720" rtlCol="0" anchor="t">
            <a:normAutofit fontScale="92500" lnSpcReduction="20000"/>
          </a:bodyPr>
          <a:lstStyle/>
          <a:p>
            <a:pPr algn="l">
              <a:lnSpc>
                <a:spcPct val="90000"/>
              </a:lnSpc>
              <a:buFont typeface="Arial"/>
              <a:buChar char="•"/>
            </a:pPr>
            <a:r>
              <a:rPr lang="en-US" sz="1600" dirty="0"/>
              <a:t> </a:t>
            </a:r>
            <a:r>
              <a:rPr lang="en-US" sz="2400" dirty="0"/>
              <a:t>All requests for COIS should be submitted in writing via the COI request form</a:t>
            </a:r>
          </a:p>
          <a:p>
            <a:pPr algn="l">
              <a:lnSpc>
                <a:spcPct val="90000"/>
              </a:lnSpc>
              <a:buFont typeface="Arial"/>
              <a:buChar char="•"/>
            </a:pPr>
            <a:r>
              <a:rPr lang="en-US" sz="2400" dirty="0"/>
              <a:t> Emailed to </a:t>
            </a:r>
            <a:r>
              <a:rPr lang="en-US" sz="2400" dirty="0">
                <a:hlinkClick r:id="rId2"/>
              </a:rPr>
              <a:t>PestSureCerts@Alliant.com</a:t>
            </a:r>
            <a:r>
              <a:rPr lang="en-US" sz="2400" dirty="0"/>
              <a:t> or Faxed to 214-273-3193</a:t>
            </a:r>
          </a:p>
          <a:p>
            <a:pPr algn="l">
              <a:lnSpc>
                <a:spcPct val="90000"/>
              </a:lnSpc>
              <a:buFont typeface="Arial"/>
              <a:buChar char="•"/>
            </a:pPr>
            <a:r>
              <a:rPr lang="en-US" sz="2000" dirty="0"/>
              <a:t> 24 </a:t>
            </a:r>
            <a:r>
              <a:rPr lang="en-US" sz="2000" dirty="0" err="1"/>
              <a:t>Hr</a:t>
            </a:r>
            <a:r>
              <a:rPr lang="en-US" sz="2000" dirty="0"/>
              <a:t> Turn Around Time for Standard requests / 2-4 </a:t>
            </a:r>
            <a:r>
              <a:rPr lang="en-US" sz="2000" dirty="0" err="1"/>
              <a:t>Hr</a:t>
            </a:r>
            <a:r>
              <a:rPr lang="en-US" sz="2000" dirty="0"/>
              <a:t> Turn Around Time for Rushes</a:t>
            </a:r>
          </a:p>
          <a:p>
            <a:pPr algn="l">
              <a:lnSpc>
                <a:spcPct val="90000"/>
              </a:lnSpc>
              <a:buFont typeface="Arial"/>
              <a:buChar char="•"/>
            </a:pPr>
            <a:r>
              <a:rPr lang="en-US" sz="2000" dirty="0"/>
              <a:t> How to request a COI </a:t>
            </a:r>
          </a:p>
          <a:p>
            <a:pPr marL="628650" lvl="1" indent="-171450" algn="l">
              <a:lnSpc>
                <a:spcPct val="90000"/>
              </a:lnSpc>
              <a:buFontTx/>
              <a:buChar char="-"/>
            </a:pPr>
            <a:r>
              <a:rPr lang="en-US" dirty="0">
                <a:effectLst/>
                <a:ea typeface="Calibri" panose="020F0502020204030204" pitchFamily="34" charset="0"/>
              </a:rPr>
              <a:t>Using the request form will help the processor identify your account and process without holding it up for clarification. </a:t>
            </a:r>
          </a:p>
          <a:p>
            <a:pPr marL="628650" lvl="1" indent="-171450" algn="l">
              <a:lnSpc>
                <a:spcPct val="90000"/>
              </a:lnSpc>
              <a:buFontTx/>
              <a:buChar char="-"/>
            </a:pPr>
            <a:r>
              <a:rPr lang="en-US" dirty="0"/>
              <a:t>When samples or requirements are provided, please include with your request. </a:t>
            </a:r>
          </a:p>
          <a:p>
            <a:pPr marL="1085850" lvl="2" indent="-171450" algn="l">
              <a:lnSpc>
                <a:spcPct val="90000"/>
              </a:lnSpc>
              <a:buFontTx/>
              <a:buChar char="-"/>
            </a:pPr>
            <a:r>
              <a:rPr lang="en-US" sz="1600" dirty="0"/>
              <a:t>We will consider the requirements and evidence all coverages/limits within what your policies permit. </a:t>
            </a:r>
          </a:p>
          <a:p>
            <a:pPr marL="1085850" lvl="2" indent="-171450" algn="l">
              <a:lnSpc>
                <a:spcPct val="90000"/>
              </a:lnSpc>
              <a:buFontTx/>
              <a:buChar char="-"/>
            </a:pPr>
            <a:r>
              <a:rPr lang="en-US" sz="1600" dirty="0"/>
              <a:t>If ever you negotiate out of a certain requirement or limit just be sure to let us know (that way we only evidence what your company is comfortable showing). </a:t>
            </a:r>
          </a:p>
          <a:p>
            <a:pPr algn="l">
              <a:lnSpc>
                <a:spcPct val="90000"/>
              </a:lnSpc>
              <a:buFont typeface="Arial"/>
              <a:buChar char="•"/>
            </a:pPr>
            <a:endParaRPr lang="en-US" sz="700" dirty="0"/>
          </a:p>
          <a:p>
            <a:pPr algn="l">
              <a:lnSpc>
                <a:spcPct val="90000"/>
              </a:lnSpc>
              <a:buFont typeface="Arial"/>
              <a:buChar char="•"/>
            </a:pPr>
            <a:endParaRPr lang="en-US" sz="700" dirty="0"/>
          </a:p>
          <a:p>
            <a:pPr algn="l">
              <a:lnSpc>
                <a:spcPct val="90000"/>
              </a:lnSpc>
              <a:buFont typeface="Arial"/>
              <a:buChar char="•"/>
            </a:pPr>
            <a:endParaRPr lang="en-US" sz="700" dirty="0"/>
          </a:p>
          <a:p>
            <a:pPr algn="l">
              <a:lnSpc>
                <a:spcPct val="90000"/>
              </a:lnSpc>
              <a:buFont typeface="Arial"/>
              <a:buChar char="•"/>
            </a:pPr>
            <a:endParaRPr lang="en-US" sz="700" dirty="0"/>
          </a:p>
          <a:p>
            <a:pPr algn="l">
              <a:lnSpc>
                <a:spcPct val="90000"/>
              </a:lnSpc>
              <a:buFont typeface="Arial"/>
              <a:buChar char="•"/>
            </a:pPr>
            <a:endParaRPr lang="en-US" sz="700" dirty="0"/>
          </a:p>
          <a:p>
            <a:pPr algn="l">
              <a:lnSpc>
                <a:spcPct val="90000"/>
              </a:lnSpc>
              <a:buFont typeface="Arial"/>
              <a:buChar char="•"/>
            </a:pPr>
            <a:endParaRPr lang="en-US" sz="700" dirty="0"/>
          </a:p>
        </p:txBody>
      </p:sp>
    </p:spTree>
    <p:extLst>
      <p:ext uri="{BB962C8B-B14F-4D97-AF65-F5344CB8AC3E}">
        <p14:creationId xmlns:p14="http://schemas.microsoft.com/office/powerpoint/2010/main" val="2846786802"/>
      </p:ext>
    </p:extLst>
  </p:cSld>
  <p:clrMapOvr>
    <a:overrideClrMapping bg1="dk1" tx1="lt1" bg2="dk2" tx2="lt2" accent1="accent1" accent2="accent2" accent3="accent3" accent4="accent4" accent5="accent5" accent6="accent6" hlink="hlink" folHlink="folHlink"/>
  </p:clrMapOvr>
  <p:transition spd="slow">
    <p:cover/>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9CAC3B1-4879-424D-8F15-206277196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8492CB-DFBA-4A82-9778-F21493DA36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526211" y="0"/>
            <a:ext cx="5014912" cy="6862763"/>
            <a:chOff x="2928938" y="-4763"/>
            <a:chExt cx="5014912" cy="6862763"/>
          </a:xfrm>
        </p:grpSpPr>
        <p:sp>
          <p:nvSpPr>
            <p:cNvPr id="11" name="Freeform 6">
              <a:extLst>
                <a:ext uri="{FF2B5EF4-FFF2-40B4-BE49-F238E27FC236}">
                  <a16:creationId xmlns:a16="http://schemas.microsoft.com/office/drawing/2014/main" id="{E34CC1C8-EBDD-4AEA-83E6-B27575B62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2" name="Freeform 7">
              <a:extLst>
                <a:ext uri="{FF2B5EF4-FFF2-40B4-BE49-F238E27FC236}">
                  <a16:creationId xmlns:a16="http://schemas.microsoft.com/office/drawing/2014/main" id="{D6B38644-B85D-4211-9526-5B4C2A662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13" name="Freeform 12">
              <a:extLst>
                <a:ext uri="{FF2B5EF4-FFF2-40B4-BE49-F238E27FC236}">
                  <a16:creationId xmlns:a16="http://schemas.microsoft.com/office/drawing/2014/main" id="{8A8B2820-6B8F-4C19-BFC5-D28EE44E5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14" name="Freeform 13">
              <a:extLst>
                <a:ext uri="{FF2B5EF4-FFF2-40B4-BE49-F238E27FC236}">
                  <a16:creationId xmlns:a16="http://schemas.microsoft.com/office/drawing/2014/main" id="{773528ED-4D37-4A77-A8CA-86B6221C5E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5" name="Freeform 14">
              <a:extLst>
                <a:ext uri="{FF2B5EF4-FFF2-40B4-BE49-F238E27FC236}">
                  <a16:creationId xmlns:a16="http://schemas.microsoft.com/office/drawing/2014/main" id="{8A58A902-E944-4399-9A93-A91A6A82B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6" name="Freeform 15">
              <a:extLst>
                <a:ext uri="{FF2B5EF4-FFF2-40B4-BE49-F238E27FC236}">
                  <a16:creationId xmlns:a16="http://schemas.microsoft.com/office/drawing/2014/main" id="{4EDB1155-2E8E-4FB8-AD42-101FE43832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p:nvSpPr>
          <p:cNvPr id="2" name="Title 1">
            <a:extLst>
              <a:ext uri="{FF2B5EF4-FFF2-40B4-BE49-F238E27FC236}">
                <a16:creationId xmlns:a16="http://schemas.microsoft.com/office/drawing/2014/main" id="{6EBB3C57-D185-4C39-A7AE-6BDB36F87147}"/>
              </a:ext>
            </a:extLst>
          </p:cNvPr>
          <p:cNvSpPr>
            <a:spLocks noGrp="1"/>
          </p:cNvSpPr>
          <p:nvPr>
            <p:ph type="title"/>
          </p:nvPr>
        </p:nvSpPr>
        <p:spPr>
          <a:xfrm>
            <a:off x="1018191" y="685800"/>
            <a:ext cx="7411825" cy="1752599"/>
          </a:xfrm>
        </p:spPr>
        <p:txBody>
          <a:bodyPr>
            <a:normAutofit/>
          </a:bodyPr>
          <a:lstStyle/>
          <a:p>
            <a:r>
              <a:rPr lang="en-US" sz="6000" b="1" dirty="0"/>
              <a:t>QUESTIONS?</a:t>
            </a:r>
          </a:p>
        </p:txBody>
      </p:sp>
    </p:spTree>
    <p:extLst>
      <p:ext uri="{BB962C8B-B14F-4D97-AF65-F5344CB8AC3E}">
        <p14:creationId xmlns:p14="http://schemas.microsoft.com/office/powerpoint/2010/main" val="3064949035"/>
      </p:ext>
    </p:extLst>
  </p:cSld>
  <p:clrMapOvr>
    <a:overrideClrMapping bg1="dk1" tx1="lt1" bg2="dk2" tx2="lt2" accent1="accent1" accent2="accent2" accent3="accent3" accent4="accent4" accent5="accent5" accent6="accent6" hlink="hlink" folHlink="folHlink"/>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53" name="Group 17">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9"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0"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1"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2"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3"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4"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pSp>
        <p:nvGrpSpPr>
          <p:cNvPr id="26" name="Group 25">
            <a:extLst>
              <a:ext uri="{FF2B5EF4-FFF2-40B4-BE49-F238E27FC236}">
                <a16:creationId xmlns:a16="http://schemas.microsoft.com/office/drawing/2014/main" id="{C27500CA-FA61-49B6-AC7B-2CE50433D9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7" name="Freeform 6">
              <a:extLst>
                <a:ext uri="{FF2B5EF4-FFF2-40B4-BE49-F238E27FC236}">
                  <a16:creationId xmlns:a16="http://schemas.microsoft.com/office/drawing/2014/main" id="{9BB2C0D0-9D80-4309-B3A1-320A61FC6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8" name="Freeform 7">
              <a:extLst>
                <a:ext uri="{FF2B5EF4-FFF2-40B4-BE49-F238E27FC236}">
                  <a16:creationId xmlns:a16="http://schemas.microsoft.com/office/drawing/2014/main" id="{BD302E04-6272-4489-AC6C-BD90F6BE4E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9" name="Freeform 8">
              <a:extLst>
                <a:ext uri="{FF2B5EF4-FFF2-40B4-BE49-F238E27FC236}">
                  <a16:creationId xmlns:a16="http://schemas.microsoft.com/office/drawing/2014/main" id="{654ECFC5-08C7-4BEA-8913-423DF4B205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0" name="Freeform 9">
              <a:extLst>
                <a:ext uri="{FF2B5EF4-FFF2-40B4-BE49-F238E27FC236}">
                  <a16:creationId xmlns:a16="http://schemas.microsoft.com/office/drawing/2014/main" id="{22B548B5-28F3-4F2F-BDDA-A16D0D276D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1" name="Freeform 10">
              <a:extLst>
                <a:ext uri="{FF2B5EF4-FFF2-40B4-BE49-F238E27FC236}">
                  <a16:creationId xmlns:a16="http://schemas.microsoft.com/office/drawing/2014/main" id="{EB0B6947-A2CA-4DF4-B955-DAFECEC2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2" name="Freeform 11">
              <a:extLst>
                <a:ext uri="{FF2B5EF4-FFF2-40B4-BE49-F238E27FC236}">
                  <a16:creationId xmlns:a16="http://schemas.microsoft.com/office/drawing/2014/main" id="{D4F51AD8-AD43-4ABE-85E8-4F769F8C21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54" name="Title 4">
            <a:extLst>
              <a:ext uri="{FF2B5EF4-FFF2-40B4-BE49-F238E27FC236}">
                <a16:creationId xmlns:a16="http://schemas.microsoft.com/office/drawing/2014/main" id="{87F32529-3738-44DC-9D6E-400D9E4F6569}"/>
              </a:ext>
            </a:extLst>
          </p:cNvPr>
          <p:cNvSpPr>
            <a:spLocks noGrp="1"/>
          </p:cNvSpPr>
          <p:nvPr>
            <p:ph type="title"/>
          </p:nvPr>
        </p:nvSpPr>
        <p:spPr>
          <a:xfrm>
            <a:off x="1484311" y="685800"/>
            <a:ext cx="5781729" cy="452437"/>
          </a:xfrm>
        </p:spPr>
        <p:txBody>
          <a:bodyPr vert="horz" lIns="91440" tIns="45720" rIns="91440" bIns="45720" rtlCol="0" anchor="ctr">
            <a:noAutofit/>
          </a:bodyPr>
          <a:lstStyle/>
          <a:p>
            <a:r>
              <a:rPr lang="en-US" sz="2400" dirty="0"/>
              <a:t>What information is included on a COI?</a:t>
            </a:r>
            <a:endParaRPr lang="en-US" sz="1400" dirty="0"/>
          </a:p>
        </p:txBody>
      </p:sp>
      <p:sp>
        <p:nvSpPr>
          <p:cNvPr id="55" name="Text Placeholder 6">
            <a:extLst>
              <a:ext uri="{FF2B5EF4-FFF2-40B4-BE49-F238E27FC236}">
                <a16:creationId xmlns:a16="http://schemas.microsoft.com/office/drawing/2014/main" id="{F1321293-07FA-4996-8D00-F533D7117B19}"/>
              </a:ext>
            </a:extLst>
          </p:cNvPr>
          <p:cNvSpPr>
            <a:spLocks noGrp="1"/>
          </p:cNvSpPr>
          <p:nvPr>
            <p:ph type="body" sz="half" idx="2"/>
          </p:nvPr>
        </p:nvSpPr>
        <p:spPr>
          <a:xfrm>
            <a:off x="1484310" y="1451113"/>
            <a:ext cx="5781730" cy="4340087"/>
          </a:xfrm>
        </p:spPr>
        <p:txBody>
          <a:bodyPr vert="horz" lIns="91440" tIns="45720" rIns="91440" bIns="45720" rtlCol="0" anchor="ctr">
            <a:normAutofit/>
          </a:bodyPr>
          <a:lstStyle/>
          <a:p>
            <a:pPr algn="l">
              <a:buFont typeface="Arial"/>
              <a:buChar char="•"/>
            </a:pPr>
            <a:r>
              <a:rPr lang="en-US" dirty="0"/>
              <a:t>Producer Info / PestSure Contact Info</a:t>
            </a:r>
          </a:p>
          <a:p>
            <a:pPr algn="l">
              <a:buFont typeface="Arial"/>
              <a:buChar char="•"/>
            </a:pPr>
            <a:r>
              <a:rPr lang="en-US" dirty="0"/>
              <a:t>Insured Name and Address</a:t>
            </a:r>
          </a:p>
          <a:p>
            <a:pPr algn="l">
              <a:buFont typeface="Arial"/>
              <a:buChar char="•"/>
            </a:pPr>
            <a:r>
              <a:rPr lang="en-US" dirty="0"/>
              <a:t>Carrier Info</a:t>
            </a:r>
          </a:p>
          <a:p>
            <a:pPr algn="l">
              <a:buFont typeface="Arial"/>
              <a:buChar char="•"/>
            </a:pPr>
            <a:r>
              <a:rPr lang="en-US" dirty="0"/>
              <a:t>Policies in place</a:t>
            </a:r>
          </a:p>
          <a:p>
            <a:pPr algn="l">
              <a:buFont typeface="Arial"/>
              <a:buChar char="•"/>
            </a:pPr>
            <a:r>
              <a:rPr lang="en-US" dirty="0"/>
              <a:t>Effective Dates</a:t>
            </a:r>
          </a:p>
          <a:p>
            <a:pPr algn="l">
              <a:buFont typeface="Arial"/>
              <a:buChar char="•"/>
            </a:pPr>
            <a:r>
              <a:rPr lang="en-US" dirty="0"/>
              <a:t>Limits</a:t>
            </a:r>
          </a:p>
          <a:p>
            <a:pPr algn="l">
              <a:buFont typeface="Arial"/>
              <a:buChar char="•"/>
            </a:pPr>
            <a:r>
              <a:rPr lang="en-US" dirty="0"/>
              <a:t>DOO – Descriptions of Operations </a:t>
            </a:r>
          </a:p>
          <a:p>
            <a:pPr algn="l">
              <a:buFont typeface="Arial"/>
              <a:buChar char="•"/>
            </a:pPr>
            <a:r>
              <a:rPr lang="en-US" dirty="0"/>
              <a:t>Certificate Holder Info</a:t>
            </a:r>
          </a:p>
          <a:p>
            <a:pPr algn="l">
              <a:buFont typeface="Arial"/>
              <a:buChar char="•"/>
            </a:pPr>
            <a:endParaRPr lang="en-US" dirty="0"/>
          </a:p>
        </p:txBody>
      </p:sp>
      <p:sp>
        <p:nvSpPr>
          <p:cNvPr id="34" name="Rounded Rectangle 16">
            <a:extLst>
              <a:ext uri="{FF2B5EF4-FFF2-40B4-BE49-F238E27FC236}">
                <a16:creationId xmlns:a16="http://schemas.microsoft.com/office/drawing/2014/main" id="{6958E693-06E1-4835-9E33-076E6D8ED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0503" y="648931"/>
            <a:ext cx="3912520"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Placeholder 12" descr="Table&#10;&#10;Description automatically generated">
            <a:extLst>
              <a:ext uri="{FF2B5EF4-FFF2-40B4-BE49-F238E27FC236}">
                <a16:creationId xmlns:a16="http://schemas.microsoft.com/office/drawing/2014/main" id="{0EF16762-1EF6-45F9-9E21-52A34DD663B7}"/>
              </a:ext>
            </a:extLst>
          </p:cNvPr>
          <p:cNvPicPr>
            <a:picLocks noGrp="1" noChangeAspect="1"/>
          </p:cNvPicPr>
          <p:nvPr>
            <p:ph type="pic" idx="1"/>
          </p:nvPr>
        </p:nvPicPr>
        <p:blipFill rotWithShape="1">
          <a:blip r:embed="rId3"/>
          <a:srcRect r="9589" b="2"/>
          <a:stretch/>
        </p:blipFill>
        <p:spPr>
          <a:xfrm>
            <a:off x="7951593" y="1011765"/>
            <a:ext cx="3226968" cy="4546708"/>
          </a:xfrm>
          <a:prstGeom prst="rect">
            <a:avLst/>
          </a:prstGeom>
        </p:spPr>
      </p:pic>
    </p:spTree>
    <p:extLst>
      <p:ext uri="{BB962C8B-B14F-4D97-AF65-F5344CB8AC3E}">
        <p14:creationId xmlns:p14="http://schemas.microsoft.com/office/powerpoint/2010/main" val="407134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BEA2A1-9D6B-4E0A-AB33-02AE156ABDAE}"/>
              </a:ext>
            </a:extLst>
          </p:cNvPr>
          <p:cNvSpPr>
            <a:spLocks noGrp="1"/>
          </p:cNvSpPr>
          <p:nvPr>
            <p:ph sz="half" idx="1"/>
          </p:nvPr>
        </p:nvSpPr>
        <p:spPr>
          <a:xfrm>
            <a:off x="1636711" y="1735583"/>
            <a:ext cx="4895055" cy="1091952"/>
          </a:xfrm>
        </p:spPr>
        <p:txBody>
          <a:bodyPr/>
          <a:lstStyle/>
          <a:p>
            <a:r>
              <a:rPr lang="en-US" dirty="0"/>
              <a:t>Named Insured Info</a:t>
            </a:r>
          </a:p>
          <a:p>
            <a:endParaRPr lang="en-US" dirty="0"/>
          </a:p>
        </p:txBody>
      </p:sp>
      <p:sp>
        <p:nvSpPr>
          <p:cNvPr id="4" name="Content Placeholder 3">
            <a:extLst>
              <a:ext uri="{FF2B5EF4-FFF2-40B4-BE49-F238E27FC236}">
                <a16:creationId xmlns:a16="http://schemas.microsoft.com/office/drawing/2014/main" id="{4978D9B7-04D1-4669-831F-B245106A7519}"/>
              </a:ext>
            </a:extLst>
          </p:cNvPr>
          <p:cNvSpPr>
            <a:spLocks noGrp="1"/>
          </p:cNvSpPr>
          <p:nvPr>
            <p:ph sz="half" idx="2"/>
          </p:nvPr>
        </p:nvSpPr>
        <p:spPr>
          <a:xfrm>
            <a:off x="6607967" y="1"/>
            <a:ext cx="4895056" cy="763480"/>
          </a:xfrm>
        </p:spPr>
        <p:txBody>
          <a:bodyPr/>
          <a:lstStyle/>
          <a:p>
            <a:r>
              <a:rPr lang="en-US" dirty="0"/>
              <a:t>PestSure Contact Info</a:t>
            </a:r>
          </a:p>
        </p:txBody>
      </p:sp>
      <p:pic>
        <p:nvPicPr>
          <p:cNvPr id="6" name="Picture 5">
            <a:extLst>
              <a:ext uri="{FF2B5EF4-FFF2-40B4-BE49-F238E27FC236}">
                <a16:creationId xmlns:a16="http://schemas.microsoft.com/office/drawing/2014/main" id="{2FA927DA-C503-41E7-8BCE-3692084AA447}"/>
              </a:ext>
            </a:extLst>
          </p:cNvPr>
          <p:cNvPicPr>
            <a:picLocks noChangeAspect="1"/>
          </p:cNvPicPr>
          <p:nvPr/>
        </p:nvPicPr>
        <p:blipFill>
          <a:blip r:embed="rId2"/>
          <a:stretch>
            <a:fillRect/>
          </a:stretch>
        </p:blipFill>
        <p:spPr>
          <a:xfrm>
            <a:off x="2340125" y="643631"/>
            <a:ext cx="3538535" cy="757237"/>
          </a:xfrm>
          <a:prstGeom prst="rect">
            <a:avLst/>
          </a:prstGeom>
        </p:spPr>
      </p:pic>
      <p:pic>
        <p:nvPicPr>
          <p:cNvPr id="8" name="Picture 7">
            <a:extLst>
              <a:ext uri="{FF2B5EF4-FFF2-40B4-BE49-F238E27FC236}">
                <a16:creationId xmlns:a16="http://schemas.microsoft.com/office/drawing/2014/main" id="{403F404B-026A-494D-A5F7-666D955355AD}"/>
              </a:ext>
            </a:extLst>
          </p:cNvPr>
          <p:cNvPicPr>
            <a:picLocks noChangeAspect="1"/>
          </p:cNvPicPr>
          <p:nvPr/>
        </p:nvPicPr>
        <p:blipFill>
          <a:blip r:embed="rId3"/>
          <a:stretch>
            <a:fillRect/>
          </a:stretch>
        </p:blipFill>
        <p:spPr>
          <a:xfrm>
            <a:off x="7235180" y="643631"/>
            <a:ext cx="4759819" cy="609045"/>
          </a:xfrm>
          <a:prstGeom prst="rect">
            <a:avLst/>
          </a:prstGeom>
        </p:spPr>
      </p:pic>
      <p:pic>
        <p:nvPicPr>
          <p:cNvPr id="15" name="Picture 14">
            <a:extLst>
              <a:ext uri="{FF2B5EF4-FFF2-40B4-BE49-F238E27FC236}">
                <a16:creationId xmlns:a16="http://schemas.microsoft.com/office/drawing/2014/main" id="{F2758699-806C-4271-82DC-4CE34F722A2D}"/>
              </a:ext>
            </a:extLst>
          </p:cNvPr>
          <p:cNvPicPr>
            <a:picLocks noChangeAspect="1"/>
          </p:cNvPicPr>
          <p:nvPr/>
        </p:nvPicPr>
        <p:blipFill>
          <a:blip r:embed="rId4"/>
          <a:stretch>
            <a:fillRect/>
          </a:stretch>
        </p:blipFill>
        <p:spPr>
          <a:xfrm>
            <a:off x="2340125" y="2441218"/>
            <a:ext cx="2999959" cy="615237"/>
          </a:xfrm>
          <a:prstGeom prst="rect">
            <a:avLst/>
          </a:prstGeom>
        </p:spPr>
      </p:pic>
      <p:sp>
        <p:nvSpPr>
          <p:cNvPr id="18" name="Content Placeholder 2">
            <a:extLst>
              <a:ext uri="{FF2B5EF4-FFF2-40B4-BE49-F238E27FC236}">
                <a16:creationId xmlns:a16="http://schemas.microsoft.com/office/drawing/2014/main" id="{EAF3ED1A-6EDF-4E24-BB75-B6CD8CC5A033}"/>
              </a:ext>
            </a:extLst>
          </p:cNvPr>
          <p:cNvSpPr txBox="1">
            <a:spLocks/>
          </p:cNvSpPr>
          <p:nvPr/>
        </p:nvSpPr>
        <p:spPr>
          <a:xfrm>
            <a:off x="1636712" y="152401"/>
            <a:ext cx="4895055" cy="109195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9pPr>
          </a:lstStyle>
          <a:p>
            <a:r>
              <a:rPr lang="en-US"/>
              <a:t>Producer Info </a:t>
            </a:r>
          </a:p>
          <a:p>
            <a:endParaRPr lang="en-US" dirty="0"/>
          </a:p>
        </p:txBody>
      </p:sp>
      <p:sp>
        <p:nvSpPr>
          <p:cNvPr id="19" name="Content Placeholder 2">
            <a:extLst>
              <a:ext uri="{FF2B5EF4-FFF2-40B4-BE49-F238E27FC236}">
                <a16:creationId xmlns:a16="http://schemas.microsoft.com/office/drawing/2014/main" id="{914C97D4-84B3-4586-90DD-B2A1A6504114}"/>
              </a:ext>
            </a:extLst>
          </p:cNvPr>
          <p:cNvSpPr txBox="1">
            <a:spLocks/>
          </p:cNvSpPr>
          <p:nvPr/>
        </p:nvSpPr>
        <p:spPr>
          <a:xfrm>
            <a:off x="6607968" y="1735583"/>
            <a:ext cx="4895055" cy="109195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9pPr>
          </a:lstStyle>
          <a:p>
            <a:r>
              <a:rPr lang="en-US" dirty="0"/>
              <a:t>Carriers / NAIC #</a:t>
            </a:r>
          </a:p>
          <a:p>
            <a:endParaRPr lang="en-US" dirty="0"/>
          </a:p>
        </p:txBody>
      </p:sp>
      <p:pic>
        <p:nvPicPr>
          <p:cNvPr id="21" name="Picture 20">
            <a:extLst>
              <a:ext uri="{FF2B5EF4-FFF2-40B4-BE49-F238E27FC236}">
                <a16:creationId xmlns:a16="http://schemas.microsoft.com/office/drawing/2014/main" id="{E14B1B84-6C6A-486A-9395-E57840CDA949}"/>
              </a:ext>
            </a:extLst>
          </p:cNvPr>
          <p:cNvPicPr>
            <a:picLocks noChangeAspect="1"/>
          </p:cNvPicPr>
          <p:nvPr/>
        </p:nvPicPr>
        <p:blipFill>
          <a:blip r:embed="rId5"/>
          <a:stretch>
            <a:fillRect/>
          </a:stretch>
        </p:blipFill>
        <p:spPr>
          <a:xfrm>
            <a:off x="7235180" y="2441218"/>
            <a:ext cx="2989012" cy="842358"/>
          </a:xfrm>
          <a:prstGeom prst="rect">
            <a:avLst/>
          </a:prstGeom>
        </p:spPr>
      </p:pic>
      <p:sp>
        <p:nvSpPr>
          <p:cNvPr id="24" name="Content Placeholder 2">
            <a:extLst>
              <a:ext uri="{FF2B5EF4-FFF2-40B4-BE49-F238E27FC236}">
                <a16:creationId xmlns:a16="http://schemas.microsoft.com/office/drawing/2014/main" id="{DD00E46B-7CBC-4535-AA84-018B0AADAF4D}"/>
              </a:ext>
            </a:extLst>
          </p:cNvPr>
          <p:cNvSpPr txBox="1">
            <a:spLocks/>
          </p:cNvSpPr>
          <p:nvPr/>
        </p:nvSpPr>
        <p:spPr>
          <a:xfrm>
            <a:off x="3257626" y="3429000"/>
            <a:ext cx="7480022" cy="109195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9pPr>
          </a:lstStyle>
          <a:p>
            <a:r>
              <a:rPr lang="en-US" dirty="0"/>
              <a:t>Policies In place, Policy #’s, Effective Dates, Limits</a:t>
            </a:r>
          </a:p>
          <a:p>
            <a:endParaRPr lang="en-US" dirty="0"/>
          </a:p>
        </p:txBody>
      </p:sp>
      <p:pic>
        <p:nvPicPr>
          <p:cNvPr id="29" name="Picture 28">
            <a:extLst>
              <a:ext uri="{FF2B5EF4-FFF2-40B4-BE49-F238E27FC236}">
                <a16:creationId xmlns:a16="http://schemas.microsoft.com/office/drawing/2014/main" id="{DC11082F-7F86-410E-B762-98D903845C69}"/>
              </a:ext>
            </a:extLst>
          </p:cNvPr>
          <p:cNvPicPr>
            <a:picLocks noChangeAspect="1"/>
          </p:cNvPicPr>
          <p:nvPr/>
        </p:nvPicPr>
        <p:blipFill>
          <a:blip r:embed="rId6"/>
          <a:stretch>
            <a:fillRect/>
          </a:stretch>
        </p:blipFill>
        <p:spPr>
          <a:xfrm>
            <a:off x="2999066" y="4156150"/>
            <a:ext cx="5759188" cy="2514650"/>
          </a:xfrm>
          <a:prstGeom prst="rect">
            <a:avLst/>
          </a:prstGeom>
        </p:spPr>
      </p:pic>
    </p:spTree>
    <p:extLst>
      <p:ext uri="{BB962C8B-B14F-4D97-AF65-F5344CB8AC3E}">
        <p14:creationId xmlns:p14="http://schemas.microsoft.com/office/powerpoint/2010/main" val="1341042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FA87096-FD84-4647-B8B4-9C8276959415}"/>
              </a:ext>
            </a:extLst>
          </p:cNvPr>
          <p:cNvSpPr>
            <a:spLocks noGrp="1"/>
          </p:cNvSpPr>
          <p:nvPr>
            <p:ph type="body" sz="half" idx="2"/>
          </p:nvPr>
        </p:nvSpPr>
        <p:spPr>
          <a:xfrm>
            <a:off x="1636710" y="3182144"/>
            <a:ext cx="10018711" cy="493712"/>
          </a:xfrm>
        </p:spPr>
        <p:txBody>
          <a:bodyPr/>
          <a:lstStyle/>
          <a:p>
            <a:r>
              <a:rPr lang="en-US" b="1" dirty="0"/>
              <a:t>Certificate Holder, Cancellation, Authorized Representative, and ACORD 25 (2016/03)</a:t>
            </a:r>
          </a:p>
        </p:txBody>
      </p:sp>
      <p:pic>
        <p:nvPicPr>
          <p:cNvPr id="7" name="Picture 6">
            <a:extLst>
              <a:ext uri="{FF2B5EF4-FFF2-40B4-BE49-F238E27FC236}">
                <a16:creationId xmlns:a16="http://schemas.microsoft.com/office/drawing/2014/main" id="{D1908544-0562-4698-8CA8-ED207ECAE5FD}"/>
              </a:ext>
            </a:extLst>
          </p:cNvPr>
          <p:cNvPicPr>
            <a:picLocks noChangeAspect="1"/>
          </p:cNvPicPr>
          <p:nvPr/>
        </p:nvPicPr>
        <p:blipFill>
          <a:blip r:embed="rId2"/>
          <a:stretch>
            <a:fillRect/>
          </a:stretch>
        </p:blipFill>
        <p:spPr>
          <a:xfrm>
            <a:off x="3364703" y="1546129"/>
            <a:ext cx="6257925" cy="1009650"/>
          </a:xfrm>
          <a:prstGeom prst="rect">
            <a:avLst/>
          </a:prstGeom>
        </p:spPr>
      </p:pic>
      <p:pic>
        <p:nvPicPr>
          <p:cNvPr id="5" name="Picture 4">
            <a:extLst>
              <a:ext uri="{FF2B5EF4-FFF2-40B4-BE49-F238E27FC236}">
                <a16:creationId xmlns:a16="http://schemas.microsoft.com/office/drawing/2014/main" id="{298F8170-72C5-4392-B416-128679B778AA}"/>
              </a:ext>
            </a:extLst>
          </p:cNvPr>
          <p:cNvPicPr>
            <a:picLocks noChangeAspect="1"/>
          </p:cNvPicPr>
          <p:nvPr/>
        </p:nvPicPr>
        <p:blipFill>
          <a:blip r:embed="rId3"/>
          <a:stretch>
            <a:fillRect/>
          </a:stretch>
        </p:blipFill>
        <p:spPr>
          <a:xfrm>
            <a:off x="3421853" y="3918937"/>
            <a:ext cx="6200775" cy="1257300"/>
          </a:xfrm>
          <a:prstGeom prst="rect">
            <a:avLst/>
          </a:prstGeom>
        </p:spPr>
      </p:pic>
      <p:sp>
        <p:nvSpPr>
          <p:cNvPr id="11" name="Text Placeholder 3">
            <a:extLst>
              <a:ext uri="{FF2B5EF4-FFF2-40B4-BE49-F238E27FC236}">
                <a16:creationId xmlns:a16="http://schemas.microsoft.com/office/drawing/2014/main" id="{1788C40E-9957-4A62-8105-E3940E00B9A5}"/>
              </a:ext>
            </a:extLst>
          </p:cNvPr>
          <p:cNvSpPr txBox="1">
            <a:spLocks/>
          </p:cNvSpPr>
          <p:nvPr/>
        </p:nvSpPr>
        <p:spPr>
          <a:xfrm>
            <a:off x="1636711" y="373976"/>
            <a:ext cx="10018711" cy="493712"/>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lumMod val="75000"/>
                </a:schemeClr>
              </a:buClr>
              <a:buSzPct val="145000"/>
              <a:buFont typeface="Arial"/>
              <a:buNone/>
              <a:defRPr sz="1200" kern="1200" cap="none">
                <a:solidFill>
                  <a:schemeClr val="tx1"/>
                </a:solidFill>
                <a:effectLst/>
                <a:latin typeface="+mn-lt"/>
                <a:ea typeface="+mn-ea"/>
                <a:cs typeface="+mn-cs"/>
              </a:defRPr>
            </a:lvl2pPr>
            <a:lvl3pPr marL="914400" indent="0" algn="l" defTabSz="457200" rtl="0" eaLnBrk="1" latinLnBrk="0" hangingPunct="1">
              <a:spcBef>
                <a:spcPct val="20000"/>
              </a:spcBef>
              <a:spcAft>
                <a:spcPts val="600"/>
              </a:spcAft>
              <a:buClr>
                <a:schemeClr val="accent1">
                  <a:lumMod val="75000"/>
                </a:schemeClr>
              </a:buClr>
              <a:buSzPct val="145000"/>
              <a:buFont typeface="Arial"/>
              <a:buNone/>
              <a:defRPr sz="1000" kern="1200" cap="none">
                <a:solidFill>
                  <a:schemeClr val="tx1"/>
                </a:solidFill>
                <a:effectLst/>
                <a:latin typeface="+mn-lt"/>
                <a:ea typeface="+mn-ea"/>
                <a:cs typeface="+mn-cs"/>
              </a:defRPr>
            </a:lvl3pPr>
            <a:lvl4pPr marL="1371600" indent="0" algn="l" defTabSz="457200" rtl="0" eaLnBrk="1" latinLnBrk="0" hangingPunct="1">
              <a:spcBef>
                <a:spcPct val="20000"/>
              </a:spcBef>
              <a:spcAft>
                <a:spcPts val="600"/>
              </a:spcAft>
              <a:buClr>
                <a:schemeClr val="accent1">
                  <a:lumMod val="75000"/>
                </a:schemeClr>
              </a:buClr>
              <a:buSzPct val="145000"/>
              <a:buFont typeface="Arial"/>
              <a:buNone/>
              <a:defRPr sz="900" kern="1200" cap="none">
                <a:solidFill>
                  <a:schemeClr val="tx1"/>
                </a:solidFill>
                <a:effectLst/>
                <a:latin typeface="+mn-lt"/>
                <a:ea typeface="+mn-ea"/>
                <a:cs typeface="+mn-cs"/>
              </a:defRPr>
            </a:lvl4pPr>
            <a:lvl5pPr marL="1828800" indent="0" algn="l" defTabSz="457200" rtl="0" eaLnBrk="1" latinLnBrk="0" hangingPunct="1">
              <a:spcBef>
                <a:spcPct val="20000"/>
              </a:spcBef>
              <a:spcAft>
                <a:spcPts val="600"/>
              </a:spcAft>
              <a:buClr>
                <a:schemeClr val="accent1">
                  <a:lumMod val="75000"/>
                </a:schemeClr>
              </a:buClr>
              <a:buSzPct val="145000"/>
              <a:buFont typeface="Arial"/>
              <a:buNone/>
              <a:defRPr sz="900" kern="1200" cap="none">
                <a:solidFill>
                  <a:schemeClr val="tx1"/>
                </a:solidFill>
                <a:effectLst/>
                <a:latin typeface="+mn-lt"/>
                <a:ea typeface="+mn-ea"/>
                <a:cs typeface="+mn-cs"/>
              </a:defRPr>
            </a:lvl5pPr>
            <a:lvl6pPr marL="2286000" indent="0" algn="l" defTabSz="457200" rtl="0" eaLnBrk="1" latinLnBrk="0" hangingPunct="1">
              <a:spcBef>
                <a:spcPct val="20000"/>
              </a:spcBef>
              <a:spcAft>
                <a:spcPts val="600"/>
              </a:spcAft>
              <a:buClr>
                <a:schemeClr val="accent1">
                  <a:lumMod val="75000"/>
                </a:schemeClr>
              </a:buClr>
              <a:buSzPct val="145000"/>
              <a:buFont typeface="Arial"/>
              <a:buNone/>
              <a:defRPr sz="900" kern="1200" cap="none">
                <a:solidFill>
                  <a:schemeClr val="tx1"/>
                </a:solidFill>
                <a:effectLst/>
                <a:latin typeface="+mn-lt"/>
                <a:ea typeface="+mn-ea"/>
                <a:cs typeface="+mn-cs"/>
              </a:defRPr>
            </a:lvl6pPr>
            <a:lvl7pPr marL="2743200" indent="0" algn="l" defTabSz="457200" rtl="0" eaLnBrk="1" latinLnBrk="0" hangingPunct="1">
              <a:spcBef>
                <a:spcPct val="20000"/>
              </a:spcBef>
              <a:spcAft>
                <a:spcPts val="600"/>
              </a:spcAft>
              <a:buClr>
                <a:schemeClr val="accent1">
                  <a:lumMod val="75000"/>
                </a:schemeClr>
              </a:buClr>
              <a:buSzPct val="145000"/>
              <a:buFont typeface="Arial"/>
              <a:buNone/>
              <a:defRPr sz="900" kern="1200" cap="none">
                <a:solidFill>
                  <a:schemeClr val="tx1"/>
                </a:solidFill>
                <a:effectLst/>
                <a:latin typeface="+mn-lt"/>
                <a:ea typeface="+mn-ea"/>
                <a:cs typeface="+mn-cs"/>
              </a:defRPr>
            </a:lvl7pPr>
            <a:lvl8pPr marL="3200400" indent="0" algn="l" defTabSz="457200" rtl="0" eaLnBrk="1" latinLnBrk="0" hangingPunct="1">
              <a:spcBef>
                <a:spcPct val="20000"/>
              </a:spcBef>
              <a:spcAft>
                <a:spcPts val="600"/>
              </a:spcAft>
              <a:buClr>
                <a:schemeClr val="accent1">
                  <a:lumMod val="75000"/>
                </a:schemeClr>
              </a:buClr>
              <a:buSzPct val="145000"/>
              <a:buFont typeface="Arial"/>
              <a:buNone/>
              <a:defRPr sz="900" kern="1200" cap="none">
                <a:solidFill>
                  <a:schemeClr val="tx1"/>
                </a:solidFill>
                <a:effectLst/>
                <a:latin typeface="+mn-lt"/>
                <a:ea typeface="+mn-ea"/>
                <a:cs typeface="+mn-cs"/>
              </a:defRPr>
            </a:lvl8pPr>
            <a:lvl9pPr marL="3657600" indent="0" algn="l" defTabSz="457200" rtl="0" eaLnBrk="1" latinLnBrk="0" hangingPunct="1">
              <a:spcBef>
                <a:spcPct val="20000"/>
              </a:spcBef>
              <a:spcAft>
                <a:spcPts val="600"/>
              </a:spcAft>
              <a:buClr>
                <a:schemeClr val="accent1">
                  <a:lumMod val="75000"/>
                </a:schemeClr>
              </a:buClr>
              <a:buSzPct val="145000"/>
              <a:buFont typeface="Arial"/>
              <a:buNone/>
              <a:defRPr sz="900" kern="1200" cap="none">
                <a:solidFill>
                  <a:schemeClr val="tx1"/>
                </a:solidFill>
                <a:effectLst/>
                <a:latin typeface="+mn-lt"/>
                <a:ea typeface="+mn-ea"/>
                <a:cs typeface="+mn-cs"/>
              </a:defRPr>
            </a:lvl9pPr>
          </a:lstStyle>
          <a:p>
            <a:endParaRPr lang="en-US" b="1" dirty="0"/>
          </a:p>
        </p:txBody>
      </p:sp>
      <p:sp>
        <p:nvSpPr>
          <p:cNvPr id="12" name="Text Placeholder 3">
            <a:extLst>
              <a:ext uri="{FF2B5EF4-FFF2-40B4-BE49-F238E27FC236}">
                <a16:creationId xmlns:a16="http://schemas.microsoft.com/office/drawing/2014/main" id="{2865691E-F94B-42B0-A4BF-F05264C2113F}"/>
              </a:ext>
            </a:extLst>
          </p:cNvPr>
          <p:cNvSpPr txBox="1">
            <a:spLocks/>
          </p:cNvSpPr>
          <p:nvPr/>
        </p:nvSpPr>
        <p:spPr>
          <a:xfrm>
            <a:off x="1789111" y="593051"/>
            <a:ext cx="10018711" cy="493712"/>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lumMod val="75000"/>
                </a:schemeClr>
              </a:buClr>
              <a:buSzPct val="145000"/>
              <a:buFont typeface="Arial"/>
              <a:buNone/>
              <a:defRPr sz="1200" kern="1200" cap="none">
                <a:solidFill>
                  <a:schemeClr val="tx1"/>
                </a:solidFill>
                <a:effectLst/>
                <a:latin typeface="+mn-lt"/>
                <a:ea typeface="+mn-ea"/>
                <a:cs typeface="+mn-cs"/>
              </a:defRPr>
            </a:lvl2pPr>
            <a:lvl3pPr marL="914400" indent="0" algn="l" defTabSz="457200" rtl="0" eaLnBrk="1" latinLnBrk="0" hangingPunct="1">
              <a:spcBef>
                <a:spcPct val="20000"/>
              </a:spcBef>
              <a:spcAft>
                <a:spcPts val="600"/>
              </a:spcAft>
              <a:buClr>
                <a:schemeClr val="accent1">
                  <a:lumMod val="75000"/>
                </a:schemeClr>
              </a:buClr>
              <a:buSzPct val="145000"/>
              <a:buFont typeface="Arial"/>
              <a:buNone/>
              <a:defRPr sz="1000" kern="1200" cap="none">
                <a:solidFill>
                  <a:schemeClr val="tx1"/>
                </a:solidFill>
                <a:effectLst/>
                <a:latin typeface="+mn-lt"/>
                <a:ea typeface="+mn-ea"/>
                <a:cs typeface="+mn-cs"/>
              </a:defRPr>
            </a:lvl3pPr>
            <a:lvl4pPr marL="1371600" indent="0" algn="l" defTabSz="457200" rtl="0" eaLnBrk="1" latinLnBrk="0" hangingPunct="1">
              <a:spcBef>
                <a:spcPct val="20000"/>
              </a:spcBef>
              <a:spcAft>
                <a:spcPts val="600"/>
              </a:spcAft>
              <a:buClr>
                <a:schemeClr val="accent1">
                  <a:lumMod val="75000"/>
                </a:schemeClr>
              </a:buClr>
              <a:buSzPct val="145000"/>
              <a:buFont typeface="Arial"/>
              <a:buNone/>
              <a:defRPr sz="900" kern="1200" cap="none">
                <a:solidFill>
                  <a:schemeClr val="tx1"/>
                </a:solidFill>
                <a:effectLst/>
                <a:latin typeface="+mn-lt"/>
                <a:ea typeface="+mn-ea"/>
                <a:cs typeface="+mn-cs"/>
              </a:defRPr>
            </a:lvl4pPr>
            <a:lvl5pPr marL="1828800" indent="0" algn="l" defTabSz="457200" rtl="0" eaLnBrk="1" latinLnBrk="0" hangingPunct="1">
              <a:spcBef>
                <a:spcPct val="20000"/>
              </a:spcBef>
              <a:spcAft>
                <a:spcPts val="600"/>
              </a:spcAft>
              <a:buClr>
                <a:schemeClr val="accent1">
                  <a:lumMod val="75000"/>
                </a:schemeClr>
              </a:buClr>
              <a:buSzPct val="145000"/>
              <a:buFont typeface="Arial"/>
              <a:buNone/>
              <a:defRPr sz="900" kern="1200" cap="none">
                <a:solidFill>
                  <a:schemeClr val="tx1"/>
                </a:solidFill>
                <a:effectLst/>
                <a:latin typeface="+mn-lt"/>
                <a:ea typeface="+mn-ea"/>
                <a:cs typeface="+mn-cs"/>
              </a:defRPr>
            </a:lvl5pPr>
            <a:lvl6pPr marL="2286000" indent="0" algn="l" defTabSz="457200" rtl="0" eaLnBrk="1" latinLnBrk="0" hangingPunct="1">
              <a:spcBef>
                <a:spcPct val="20000"/>
              </a:spcBef>
              <a:spcAft>
                <a:spcPts val="600"/>
              </a:spcAft>
              <a:buClr>
                <a:schemeClr val="accent1">
                  <a:lumMod val="75000"/>
                </a:schemeClr>
              </a:buClr>
              <a:buSzPct val="145000"/>
              <a:buFont typeface="Arial"/>
              <a:buNone/>
              <a:defRPr sz="900" kern="1200" cap="none">
                <a:solidFill>
                  <a:schemeClr val="tx1"/>
                </a:solidFill>
                <a:effectLst/>
                <a:latin typeface="+mn-lt"/>
                <a:ea typeface="+mn-ea"/>
                <a:cs typeface="+mn-cs"/>
              </a:defRPr>
            </a:lvl6pPr>
            <a:lvl7pPr marL="2743200" indent="0" algn="l" defTabSz="457200" rtl="0" eaLnBrk="1" latinLnBrk="0" hangingPunct="1">
              <a:spcBef>
                <a:spcPct val="20000"/>
              </a:spcBef>
              <a:spcAft>
                <a:spcPts val="600"/>
              </a:spcAft>
              <a:buClr>
                <a:schemeClr val="accent1">
                  <a:lumMod val="75000"/>
                </a:schemeClr>
              </a:buClr>
              <a:buSzPct val="145000"/>
              <a:buFont typeface="Arial"/>
              <a:buNone/>
              <a:defRPr sz="900" kern="1200" cap="none">
                <a:solidFill>
                  <a:schemeClr val="tx1"/>
                </a:solidFill>
                <a:effectLst/>
                <a:latin typeface="+mn-lt"/>
                <a:ea typeface="+mn-ea"/>
                <a:cs typeface="+mn-cs"/>
              </a:defRPr>
            </a:lvl7pPr>
            <a:lvl8pPr marL="3200400" indent="0" algn="l" defTabSz="457200" rtl="0" eaLnBrk="1" latinLnBrk="0" hangingPunct="1">
              <a:spcBef>
                <a:spcPct val="20000"/>
              </a:spcBef>
              <a:spcAft>
                <a:spcPts val="600"/>
              </a:spcAft>
              <a:buClr>
                <a:schemeClr val="accent1">
                  <a:lumMod val="75000"/>
                </a:schemeClr>
              </a:buClr>
              <a:buSzPct val="145000"/>
              <a:buFont typeface="Arial"/>
              <a:buNone/>
              <a:defRPr sz="900" kern="1200" cap="none">
                <a:solidFill>
                  <a:schemeClr val="tx1"/>
                </a:solidFill>
                <a:effectLst/>
                <a:latin typeface="+mn-lt"/>
                <a:ea typeface="+mn-ea"/>
                <a:cs typeface="+mn-cs"/>
              </a:defRPr>
            </a:lvl8pPr>
            <a:lvl9pPr marL="3657600" indent="0" algn="l" defTabSz="457200" rtl="0" eaLnBrk="1" latinLnBrk="0" hangingPunct="1">
              <a:spcBef>
                <a:spcPct val="20000"/>
              </a:spcBef>
              <a:spcAft>
                <a:spcPts val="600"/>
              </a:spcAft>
              <a:buClr>
                <a:schemeClr val="accent1">
                  <a:lumMod val="75000"/>
                </a:schemeClr>
              </a:buClr>
              <a:buSzPct val="145000"/>
              <a:buFont typeface="Arial"/>
              <a:buNone/>
              <a:defRPr sz="900" kern="1200" cap="none">
                <a:solidFill>
                  <a:schemeClr val="tx1"/>
                </a:solidFill>
                <a:effectLst/>
                <a:latin typeface="+mn-lt"/>
                <a:ea typeface="+mn-ea"/>
                <a:cs typeface="+mn-cs"/>
              </a:defRPr>
            </a:lvl9pPr>
          </a:lstStyle>
          <a:p>
            <a:endParaRPr lang="en-US" b="1" dirty="0"/>
          </a:p>
        </p:txBody>
      </p:sp>
      <p:sp>
        <p:nvSpPr>
          <p:cNvPr id="13" name="Text Placeholder 3">
            <a:extLst>
              <a:ext uri="{FF2B5EF4-FFF2-40B4-BE49-F238E27FC236}">
                <a16:creationId xmlns:a16="http://schemas.microsoft.com/office/drawing/2014/main" id="{9B9D18C0-36C0-465A-BCED-D74300631A5A}"/>
              </a:ext>
            </a:extLst>
          </p:cNvPr>
          <p:cNvSpPr txBox="1">
            <a:spLocks/>
          </p:cNvSpPr>
          <p:nvPr/>
        </p:nvSpPr>
        <p:spPr>
          <a:xfrm>
            <a:off x="1789109" y="809336"/>
            <a:ext cx="10018711" cy="493712"/>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lumMod val="75000"/>
                </a:schemeClr>
              </a:buClr>
              <a:buSzPct val="145000"/>
              <a:buFont typeface="Arial"/>
              <a:buNone/>
              <a:defRPr sz="1200" kern="1200" cap="none">
                <a:solidFill>
                  <a:schemeClr val="tx1"/>
                </a:solidFill>
                <a:effectLst/>
                <a:latin typeface="+mn-lt"/>
                <a:ea typeface="+mn-ea"/>
                <a:cs typeface="+mn-cs"/>
              </a:defRPr>
            </a:lvl2pPr>
            <a:lvl3pPr marL="914400" indent="0" algn="l" defTabSz="457200" rtl="0" eaLnBrk="1" latinLnBrk="0" hangingPunct="1">
              <a:spcBef>
                <a:spcPct val="20000"/>
              </a:spcBef>
              <a:spcAft>
                <a:spcPts val="600"/>
              </a:spcAft>
              <a:buClr>
                <a:schemeClr val="accent1">
                  <a:lumMod val="75000"/>
                </a:schemeClr>
              </a:buClr>
              <a:buSzPct val="145000"/>
              <a:buFont typeface="Arial"/>
              <a:buNone/>
              <a:defRPr sz="1000" kern="1200" cap="none">
                <a:solidFill>
                  <a:schemeClr val="tx1"/>
                </a:solidFill>
                <a:effectLst/>
                <a:latin typeface="+mn-lt"/>
                <a:ea typeface="+mn-ea"/>
                <a:cs typeface="+mn-cs"/>
              </a:defRPr>
            </a:lvl3pPr>
            <a:lvl4pPr marL="1371600" indent="0" algn="l" defTabSz="457200" rtl="0" eaLnBrk="1" latinLnBrk="0" hangingPunct="1">
              <a:spcBef>
                <a:spcPct val="20000"/>
              </a:spcBef>
              <a:spcAft>
                <a:spcPts val="600"/>
              </a:spcAft>
              <a:buClr>
                <a:schemeClr val="accent1">
                  <a:lumMod val="75000"/>
                </a:schemeClr>
              </a:buClr>
              <a:buSzPct val="145000"/>
              <a:buFont typeface="Arial"/>
              <a:buNone/>
              <a:defRPr sz="900" kern="1200" cap="none">
                <a:solidFill>
                  <a:schemeClr val="tx1"/>
                </a:solidFill>
                <a:effectLst/>
                <a:latin typeface="+mn-lt"/>
                <a:ea typeface="+mn-ea"/>
                <a:cs typeface="+mn-cs"/>
              </a:defRPr>
            </a:lvl4pPr>
            <a:lvl5pPr marL="1828800" indent="0" algn="l" defTabSz="457200" rtl="0" eaLnBrk="1" latinLnBrk="0" hangingPunct="1">
              <a:spcBef>
                <a:spcPct val="20000"/>
              </a:spcBef>
              <a:spcAft>
                <a:spcPts val="600"/>
              </a:spcAft>
              <a:buClr>
                <a:schemeClr val="accent1">
                  <a:lumMod val="75000"/>
                </a:schemeClr>
              </a:buClr>
              <a:buSzPct val="145000"/>
              <a:buFont typeface="Arial"/>
              <a:buNone/>
              <a:defRPr sz="900" kern="1200" cap="none">
                <a:solidFill>
                  <a:schemeClr val="tx1"/>
                </a:solidFill>
                <a:effectLst/>
                <a:latin typeface="+mn-lt"/>
                <a:ea typeface="+mn-ea"/>
                <a:cs typeface="+mn-cs"/>
              </a:defRPr>
            </a:lvl5pPr>
            <a:lvl6pPr marL="2286000" indent="0" algn="l" defTabSz="457200" rtl="0" eaLnBrk="1" latinLnBrk="0" hangingPunct="1">
              <a:spcBef>
                <a:spcPct val="20000"/>
              </a:spcBef>
              <a:spcAft>
                <a:spcPts val="600"/>
              </a:spcAft>
              <a:buClr>
                <a:schemeClr val="accent1">
                  <a:lumMod val="75000"/>
                </a:schemeClr>
              </a:buClr>
              <a:buSzPct val="145000"/>
              <a:buFont typeface="Arial"/>
              <a:buNone/>
              <a:defRPr sz="900" kern="1200" cap="none">
                <a:solidFill>
                  <a:schemeClr val="tx1"/>
                </a:solidFill>
                <a:effectLst/>
                <a:latin typeface="+mn-lt"/>
                <a:ea typeface="+mn-ea"/>
                <a:cs typeface="+mn-cs"/>
              </a:defRPr>
            </a:lvl6pPr>
            <a:lvl7pPr marL="2743200" indent="0" algn="l" defTabSz="457200" rtl="0" eaLnBrk="1" latinLnBrk="0" hangingPunct="1">
              <a:spcBef>
                <a:spcPct val="20000"/>
              </a:spcBef>
              <a:spcAft>
                <a:spcPts val="600"/>
              </a:spcAft>
              <a:buClr>
                <a:schemeClr val="accent1">
                  <a:lumMod val="75000"/>
                </a:schemeClr>
              </a:buClr>
              <a:buSzPct val="145000"/>
              <a:buFont typeface="Arial"/>
              <a:buNone/>
              <a:defRPr sz="900" kern="1200" cap="none">
                <a:solidFill>
                  <a:schemeClr val="tx1"/>
                </a:solidFill>
                <a:effectLst/>
                <a:latin typeface="+mn-lt"/>
                <a:ea typeface="+mn-ea"/>
                <a:cs typeface="+mn-cs"/>
              </a:defRPr>
            </a:lvl7pPr>
            <a:lvl8pPr marL="3200400" indent="0" algn="l" defTabSz="457200" rtl="0" eaLnBrk="1" latinLnBrk="0" hangingPunct="1">
              <a:spcBef>
                <a:spcPct val="20000"/>
              </a:spcBef>
              <a:spcAft>
                <a:spcPts val="600"/>
              </a:spcAft>
              <a:buClr>
                <a:schemeClr val="accent1">
                  <a:lumMod val="75000"/>
                </a:schemeClr>
              </a:buClr>
              <a:buSzPct val="145000"/>
              <a:buFont typeface="Arial"/>
              <a:buNone/>
              <a:defRPr sz="900" kern="1200" cap="none">
                <a:solidFill>
                  <a:schemeClr val="tx1"/>
                </a:solidFill>
                <a:effectLst/>
                <a:latin typeface="+mn-lt"/>
                <a:ea typeface="+mn-ea"/>
                <a:cs typeface="+mn-cs"/>
              </a:defRPr>
            </a:lvl8pPr>
            <a:lvl9pPr marL="3657600" indent="0" algn="l" defTabSz="457200" rtl="0" eaLnBrk="1" latinLnBrk="0" hangingPunct="1">
              <a:spcBef>
                <a:spcPct val="20000"/>
              </a:spcBef>
              <a:spcAft>
                <a:spcPts val="600"/>
              </a:spcAft>
              <a:buClr>
                <a:schemeClr val="accent1">
                  <a:lumMod val="75000"/>
                </a:schemeClr>
              </a:buClr>
              <a:buSzPct val="145000"/>
              <a:buFont typeface="Arial"/>
              <a:buNone/>
              <a:defRPr sz="900" kern="1200" cap="none">
                <a:solidFill>
                  <a:schemeClr val="tx1"/>
                </a:solidFill>
                <a:effectLst/>
                <a:latin typeface="+mn-lt"/>
                <a:ea typeface="+mn-ea"/>
                <a:cs typeface="+mn-cs"/>
              </a:defRPr>
            </a:lvl9pPr>
          </a:lstStyle>
          <a:p>
            <a:endParaRPr lang="en-US" b="1" dirty="0"/>
          </a:p>
        </p:txBody>
      </p:sp>
      <p:sp>
        <p:nvSpPr>
          <p:cNvPr id="9" name="Text Placeholder 3">
            <a:extLst>
              <a:ext uri="{FF2B5EF4-FFF2-40B4-BE49-F238E27FC236}">
                <a16:creationId xmlns:a16="http://schemas.microsoft.com/office/drawing/2014/main" id="{6F59B1C3-4881-4992-8F95-B3FC6229785F}"/>
              </a:ext>
            </a:extLst>
          </p:cNvPr>
          <p:cNvSpPr txBox="1">
            <a:spLocks/>
          </p:cNvSpPr>
          <p:nvPr/>
        </p:nvSpPr>
        <p:spPr>
          <a:xfrm>
            <a:off x="2618913" y="355720"/>
            <a:ext cx="7783976" cy="1100218"/>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lumMod val="75000"/>
                </a:schemeClr>
              </a:buClr>
              <a:buSzPct val="145000"/>
              <a:buFont typeface="Arial"/>
              <a:buNone/>
              <a:defRPr sz="1200" kern="1200" cap="none">
                <a:solidFill>
                  <a:schemeClr val="tx1"/>
                </a:solidFill>
                <a:effectLst/>
                <a:latin typeface="+mn-lt"/>
                <a:ea typeface="+mn-ea"/>
                <a:cs typeface="+mn-cs"/>
              </a:defRPr>
            </a:lvl2pPr>
            <a:lvl3pPr marL="914400" indent="0" algn="l" defTabSz="457200" rtl="0" eaLnBrk="1" latinLnBrk="0" hangingPunct="1">
              <a:spcBef>
                <a:spcPct val="20000"/>
              </a:spcBef>
              <a:spcAft>
                <a:spcPts val="600"/>
              </a:spcAft>
              <a:buClr>
                <a:schemeClr val="accent1">
                  <a:lumMod val="75000"/>
                </a:schemeClr>
              </a:buClr>
              <a:buSzPct val="145000"/>
              <a:buFont typeface="Arial"/>
              <a:buNone/>
              <a:defRPr sz="1000" kern="1200" cap="none">
                <a:solidFill>
                  <a:schemeClr val="tx1"/>
                </a:solidFill>
                <a:effectLst/>
                <a:latin typeface="+mn-lt"/>
                <a:ea typeface="+mn-ea"/>
                <a:cs typeface="+mn-cs"/>
              </a:defRPr>
            </a:lvl3pPr>
            <a:lvl4pPr marL="1371600" indent="0" algn="l" defTabSz="457200" rtl="0" eaLnBrk="1" latinLnBrk="0" hangingPunct="1">
              <a:spcBef>
                <a:spcPct val="20000"/>
              </a:spcBef>
              <a:spcAft>
                <a:spcPts val="600"/>
              </a:spcAft>
              <a:buClr>
                <a:schemeClr val="accent1">
                  <a:lumMod val="75000"/>
                </a:schemeClr>
              </a:buClr>
              <a:buSzPct val="145000"/>
              <a:buFont typeface="Arial"/>
              <a:buNone/>
              <a:defRPr sz="900" kern="1200" cap="none">
                <a:solidFill>
                  <a:schemeClr val="tx1"/>
                </a:solidFill>
                <a:effectLst/>
                <a:latin typeface="+mn-lt"/>
                <a:ea typeface="+mn-ea"/>
                <a:cs typeface="+mn-cs"/>
              </a:defRPr>
            </a:lvl4pPr>
            <a:lvl5pPr marL="1828800" indent="0" algn="l" defTabSz="457200" rtl="0" eaLnBrk="1" latinLnBrk="0" hangingPunct="1">
              <a:spcBef>
                <a:spcPct val="20000"/>
              </a:spcBef>
              <a:spcAft>
                <a:spcPts val="600"/>
              </a:spcAft>
              <a:buClr>
                <a:schemeClr val="accent1">
                  <a:lumMod val="75000"/>
                </a:schemeClr>
              </a:buClr>
              <a:buSzPct val="145000"/>
              <a:buFont typeface="Arial"/>
              <a:buNone/>
              <a:defRPr sz="900" kern="1200" cap="none">
                <a:solidFill>
                  <a:schemeClr val="tx1"/>
                </a:solidFill>
                <a:effectLst/>
                <a:latin typeface="+mn-lt"/>
                <a:ea typeface="+mn-ea"/>
                <a:cs typeface="+mn-cs"/>
              </a:defRPr>
            </a:lvl5pPr>
            <a:lvl6pPr marL="2286000" indent="0" algn="l" defTabSz="457200" rtl="0" eaLnBrk="1" latinLnBrk="0" hangingPunct="1">
              <a:spcBef>
                <a:spcPct val="20000"/>
              </a:spcBef>
              <a:spcAft>
                <a:spcPts val="600"/>
              </a:spcAft>
              <a:buClr>
                <a:schemeClr val="accent1">
                  <a:lumMod val="75000"/>
                </a:schemeClr>
              </a:buClr>
              <a:buSzPct val="145000"/>
              <a:buFont typeface="Arial"/>
              <a:buNone/>
              <a:defRPr sz="900" kern="1200" cap="none">
                <a:solidFill>
                  <a:schemeClr val="tx1"/>
                </a:solidFill>
                <a:effectLst/>
                <a:latin typeface="+mn-lt"/>
                <a:ea typeface="+mn-ea"/>
                <a:cs typeface="+mn-cs"/>
              </a:defRPr>
            </a:lvl6pPr>
            <a:lvl7pPr marL="2743200" indent="0" algn="l" defTabSz="457200" rtl="0" eaLnBrk="1" latinLnBrk="0" hangingPunct="1">
              <a:spcBef>
                <a:spcPct val="20000"/>
              </a:spcBef>
              <a:spcAft>
                <a:spcPts val="600"/>
              </a:spcAft>
              <a:buClr>
                <a:schemeClr val="accent1">
                  <a:lumMod val="75000"/>
                </a:schemeClr>
              </a:buClr>
              <a:buSzPct val="145000"/>
              <a:buFont typeface="Arial"/>
              <a:buNone/>
              <a:defRPr sz="900" kern="1200" cap="none">
                <a:solidFill>
                  <a:schemeClr val="tx1"/>
                </a:solidFill>
                <a:effectLst/>
                <a:latin typeface="+mn-lt"/>
                <a:ea typeface="+mn-ea"/>
                <a:cs typeface="+mn-cs"/>
              </a:defRPr>
            </a:lvl7pPr>
            <a:lvl8pPr marL="3200400" indent="0" algn="l" defTabSz="457200" rtl="0" eaLnBrk="1" latinLnBrk="0" hangingPunct="1">
              <a:spcBef>
                <a:spcPct val="20000"/>
              </a:spcBef>
              <a:spcAft>
                <a:spcPts val="600"/>
              </a:spcAft>
              <a:buClr>
                <a:schemeClr val="accent1">
                  <a:lumMod val="75000"/>
                </a:schemeClr>
              </a:buClr>
              <a:buSzPct val="145000"/>
              <a:buFont typeface="Arial"/>
              <a:buNone/>
              <a:defRPr sz="900" kern="1200" cap="none">
                <a:solidFill>
                  <a:schemeClr val="tx1"/>
                </a:solidFill>
                <a:effectLst/>
                <a:latin typeface="+mn-lt"/>
                <a:ea typeface="+mn-ea"/>
                <a:cs typeface="+mn-cs"/>
              </a:defRPr>
            </a:lvl8pPr>
            <a:lvl9pPr marL="3657600" indent="0" algn="l" defTabSz="457200" rtl="0" eaLnBrk="1" latinLnBrk="0" hangingPunct="1">
              <a:spcBef>
                <a:spcPct val="20000"/>
              </a:spcBef>
              <a:spcAft>
                <a:spcPts val="600"/>
              </a:spcAft>
              <a:buClr>
                <a:schemeClr val="accent1">
                  <a:lumMod val="75000"/>
                </a:schemeClr>
              </a:buClr>
              <a:buSzPct val="145000"/>
              <a:buFont typeface="Arial"/>
              <a:buNone/>
              <a:defRPr sz="900" kern="1200" cap="none">
                <a:solidFill>
                  <a:schemeClr val="tx1"/>
                </a:solidFill>
                <a:effectLst/>
                <a:latin typeface="+mn-lt"/>
                <a:ea typeface="+mn-ea"/>
                <a:cs typeface="+mn-cs"/>
              </a:defRPr>
            </a:lvl9pPr>
          </a:lstStyle>
          <a:p>
            <a:r>
              <a:rPr lang="en-US" b="1" dirty="0"/>
              <a:t>DOO: Descriptions of Operations</a:t>
            </a:r>
          </a:p>
        </p:txBody>
      </p:sp>
    </p:spTree>
    <p:extLst>
      <p:ext uri="{BB962C8B-B14F-4D97-AF65-F5344CB8AC3E}">
        <p14:creationId xmlns:p14="http://schemas.microsoft.com/office/powerpoint/2010/main" val="4005225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75B157A-751A-4B3B-84E6-DAD66F6593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FBC8EF01-693C-48AC-85A7-E9DECBCDB7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7455" y="0"/>
            <a:ext cx="5014912" cy="6862763"/>
            <a:chOff x="2928938" y="-4763"/>
            <a:chExt cx="5014912" cy="6862763"/>
          </a:xfrm>
        </p:grpSpPr>
        <p:sp>
          <p:nvSpPr>
            <p:cNvPr id="20" name="Freeform 6">
              <a:extLst>
                <a:ext uri="{FF2B5EF4-FFF2-40B4-BE49-F238E27FC236}">
                  <a16:creationId xmlns:a16="http://schemas.microsoft.com/office/drawing/2014/main" id="{30EDCE19-50EA-40A6-B3FD-F9E1428EC3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lumMod val="75000"/>
              </a:schemeClr>
            </a:solidFill>
            <a:ln>
              <a:noFill/>
            </a:ln>
          </p:spPr>
        </p:sp>
        <p:sp>
          <p:nvSpPr>
            <p:cNvPr id="21" name="Freeform 7">
              <a:extLst>
                <a:ext uri="{FF2B5EF4-FFF2-40B4-BE49-F238E27FC236}">
                  <a16:creationId xmlns:a16="http://schemas.microsoft.com/office/drawing/2014/main" id="{D9779685-78AD-4FDC-B564-5CBB8ACE9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22" name="Freeform 12">
              <a:extLst>
                <a:ext uri="{FF2B5EF4-FFF2-40B4-BE49-F238E27FC236}">
                  <a16:creationId xmlns:a16="http://schemas.microsoft.com/office/drawing/2014/main" id="{D23942F2-754F-44B1-B568-D445FBF76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23" name="Freeform 13">
              <a:extLst>
                <a:ext uri="{FF2B5EF4-FFF2-40B4-BE49-F238E27FC236}">
                  <a16:creationId xmlns:a16="http://schemas.microsoft.com/office/drawing/2014/main" id="{17E35955-774E-46C4-8A1C-AB1A0CB30E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4" name="Freeform 14">
              <a:extLst>
                <a:ext uri="{FF2B5EF4-FFF2-40B4-BE49-F238E27FC236}">
                  <a16:creationId xmlns:a16="http://schemas.microsoft.com/office/drawing/2014/main" id="{72DFC3FC-F4F4-4ACF-A597-4713DB6002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5" name="Freeform 15">
              <a:extLst>
                <a:ext uri="{FF2B5EF4-FFF2-40B4-BE49-F238E27FC236}">
                  <a16:creationId xmlns:a16="http://schemas.microsoft.com/office/drawing/2014/main" id="{F89BD807-BC67-40FF-8A0C-C7BA2CD2C4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useBgFill="1">
        <p:nvSpPr>
          <p:cNvPr id="27" name="Rectangle 26">
            <a:extLst>
              <a:ext uri="{FF2B5EF4-FFF2-40B4-BE49-F238E27FC236}">
                <a16:creationId xmlns:a16="http://schemas.microsoft.com/office/drawing/2014/main" id="{734F9891-918B-4907-B215-68406A700E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929" y="638704"/>
            <a:ext cx="10894142" cy="5580592"/>
          </a:xfrm>
          <a:prstGeom prst="rect">
            <a:avLst/>
          </a:prstGeom>
          <a:ln w="3175" cap="sq">
            <a:solidFill>
              <a:schemeClr val="bg1">
                <a:lumMod val="65000"/>
              </a:schemeClr>
            </a:solidFill>
            <a:miter lim="800000"/>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3E895EE-FDE2-4E23-875B-055B459E7908}"/>
              </a:ext>
            </a:extLst>
          </p:cNvPr>
          <p:cNvSpPr>
            <a:spLocks noGrp="1"/>
          </p:cNvSpPr>
          <p:nvPr>
            <p:ph type="subTitle" idx="1"/>
          </p:nvPr>
        </p:nvSpPr>
        <p:spPr>
          <a:xfrm>
            <a:off x="1189703" y="1264180"/>
            <a:ext cx="3142858" cy="4329641"/>
          </a:xfrm>
        </p:spPr>
        <p:txBody>
          <a:bodyPr anchor="ctr">
            <a:normAutofit/>
          </a:bodyPr>
          <a:lstStyle/>
          <a:p>
            <a:pPr algn="l"/>
            <a:r>
              <a:rPr lang="en-US" sz="2400" dirty="0"/>
              <a:t>Knowing what coverages and limits your company has in place with PestSure</a:t>
            </a:r>
            <a:endParaRPr lang="en-US" dirty="0"/>
          </a:p>
        </p:txBody>
      </p:sp>
      <p:cxnSp>
        <p:nvCxnSpPr>
          <p:cNvPr id="29" name="Straight Connector 28">
            <a:extLst>
              <a:ext uri="{FF2B5EF4-FFF2-40B4-BE49-F238E27FC236}">
                <a16:creationId xmlns:a16="http://schemas.microsoft.com/office/drawing/2014/main" id="{ABE42DBE-98BB-40FC-9C91-3BCB67F8385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92024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1" name="Content Placeholder 3">
            <a:extLst>
              <a:ext uri="{FF2B5EF4-FFF2-40B4-BE49-F238E27FC236}">
                <a16:creationId xmlns:a16="http://schemas.microsoft.com/office/drawing/2014/main" id="{DF64D5E6-3AC5-94FD-E849-74780AC5CC2C}"/>
              </a:ext>
            </a:extLst>
          </p:cNvPr>
          <p:cNvGraphicFramePr/>
          <p:nvPr>
            <p:extLst>
              <p:ext uri="{D42A27DB-BD31-4B8C-83A1-F6EECF244321}">
                <p14:modId xmlns:p14="http://schemas.microsoft.com/office/powerpoint/2010/main" val="2558250798"/>
              </p:ext>
            </p:extLst>
          </p:nvPr>
        </p:nvGraphicFramePr>
        <p:xfrm>
          <a:off x="5159509" y="1203521"/>
          <a:ext cx="5733391" cy="4709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9989735"/>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A2FC0-8AC7-43D9-A08F-8E4A3DF569BE}"/>
              </a:ext>
            </a:extLst>
          </p:cNvPr>
          <p:cNvSpPr>
            <a:spLocks noGrp="1"/>
          </p:cNvSpPr>
          <p:nvPr>
            <p:ph type="title"/>
          </p:nvPr>
        </p:nvSpPr>
        <p:spPr>
          <a:xfrm>
            <a:off x="1484311" y="685800"/>
            <a:ext cx="10018713" cy="1185333"/>
          </a:xfrm>
        </p:spPr>
        <p:txBody>
          <a:bodyPr>
            <a:normAutofit/>
          </a:bodyPr>
          <a:lstStyle/>
          <a:p>
            <a:r>
              <a:rPr lang="en-US"/>
              <a:t>General Liability</a:t>
            </a:r>
          </a:p>
        </p:txBody>
      </p:sp>
      <p:sp>
        <p:nvSpPr>
          <p:cNvPr id="14" name="Content Placeholder 2">
            <a:extLst>
              <a:ext uri="{FF2B5EF4-FFF2-40B4-BE49-F238E27FC236}">
                <a16:creationId xmlns:a16="http://schemas.microsoft.com/office/drawing/2014/main" id="{7ED548DD-6A0B-4352-BE73-B137234C4347}"/>
              </a:ext>
            </a:extLst>
          </p:cNvPr>
          <p:cNvSpPr>
            <a:spLocks noGrp="1"/>
          </p:cNvSpPr>
          <p:nvPr>
            <p:ph idx="1"/>
          </p:nvPr>
        </p:nvSpPr>
        <p:spPr>
          <a:xfrm>
            <a:off x="1484310" y="1998131"/>
            <a:ext cx="7535403" cy="3793069"/>
          </a:xfrm>
        </p:spPr>
        <p:txBody>
          <a:bodyPr>
            <a:normAutofit/>
          </a:bodyPr>
          <a:lstStyle/>
          <a:p>
            <a:r>
              <a:rPr lang="en-US" sz="1800" dirty="0"/>
              <a:t>GL Insurance is designed to protect business owners and operators from a wide variety of Liability exposures. Exposures could include liability from accidents resulting from insured’s premises or operations, operations completed by the insured, and contractual liability.</a:t>
            </a:r>
          </a:p>
          <a:p>
            <a:r>
              <a:rPr lang="en-US" sz="1800" dirty="0"/>
              <a:t>Your policy is written on an Occurrence Basis</a:t>
            </a:r>
          </a:p>
          <a:p>
            <a:r>
              <a:rPr lang="en-US" sz="1800" dirty="0"/>
              <a:t>Limits typically reflect Per Policy</a:t>
            </a:r>
          </a:p>
          <a:p>
            <a:r>
              <a:rPr lang="en-US" sz="1800" dirty="0"/>
              <a:t>The policy allows for the limits to apply Per Project (by request only)</a:t>
            </a:r>
          </a:p>
          <a:p>
            <a:endParaRPr lang="en-US" dirty="0"/>
          </a:p>
        </p:txBody>
      </p:sp>
      <p:pic>
        <p:nvPicPr>
          <p:cNvPr id="7" name="Graphic 6" descr="Ant outline">
            <a:extLst>
              <a:ext uri="{FF2B5EF4-FFF2-40B4-BE49-F238E27FC236}">
                <a16:creationId xmlns:a16="http://schemas.microsoft.com/office/drawing/2014/main" id="{57446EC8-4814-414F-C8E8-E96F9230F4CE}"/>
              </a:ext>
            </a:extLst>
          </p:cNvPr>
          <p:cNvPicPr>
            <a:picLocks noChangeAspect="1"/>
          </p:cNvPicPr>
          <p:nvPr/>
        </p:nvPicPr>
        <p:blipFill>
          <a:blip r:embed="rId3">
            <a:extLst>
              <a:ext uri="{96DAC541-7B7A-43D3-8B79-37D633B846F1}">
                <asvg:svgBlip xmlns:asvg="http://schemas.microsoft.com/office/drawing/2016/SVG/main" r:embed="rId4"/>
              </a:ext>
            </a:extLst>
          </a:blip>
          <a:stretch/>
        </p:blipFill>
        <p:spPr>
          <a:xfrm>
            <a:off x="9261134" y="1998131"/>
            <a:ext cx="1766661" cy="1766661"/>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pic>
        <p:nvPicPr>
          <p:cNvPr id="8" name="Picture 7">
            <a:extLst>
              <a:ext uri="{FF2B5EF4-FFF2-40B4-BE49-F238E27FC236}">
                <a16:creationId xmlns:a16="http://schemas.microsoft.com/office/drawing/2014/main" id="{6F56B621-2860-409A-988D-B26C5D6077DF}"/>
              </a:ext>
            </a:extLst>
          </p:cNvPr>
          <p:cNvPicPr>
            <a:picLocks noChangeAspect="1"/>
          </p:cNvPicPr>
          <p:nvPr/>
        </p:nvPicPr>
        <p:blipFill>
          <a:blip r:embed="rId5"/>
          <a:stretch>
            <a:fillRect/>
          </a:stretch>
        </p:blipFill>
        <p:spPr>
          <a:xfrm>
            <a:off x="3375706" y="4986868"/>
            <a:ext cx="5988419" cy="106294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85169173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D1A72-BAAD-4E08-B665-157C43BC5990}"/>
              </a:ext>
            </a:extLst>
          </p:cNvPr>
          <p:cNvSpPr>
            <a:spLocks noGrp="1"/>
          </p:cNvSpPr>
          <p:nvPr>
            <p:ph type="title"/>
          </p:nvPr>
        </p:nvSpPr>
        <p:spPr/>
        <p:txBody>
          <a:bodyPr/>
          <a:lstStyle/>
          <a:p>
            <a:r>
              <a:rPr lang="en-US" dirty="0"/>
              <a:t>General Liability</a:t>
            </a:r>
          </a:p>
        </p:txBody>
      </p:sp>
      <p:sp>
        <p:nvSpPr>
          <p:cNvPr id="3" name="Content Placeholder 2">
            <a:extLst>
              <a:ext uri="{FF2B5EF4-FFF2-40B4-BE49-F238E27FC236}">
                <a16:creationId xmlns:a16="http://schemas.microsoft.com/office/drawing/2014/main" id="{BFB4E77E-7704-4C90-881C-7790B050A2DD}"/>
              </a:ext>
            </a:extLst>
          </p:cNvPr>
          <p:cNvSpPr>
            <a:spLocks noGrp="1"/>
          </p:cNvSpPr>
          <p:nvPr>
            <p:ph idx="1"/>
          </p:nvPr>
        </p:nvSpPr>
        <p:spPr/>
        <p:txBody>
          <a:bodyPr>
            <a:normAutofit/>
          </a:bodyPr>
          <a:lstStyle/>
          <a:p>
            <a:r>
              <a:rPr lang="en-US" dirty="0"/>
              <a:t>Current Edition Endorsements </a:t>
            </a:r>
            <a:r>
              <a:rPr lang="en-US" b="1" dirty="0"/>
              <a:t>(12-19)</a:t>
            </a:r>
          </a:p>
          <a:p>
            <a:pPr lvl="1"/>
            <a:r>
              <a:rPr lang="en-US" sz="1800" b="1" i="0" u="none" strike="noStrike" baseline="0" dirty="0">
                <a:latin typeface="Arial,Bold"/>
              </a:rPr>
              <a:t>CG 20 10 12 19 – Additional Insured</a:t>
            </a:r>
          </a:p>
          <a:p>
            <a:pPr lvl="1"/>
            <a:r>
              <a:rPr lang="en-US" sz="1800" b="1" i="0" u="none" strike="noStrike" baseline="0" dirty="0">
                <a:latin typeface="Arial,Bold"/>
              </a:rPr>
              <a:t>CG 20 37 12 19</a:t>
            </a:r>
            <a:r>
              <a:rPr lang="en-US" sz="1800" b="1" dirty="0">
                <a:latin typeface="Arial,Bold"/>
              </a:rPr>
              <a:t> – Completed Operations</a:t>
            </a:r>
          </a:p>
          <a:p>
            <a:pPr lvl="1"/>
            <a:r>
              <a:rPr lang="en-US" sz="1800" b="1" i="0" u="none" strike="noStrike" baseline="0" dirty="0">
                <a:latin typeface="Arial,Bold"/>
              </a:rPr>
              <a:t>CG 20 01 12 19 </a:t>
            </a:r>
            <a:r>
              <a:rPr lang="en-US" sz="1800" b="1" dirty="0">
                <a:latin typeface="Arial,Bold"/>
              </a:rPr>
              <a:t>– Primary Non-Contributory</a:t>
            </a:r>
          </a:p>
          <a:p>
            <a:pPr lvl="1"/>
            <a:r>
              <a:rPr lang="en-US" sz="1800" b="1" i="0" u="none" strike="noStrike" baseline="0" dirty="0">
                <a:latin typeface="Arial,Bold"/>
              </a:rPr>
              <a:t>CG 24 04 12 19 – Waiver of Subrogation</a:t>
            </a:r>
          </a:p>
          <a:p>
            <a:pPr lvl="1"/>
            <a:r>
              <a:rPr lang="en-US" sz="1800" b="1" i="0" u="none" strike="noStrike" baseline="0" dirty="0">
                <a:latin typeface="Arial,Bold"/>
              </a:rPr>
              <a:t>CG 25 03 05 09</a:t>
            </a:r>
            <a:r>
              <a:rPr lang="en-US" sz="1800" b="1" dirty="0">
                <a:latin typeface="Arial,Bold"/>
              </a:rPr>
              <a:t> – GL Per Project</a:t>
            </a:r>
          </a:p>
          <a:p>
            <a:pPr lvl="1"/>
            <a:r>
              <a:rPr lang="en-US" sz="1800" b="1" i="0" u="none" strike="noStrike" baseline="0" dirty="0">
                <a:latin typeface="Arial" panose="020B0604020202020204" pitchFamily="34" charset="0"/>
              </a:rPr>
              <a:t>GL 291 008 0119 – P&amp;H / Pesticide &amp; Herbicide *</a:t>
            </a:r>
          </a:p>
          <a:p>
            <a:pPr marL="457200" lvl="1" indent="0">
              <a:buNone/>
            </a:pPr>
            <a:endParaRPr lang="en-US" sz="1800" b="1" dirty="0">
              <a:latin typeface="Arial,Bold"/>
            </a:endParaRPr>
          </a:p>
          <a:p>
            <a:pPr lvl="1"/>
            <a:endParaRPr lang="en-US" dirty="0"/>
          </a:p>
        </p:txBody>
      </p:sp>
    </p:spTree>
    <p:extLst>
      <p:ext uri="{BB962C8B-B14F-4D97-AF65-F5344CB8AC3E}">
        <p14:creationId xmlns:p14="http://schemas.microsoft.com/office/powerpoint/2010/main" val="3848069016"/>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7C19A7-3107-4CB2-BD0D-F7C79BE02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7023227-530E-4024-91EF-312A851A758C}">
  <ds:schemaRef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71af3243-3dd4-4a8d-8c0d-dd76da1f02a5"/>
    <ds:schemaRef ds:uri="http://www.w3.org/XML/1998/namespace"/>
  </ds:schemaRefs>
</ds:datastoreItem>
</file>

<file path=customXml/itemProps3.xml><?xml version="1.0" encoding="utf-8"?>
<ds:datastoreItem xmlns:ds="http://schemas.openxmlformats.org/officeDocument/2006/customXml" ds:itemID="{33315AA3-EAE3-44ED-8368-BAC2FFFB48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Parallax design</Template>
  <TotalTime>746</TotalTime>
  <Words>2062</Words>
  <Application>Microsoft Office PowerPoint</Application>
  <PresentationFormat>Widescreen</PresentationFormat>
  <Paragraphs>241</Paragraphs>
  <Slides>37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Arial,Bold</vt:lpstr>
      <vt:lpstr>Calibri</vt:lpstr>
      <vt:lpstr>Corbel</vt:lpstr>
      <vt:lpstr>Tahoma</vt:lpstr>
      <vt:lpstr>Parallax</vt:lpstr>
      <vt:lpstr>Certificates Of Insurance</vt:lpstr>
      <vt:lpstr>What is a COI?</vt:lpstr>
      <vt:lpstr>What is a Certificate of Insurance?</vt:lpstr>
      <vt:lpstr>What information is included on a COI?</vt:lpstr>
      <vt:lpstr>PowerPoint Presentation</vt:lpstr>
      <vt:lpstr>PowerPoint Presentation</vt:lpstr>
      <vt:lpstr>PowerPoint Presentation</vt:lpstr>
      <vt:lpstr>General Liability</vt:lpstr>
      <vt:lpstr>General Liability</vt:lpstr>
      <vt:lpstr>CG 20 10 12 19 Additional Insured</vt:lpstr>
      <vt:lpstr>CG 20 37 12 19 Completed Operations </vt:lpstr>
      <vt:lpstr>CG 20 01 12 19  Primary Non-Contributory  </vt:lpstr>
      <vt:lpstr>CG 24 04 12 19  Waiver of Subrogation</vt:lpstr>
      <vt:lpstr>CG 25 03 05 09 GL Per Project  </vt:lpstr>
      <vt:lpstr>GL 291 008 0119  P&amp;H / Pesticide &amp; Herbicide</vt:lpstr>
      <vt:lpstr>Automobile Liability</vt:lpstr>
      <vt:lpstr>Automobile Liability</vt:lpstr>
      <vt:lpstr>PCA 001 10 13  Additional Insured</vt:lpstr>
      <vt:lpstr>PCA 024 10 13   Waiver of Subrogation</vt:lpstr>
      <vt:lpstr>PCA 048 09 19   Primary Non-Contributory  </vt:lpstr>
      <vt:lpstr>PCA 024 10 13   Waiver of Subrogation</vt:lpstr>
      <vt:lpstr>Workers Compensation</vt:lpstr>
      <vt:lpstr>Workers Compensation</vt:lpstr>
      <vt:lpstr>WC 00 03 13  Waiver of Subrogation</vt:lpstr>
      <vt:lpstr>WC 04 03 06  Waiver of Subrogation  (Specific to California)</vt:lpstr>
      <vt:lpstr>Umbrella Liability</vt:lpstr>
      <vt:lpstr>Other Policies</vt:lpstr>
      <vt:lpstr>COI Requests and how it translate to your COI   Examples vs  What is Evidenced   Client Insurance Requirements   Compliance Companies </vt:lpstr>
      <vt:lpstr>PowerPoint Presentation</vt:lpstr>
      <vt:lpstr> COI Examples  VS  What is Evidenced</vt:lpstr>
      <vt:lpstr>Additional Coverages that fall within the GL</vt:lpstr>
      <vt:lpstr>Insurance Requirement Review</vt:lpstr>
      <vt:lpstr>Compliance Companies</vt:lpstr>
      <vt:lpstr>Compliance Companies</vt:lpstr>
      <vt:lpstr>Vehicle Change Form</vt:lpstr>
      <vt:lpstr>PestSure SOP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Certificates Of Insurance</dc:title>
  <dc:creator>Maria Maldonado</dc:creator>
  <cp:lastModifiedBy>Clay Williams</cp:lastModifiedBy>
  <cp:revision>41</cp:revision>
  <cp:lastPrinted>2022-10-19T18:53:24Z</cp:lastPrinted>
  <dcterms:created xsi:type="dcterms:W3CDTF">2022-09-29T13:25:10Z</dcterms:created>
  <dcterms:modified xsi:type="dcterms:W3CDTF">2022-10-24T23:46:26Z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