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62" r:id="rId4"/>
    <p:sldId id="265" r:id="rId5"/>
    <p:sldId id="257" r:id="rId6"/>
    <p:sldId id="266" r:id="rId7"/>
    <p:sldId id="270" r:id="rId8"/>
    <p:sldId id="260" r:id="rId9"/>
    <p:sldId id="261" r:id="rId10"/>
    <p:sldId id="259" r:id="rId11"/>
    <p:sldId id="263"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48675" autoAdjust="0"/>
  </p:normalViewPr>
  <p:slideViewPr>
    <p:cSldViewPr snapToGrid="0">
      <p:cViewPr varScale="1">
        <p:scale>
          <a:sx n="26" d="100"/>
          <a:sy n="26" d="100"/>
        </p:scale>
        <p:origin x="1684" y="32"/>
      </p:cViewPr>
      <p:guideLst/>
    </p:cSldViewPr>
  </p:slideViewPr>
  <p:notesTextViewPr>
    <p:cViewPr>
      <p:scale>
        <a:sx n="3" d="2"/>
        <a:sy n="3" d="2"/>
      </p:scale>
      <p:origin x="0" y="0"/>
    </p:cViewPr>
  </p:notesTextViewPr>
  <p:sorterViewPr>
    <p:cViewPr>
      <p:scale>
        <a:sx n="100" d="100"/>
        <a:sy n="100" d="100"/>
      </p:scale>
      <p:origin x="0" y="-2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23B9A-94C7-4859-9583-1C17C9B4D1FF}"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08608-3A9B-42D7-9B5E-B68D1CD79569}" type="slidenum">
              <a:rPr lang="en-US" smtClean="0"/>
              <a:t>‹#›</a:t>
            </a:fld>
            <a:endParaRPr lang="en-US"/>
          </a:p>
        </p:txBody>
      </p:sp>
    </p:spTree>
    <p:extLst>
      <p:ext uri="{BB962C8B-B14F-4D97-AF65-F5344CB8AC3E}">
        <p14:creationId xmlns:p14="http://schemas.microsoft.com/office/powerpoint/2010/main" val="3821772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08608-3A9B-42D7-9B5E-B68D1CD79569}" type="slidenum">
              <a:rPr lang="en-US" smtClean="0"/>
              <a:t>1</a:t>
            </a:fld>
            <a:endParaRPr lang="en-US"/>
          </a:p>
        </p:txBody>
      </p:sp>
    </p:spTree>
    <p:extLst>
      <p:ext uri="{BB962C8B-B14F-4D97-AF65-F5344CB8AC3E}">
        <p14:creationId xmlns:p14="http://schemas.microsoft.com/office/powerpoint/2010/main" val="2929540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In-cabin thieves are generally activities we perform inside the operator cabin while we drive that require our eyes to focus on them instead of the potential hazards we face. For example, tuning the radio, dealing with food or drink items (especially when they spill), dealing with children and cell phone use are all in-cabin thieves. Fight off in-cabin distractions by dealing with these activities prior to starting your drive or by pulling off  the road when they demand your attention. Think before you start your trip and eliminate in-cabin focus thieves before the trip begins.</a:t>
            </a:r>
          </a:p>
          <a:p>
            <a:endParaRPr lang="en-US" dirty="0"/>
          </a:p>
        </p:txBody>
      </p:sp>
      <p:sp>
        <p:nvSpPr>
          <p:cNvPr id="4" name="Slide Number Placeholder 3"/>
          <p:cNvSpPr>
            <a:spLocks noGrp="1"/>
          </p:cNvSpPr>
          <p:nvPr>
            <p:ph type="sldNum" sz="quarter" idx="10"/>
          </p:nvPr>
        </p:nvSpPr>
        <p:spPr/>
        <p:txBody>
          <a:bodyPr/>
          <a:lstStyle/>
          <a:p>
            <a:fld id="{D7108608-3A9B-42D7-9B5E-B68D1CD79569}" type="slidenum">
              <a:rPr lang="en-US" smtClean="0"/>
              <a:t>3</a:t>
            </a:fld>
            <a:endParaRPr lang="en-US"/>
          </a:p>
        </p:txBody>
      </p:sp>
    </p:spTree>
    <p:extLst>
      <p:ext uri="{BB962C8B-B14F-4D97-AF65-F5344CB8AC3E}">
        <p14:creationId xmlns:p14="http://schemas.microsoft.com/office/powerpoint/2010/main" val="410811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Poor pre-trip planning is a type of focus thief and it is entirely preventable. Not having a carefully planned route of travel, not knowing exactly where you are going or what road to take at an intersection can cause you to become focused on signs and numbers rather than hazards and other drivers. Whatever you do, don’t try reading a map or looking  for scraps of paper while you drive. These become in-cabin thieves and expose you more to risk.</a:t>
            </a:r>
          </a:p>
          <a:p>
            <a:endParaRPr lang="en-US" dirty="0"/>
          </a:p>
        </p:txBody>
      </p:sp>
      <p:sp>
        <p:nvSpPr>
          <p:cNvPr id="4" name="Slide Number Placeholder 3"/>
          <p:cNvSpPr>
            <a:spLocks noGrp="1"/>
          </p:cNvSpPr>
          <p:nvPr>
            <p:ph type="sldNum" sz="quarter" idx="10"/>
          </p:nvPr>
        </p:nvSpPr>
        <p:spPr/>
        <p:txBody>
          <a:bodyPr/>
          <a:lstStyle/>
          <a:p>
            <a:fld id="{D7108608-3A9B-42D7-9B5E-B68D1CD79569}" type="slidenum">
              <a:rPr lang="en-US" smtClean="0"/>
              <a:t>4</a:t>
            </a:fld>
            <a:endParaRPr lang="en-US"/>
          </a:p>
        </p:txBody>
      </p:sp>
    </p:spTree>
    <p:extLst>
      <p:ext uri="{BB962C8B-B14F-4D97-AF65-F5344CB8AC3E}">
        <p14:creationId xmlns:p14="http://schemas.microsoft.com/office/powerpoint/2010/main" val="78778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pre-trip plan should always include mapping your route of travel for the day as well as determining your equipment and product needs and checking PPE. The </a:t>
            </a:r>
            <a:endParaRPr lang="en-US" dirty="0"/>
          </a:p>
        </p:txBody>
      </p:sp>
      <p:sp>
        <p:nvSpPr>
          <p:cNvPr id="4" name="Slide Number Placeholder 3"/>
          <p:cNvSpPr>
            <a:spLocks noGrp="1"/>
          </p:cNvSpPr>
          <p:nvPr>
            <p:ph type="sldNum" sz="quarter" idx="10"/>
          </p:nvPr>
        </p:nvSpPr>
        <p:spPr/>
        <p:txBody>
          <a:bodyPr/>
          <a:lstStyle/>
          <a:p>
            <a:fld id="{D7108608-3A9B-42D7-9B5E-B68D1CD79569}" type="slidenum">
              <a:rPr lang="en-US" smtClean="0"/>
              <a:t>6</a:t>
            </a:fld>
            <a:endParaRPr lang="en-US"/>
          </a:p>
        </p:txBody>
      </p:sp>
    </p:spTree>
    <p:extLst>
      <p:ext uri="{BB962C8B-B14F-4D97-AF65-F5344CB8AC3E}">
        <p14:creationId xmlns:p14="http://schemas.microsoft.com/office/powerpoint/2010/main" val="349148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A well-planned day holds personal benefits too. Good pre-trip planning might allow you to stop for lunch or shorten your workday. In addition, a planned day is much less stressful than the</a:t>
            </a:r>
          </a:p>
          <a:p>
            <a:pPr marL="0" indent="0">
              <a:buNone/>
            </a:pPr>
            <a:r>
              <a:rPr lang="en-US" sz="1200" dirty="0" smtClean="0"/>
              <a:t>constant surprises that plague an unplanned workday. Less stress leaves you with more energy at the end of your day to enjoy your life outside of work and you will complete your job with less</a:t>
            </a:r>
          </a:p>
          <a:p>
            <a:pPr marL="0" indent="0">
              <a:buNone/>
            </a:pPr>
            <a:r>
              <a:rPr lang="en-US" sz="1200" dirty="0" smtClean="0"/>
              <a:t>chance of injury.</a:t>
            </a:r>
          </a:p>
          <a:p>
            <a:endParaRPr lang="en-US" dirty="0"/>
          </a:p>
        </p:txBody>
      </p:sp>
      <p:sp>
        <p:nvSpPr>
          <p:cNvPr id="4" name="Slide Number Placeholder 3"/>
          <p:cNvSpPr>
            <a:spLocks noGrp="1"/>
          </p:cNvSpPr>
          <p:nvPr>
            <p:ph type="sldNum" sz="quarter" idx="10"/>
          </p:nvPr>
        </p:nvSpPr>
        <p:spPr/>
        <p:txBody>
          <a:bodyPr/>
          <a:lstStyle/>
          <a:p>
            <a:fld id="{D7108608-3A9B-42D7-9B5E-B68D1CD79569}" type="slidenum">
              <a:rPr lang="en-US" smtClean="0"/>
              <a:t>7</a:t>
            </a:fld>
            <a:endParaRPr lang="en-US"/>
          </a:p>
        </p:txBody>
      </p:sp>
    </p:spTree>
    <p:extLst>
      <p:ext uri="{BB962C8B-B14F-4D97-AF65-F5344CB8AC3E}">
        <p14:creationId xmlns:p14="http://schemas.microsoft.com/office/powerpoint/2010/main" val="321775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A9BA43-5820-406B-A519-A2E632C4FA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4515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9BA43-5820-406B-A519-A2E632C4FA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153561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9BA43-5820-406B-A519-A2E632C4FA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231406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A9BA43-5820-406B-A519-A2E632C4FA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63898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A9BA43-5820-406B-A519-A2E632C4FAF3}"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368350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A9BA43-5820-406B-A519-A2E632C4FAF3}"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1890675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A9BA43-5820-406B-A519-A2E632C4FAF3}"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70895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A9BA43-5820-406B-A519-A2E632C4FAF3}"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28036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9BA43-5820-406B-A519-A2E632C4FAF3}"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111173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A4A9BA43-5820-406B-A519-A2E632C4FAF3}"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351734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fld id="{A4A9BA43-5820-406B-A519-A2E632C4FAF3}"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16A1E-39F3-474C-85A3-9A811E8FA6E4}" type="slidenum">
              <a:rPr lang="en-US" smtClean="0"/>
              <a:t>‹#›</a:t>
            </a:fld>
            <a:endParaRPr lang="en-US"/>
          </a:p>
        </p:txBody>
      </p:sp>
    </p:spTree>
    <p:extLst>
      <p:ext uri="{BB962C8B-B14F-4D97-AF65-F5344CB8AC3E}">
        <p14:creationId xmlns:p14="http://schemas.microsoft.com/office/powerpoint/2010/main" val="145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9BA43-5820-406B-A519-A2E632C4FAF3}" type="datetimeFigureOut">
              <a:rPr lang="en-US" smtClean="0"/>
              <a:t>5/11/2021</a:t>
            </a:fld>
            <a:endParaRPr lang="en-US"/>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16A1E-39F3-474C-85A3-9A811E8FA6E4}" type="slidenum">
              <a:rPr lang="en-US" smtClean="0"/>
              <a:t>‹#›</a:t>
            </a:fld>
            <a:endParaRPr lang="en-US"/>
          </a:p>
        </p:txBody>
      </p:sp>
    </p:spTree>
    <p:extLst>
      <p:ext uri="{BB962C8B-B14F-4D97-AF65-F5344CB8AC3E}">
        <p14:creationId xmlns:p14="http://schemas.microsoft.com/office/powerpoint/2010/main" val="2517744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3130" y="737364"/>
            <a:ext cx="4406348" cy="2387600"/>
          </a:xfrm>
        </p:spPr>
        <p:txBody>
          <a:bodyPr/>
          <a:lstStyle/>
          <a:p>
            <a:r>
              <a:rPr lang="en-US" dirty="0" smtClean="0"/>
              <a:t>Pre-Trip Planning </a:t>
            </a:r>
            <a:endParaRPr lang="en-US" dirty="0"/>
          </a:p>
        </p:txBody>
      </p:sp>
      <p:sp>
        <p:nvSpPr>
          <p:cNvPr id="3" name="Subtitle 2"/>
          <p:cNvSpPr>
            <a:spLocks noGrp="1"/>
          </p:cNvSpPr>
          <p:nvPr>
            <p:ph type="subTitle" idx="1"/>
          </p:nvPr>
        </p:nvSpPr>
        <p:spPr>
          <a:xfrm>
            <a:off x="7881730" y="3333682"/>
            <a:ext cx="3949148" cy="1655762"/>
          </a:xfrm>
        </p:spPr>
        <p:txBody>
          <a:bodyPr>
            <a:normAutofit/>
          </a:bodyPr>
          <a:lstStyle/>
          <a:p>
            <a:r>
              <a:rPr lang="en-US" sz="3200" dirty="0" smtClean="0"/>
              <a:t>For a focused drive</a:t>
            </a:r>
            <a:endParaRPr lang="en-US" sz="3200" dirty="0"/>
          </a:p>
        </p:txBody>
      </p:sp>
      <p:pic>
        <p:nvPicPr>
          <p:cNvPr id="4" name="Picture 3"/>
          <p:cNvPicPr>
            <a:picLocks noChangeAspect="1"/>
          </p:cNvPicPr>
          <p:nvPr/>
        </p:nvPicPr>
        <p:blipFill>
          <a:blip r:embed="rId3" cstate="email">
            <a:extLst>
              <a:ext uri="{BEBA8EAE-BF5A-486C-A8C5-ECC9F3942E4B}">
                <a14:imgProps xmlns:a14="http://schemas.microsoft.com/office/drawing/2010/main">
                  <a14:imgLayer r:embed="rId4">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429416" y="737364"/>
            <a:ext cx="7435695" cy="557398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8438" y="4413664"/>
            <a:ext cx="3706061" cy="798510"/>
          </a:xfrm>
          <a:prstGeom prst="rect">
            <a:avLst/>
          </a:prstGeom>
        </p:spPr>
      </p:pic>
    </p:spTree>
    <p:extLst>
      <p:ext uri="{BB962C8B-B14F-4D97-AF65-F5344CB8AC3E}">
        <p14:creationId xmlns:p14="http://schemas.microsoft.com/office/powerpoint/2010/main" val="100828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Keep the following tips in mind for safe driving:</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u="sng" dirty="0" smtClean="0"/>
              <a:t>Don’t drive when drowsy</a:t>
            </a:r>
            <a:r>
              <a:rPr lang="en-US" dirty="0" smtClean="0"/>
              <a:t>. This could significantly impact your driving ability. Getting a good night’s sleep before leaving can make a huge difference. </a:t>
            </a:r>
          </a:p>
          <a:p>
            <a:r>
              <a:rPr lang="en-US" u="sng" dirty="0" smtClean="0"/>
              <a:t>Avoid distractions</a:t>
            </a:r>
            <a:r>
              <a:rPr lang="en-US" dirty="0" smtClean="0"/>
              <a:t>. Don’t use the cell phone to make a call or text. If it’s necessary to respond to a phone call or message, pull over or wait till your next stop. Don’t eat or drink while driving; instead, pull off to a rest stop or another safe area.</a:t>
            </a:r>
          </a:p>
          <a:p>
            <a:r>
              <a:rPr lang="en-US" u="sng" dirty="0" smtClean="0"/>
              <a:t>Driving in the dark</a:t>
            </a:r>
            <a:r>
              <a:rPr lang="en-US" dirty="0" smtClean="0"/>
              <a:t>. </a:t>
            </a:r>
            <a:r>
              <a:rPr lang="en-US" dirty="0"/>
              <a:t>I</a:t>
            </a:r>
            <a:r>
              <a:rPr lang="en-US" dirty="0" smtClean="0"/>
              <a:t>t can be difficult to stay focused when driving in the dark. Put on some music or keep the window cracked. Be sure your headlights and windshield are clean and you have your glasses; if needed.</a:t>
            </a:r>
          </a:p>
          <a:p>
            <a:r>
              <a:rPr lang="en-US" u="sng" dirty="0" smtClean="0"/>
              <a:t>Don’t drive impaired</a:t>
            </a:r>
            <a:r>
              <a:rPr lang="en-US" dirty="0" smtClean="0"/>
              <a:t>. It goes without saying that consuming alcohol before getting behind the wheel is not only illegal but dangerous. Yet motorists don’t always think about the potential consequences of taking a prescription medication that may interfere with their ability to safely operate a motor vehicle. Stay away from any substances that could impair your driving abilities. </a:t>
            </a:r>
            <a:endParaRPr lang="en-US" dirty="0"/>
          </a:p>
        </p:txBody>
      </p:sp>
    </p:spTree>
    <p:extLst>
      <p:ext uri="{BB962C8B-B14F-4D97-AF65-F5344CB8AC3E}">
        <p14:creationId xmlns:p14="http://schemas.microsoft.com/office/powerpoint/2010/main" val="36615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start your travel for the day plan for your safe return</a:t>
            </a:r>
            <a:endParaRPr lang="en-US" dirty="0"/>
          </a:p>
        </p:txBody>
      </p:sp>
      <p:sp>
        <p:nvSpPr>
          <p:cNvPr id="3" name="Text Placeholder 2"/>
          <p:cNvSpPr>
            <a:spLocks noGrp="1"/>
          </p:cNvSpPr>
          <p:nvPr>
            <p:ph type="body" idx="1"/>
          </p:nvPr>
        </p:nvSpPr>
        <p:spPr/>
        <p:txBody>
          <a:bodyPr/>
          <a:lstStyle/>
          <a:p>
            <a:r>
              <a:rPr lang="en-US" dirty="0" smtClean="0"/>
              <a:t>Consider the safety of your vehicle, items for your comfort in your cab, items you need to do your work safely,  and your focus for your drive.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5460" y="6058106"/>
            <a:ext cx="3167269" cy="682421"/>
          </a:xfrm>
          <a:prstGeom prst="rect">
            <a:avLst/>
          </a:prstGeom>
        </p:spPr>
      </p:pic>
    </p:spTree>
    <p:extLst>
      <p:ext uri="{BB962C8B-B14F-4D97-AF65-F5344CB8AC3E}">
        <p14:creationId xmlns:p14="http://schemas.microsoft.com/office/powerpoint/2010/main" val="257182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7" y="122375"/>
            <a:ext cx="10515600" cy="1325563"/>
          </a:xfrm>
        </p:spPr>
        <p:txBody>
          <a:bodyPr/>
          <a:lstStyle/>
          <a:p>
            <a:r>
              <a:rPr lang="en-US" b="1" dirty="0" smtClean="0">
                <a:solidFill>
                  <a:srgbClr val="0070C0"/>
                </a:solidFill>
              </a:rPr>
              <a:t>Discussion</a:t>
            </a:r>
            <a:endParaRPr lang="en-US" b="1" dirty="0">
              <a:solidFill>
                <a:srgbClr val="0070C0"/>
              </a:solidFill>
            </a:endParaRPr>
          </a:p>
        </p:txBody>
      </p:sp>
      <p:sp>
        <p:nvSpPr>
          <p:cNvPr id="3" name="Content Placeholder 2"/>
          <p:cNvSpPr>
            <a:spLocks noGrp="1"/>
          </p:cNvSpPr>
          <p:nvPr>
            <p:ph idx="1"/>
          </p:nvPr>
        </p:nvSpPr>
        <p:spPr>
          <a:xfrm>
            <a:off x="278297" y="1447938"/>
            <a:ext cx="6023112" cy="4351338"/>
          </a:xfrm>
        </p:spPr>
        <p:txBody>
          <a:bodyPr/>
          <a:lstStyle/>
          <a:p>
            <a:r>
              <a:rPr lang="en-US" dirty="0" smtClean="0"/>
              <a:t>Do you use a process like this?</a:t>
            </a:r>
          </a:p>
          <a:p>
            <a:r>
              <a:rPr lang="en-US" dirty="0" smtClean="0"/>
              <a:t>Do you see a value?</a:t>
            </a:r>
          </a:p>
          <a:p>
            <a:r>
              <a:rPr lang="en-US" dirty="0" smtClean="0"/>
              <a:t>Can/should you develop a process?</a:t>
            </a:r>
          </a:p>
          <a:p>
            <a:r>
              <a:rPr lang="en-US" dirty="0" smtClean="0"/>
              <a:t>Can we make this a “habit”?</a:t>
            </a:r>
          </a:p>
          <a:p>
            <a:pPr marL="457205" lvl="1" indent="0">
              <a:buNone/>
            </a:pPr>
            <a:endParaRPr lang="en-US" dirty="0" smtClean="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56268" y="1298851"/>
            <a:ext cx="5437560" cy="400215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653" y="5526157"/>
            <a:ext cx="5438175" cy="1171712"/>
          </a:xfrm>
          <a:prstGeom prst="rect">
            <a:avLst/>
          </a:prstGeom>
        </p:spPr>
      </p:pic>
    </p:spTree>
    <p:extLst>
      <p:ext uri="{BB962C8B-B14F-4D97-AF65-F5344CB8AC3E}">
        <p14:creationId xmlns:p14="http://schemas.microsoft.com/office/powerpoint/2010/main" val="3592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5095" y="962991"/>
            <a:ext cx="9144000" cy="2387600"/>
          </a:xfrm>
        </p:spPr>
        <p:txBody>
          <a:bodyPr>
            <a:noAutofit/>
          </a:bodyPr>
          <a:lstStyle/>
          <a:p>
            <a:pPr algn="l"/>
            <a:r>
              <a:rPr lang="en-US" sz="4400" dirty="0"/>
              <a:t>No matter if you do your pre-trip planning and preparation at the end of your workday or in the morning before you drive, a plan is essential to your safety.</a:t>
            </a:r>
          </a:p>
        </p:txBody>
      </p:sp>
      <p:sp>
        <p:nvSpPr>
          <p:cNvPr id="3" name="Subtitle 2"/>
          <p:cNvSpPr>
            <a:spLocks noGrp="1"/>
          </p:cNvSpPr>
          <p:nvPr>
            <p:ph type="subTitle" idx="1"/>
          </p:nvPr>
        </p:nvSpPr>
        <p:spPr/>
        <p:txBody>
          <a:bodyPr/>
          <a:lstStyle/>
          <a:p>
            <a:pPr algn="l"/>
            <a:r>
              <a:rPr lang="en-US" dirty="0" smtClean="0"/>
              <a:t>The pre-trip plan anticipates our needs for the day.  We start with a safe vehicle, the products and equipment we will need, and our intentions and route for the day reviewed.  Working to refine and develop your specific pre-trip preparation routine is time well spent.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1934" y="5584102"/>
            <a:ext cx="3706061" cy="798510"/>
          </a:xfrm>
          <a:prstGeom prst="rect">
            <a:avLst/>
          </a:prstGeom>
        </p:spPr>
      </p:pic>
    </p:spTree>
    <p:extLst>
      <p:ext uri="{BB962C8B-B14F-4D97-AF65-F5344CB8AC3E}">
        <p14:creationId xmlns:p14="http://schemas.microsoft.com/office/powerpoint/2010/main" val="38103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 Word About Eliminating Focus Thieves</a:t>
            </a:r>
            <a:endParaRPr lang="en-US" dirty="0"/>
          </a:p>
        </p:txBody>
      </p:sp>
      <p:sp>
        <p:nvSpPr>
          <p:cNvPr id="3" name="Text Placeholder 2"/>
          <p:cNvSpPr>
            <a:spLocks noGrp="1"/>
          </p:cNvSpPr>
          <p:nvPr>
            <p:ph type="body" idx="1"/>
          </p:nvPr>
        </p:nvSpPr>
        <p:spPr/>
        <p:txBody>
          <a:bodyPr>
            <a:normAutofit/>
          </a:bodyPr>
          <a:lstStyle/>
          <a:p>
            <a:pPr eaLnBrk="0" hangingPunct="0"/>
            <a:r>
              <a:rPr lang="en-US" dirty="0"/>
              <a:t>Focus thieves steal the focus of our eyes and in doing so make us likely to make driving errors and more likely to be victimized by the mistakes of </a:t>
            </a:r>
            <a:r>
              <a:rPr lang="en-US" dirty="0" smtClean="0"/>
              <a:t>other drivers. </a:t>
            </a:r>
            <a:r>
              <a:rPr lang="en-US" dirty="0"/>
              <a:t>It is important to identify these focus thieves so we can </a:t>
            </a:r>
            <a:r>
              <a:rPr lang="en-US" dirty="0" smtClean="0"/>
              <a:t>prevent the </a:t>
            </a:r>
            <a:r>
              <a:rPr lang="en-US" dirty="0"/>
              <a:t>threat they pose to our safety</a:t>
            </a:r>
            <a:r>
              <a:rPr lang="en-US" dirty="0" smtClean="0"/>
              <a:t>.  Pre-trip planning will help to eliminate many focus thieves.</a:t>
            </a:r>
            <a:endParaRPr lang="en-US" dirty="0"/>
          </a:p>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72409" y="202994"/>
            <a:ext cx="6182139" cy="2462415"/>
          </a:xfrm>
          <a:prstGeom prst="rect">
            <a:avLst/>
          </a:prstGeom>
          <a:effectLst>
            <a:softEdge rad="31750"/>
          </a:effectLst>
        </p:spPr>
      </p:pic>
    </p:spTree>
    <p:extLst>
      <p:ext uri="{BB962C8B-B14F-4D97-AF65-F5344CB8AC3E}">
        <p14:creationId xmlns:p14="http://schemas.microsoft.com/office/powerpoint/2010/main" val="268322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2" y="3416300"/>
            <a:ext cx="10515600" cy="2819400"/>
          </a:xfrm>
        </p:spPr>
        <p:txBody>
          <a:bodyPr>
            <a:normAutofit/>
          </a:bodyPr>
          <a:lstStyle/>
          <a:p>
            <a:r>
              <a:rPr lang="en-US" sz="3200" dirty="0"/>
              <a:t>Pre-trip planning refers to the practice of taking time at the beginning of your shift to develop a good plan for the day before you ever get behind the wheel of your vehicle</a:t>
            </a:r>
            <a:r>
              <a:rPr lang="en-US" sz="3200" dirty="0" smtClean="0"/>
              <a:t>. </a:t>
            </a:r>
            <a:r>
              <a:rPr lang="en-US" sz="3200" dirty="0"/>
              <a:t>The pre-trip plan should always </a:t>
            </a:r>
            <a:r>
              <a:rPr lang="en-US" sz="3200" dirty="0" smtClean="0"/>
              <a:t>include </a:t>
            </a:r>
            <a:r>
              <a:rPr lang="en-US" sz="3200" u="sng" dirty="0" smtClean="0"/>
              <a:t>vehicle</a:t>
            </a:r>
            <a:r>
              <a:rPr lang="en-US" sz="3200" dirty="0" smtClean="0"/>
              <a:t> readiness, mapping </a:t>
            </a:r>
            <a:r>
              <a:rPr lang="en-US" sz="3200" dirty="0"/>
              <a:t>your </a:t>
            </a:r>
            <a:r>
              <a:rPr lang="en-US" sz="3200" u="sng" dirty="0"/>
              <a:t>route of travel </a:t>
            </a:r>
            <a:r>
              <a:rPr lang="en-US" sz="3200" dirty="0"/>
              <a:t>for the day as well as determining your </a:t>
            </a:r>
            <a:r>
              <a:rPr lang="en-US" sz="3200" u="sng" dirty="0"/>
              <a:t>equipment</a:t>
            </a:r>
            <a:r>
              <a:rPr lang="en-US" sz="3200" dirty="0"/>
              <a:t> and </a:t>
            </a:r>
            <a:r>
              <a:rPr lang="en-US" sz="3200" u="sng" dirty="0"/>
              <a:t>product</a:t>
            </a:r>
            <a:r>
              <a:rPr lang="en-US" sz="3200" dirty="0"/>
              <a:t> needs and checking </a:t>
            </a:r>
            <a:r>
              <a:rPr lang="en-US" sz="3200" u="sng" dirty="0"/>
              <a:t>PPE</a:t>
            </a:r>
            <a:r>
              <a:rPr lang="en-US" sz="3200" dirty="0"/>
              <a:t>. </a:t>
            </a:r>
          </a:p>
        </p:txBody>
      </p:sp>
      <p:sp>
        <p:nvSpPr>
          <p:cNvPr id="5" name="Title 1"/>
          <p:cNvSpPr>
            <a:spLocks noGrp="1"/>
          </p:cNvSpPr>
          <p:nvPr>
            <p:ph type="title"/>
          </p:nvPr>
        </p:nvSpPr>
        <p:spPr>
          <a:xfrm>
            <a:off x="831852" y="1274763"/>
            <a:ext cx="10515600" cy="2852737"/>
          </a:xfrm>
        </p:spPr>
        <p:txBody>
          <a:bodyPr/>
          <a:lstStyle/>
          <a:p>
            <a:r>
              <a:rPr lang="en-US" dirty="0"/>
              <a:t>Pre-Trip Planning</a:t>
            </a:r>
            <a:br>
              <a:rPr lang="en-US" dirty="0"/>
            </a:br>
            <a:endParaRPr lang="en-US" dirty="0"/>
          </a:p>
        </p:txBody>
      </p:sp>
      <p:pic>
        <p:nvPicPr>
          <p:cNvPr id="7" name="Picture 6" descr="Planning Ahea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82679" y="323436"/>
            <a:ext cx="3810000" cy="253365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852" y="860384"/>
            <a:ext cx="3846443" cy="828757"/>
          </a:xfrm>
          <a:prstGeom prst="rect">
            <a:avLst/>
          </a:prstGeom>
        </p:spPr>
      </p:pic>
    </p:spTree>
    <p:extLst>
      <p:ext uri="{BB962C8B-B14F-4D97-AF65-F5344CB8AC3E}">
        <p14:creationId xmlns:p14="http://schemas.microsoft.com/office/powerpoint/2010/main" val="38323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 keys and clicker isolated on white free image download"/>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32789" y="4979504"/>
            <a:ext cx="4701670" cy="1878496"/>
          </a:xfrm>
          <a:prstGeom prst="rect">
            <a:avLst/>
          </a:prstGeom>
        </p:spPr>
      </p:pic>
      <p:sp>
        <p:nvSpPr>
          <p:cNvPr id="2" name="Title 1"/>
          <p:cNvSpPr>
            <a:spLocks noGrp="1"/>
          </p:cNvSpPr>
          <p:nvPr>
            <p:ph type="title"/>
          </p:nvPr>
        </p:nvSpPr>
        <p:spPr>
          <a:xfrm>
            <a:off x="470454" y="135101"/>
            <a:ext cx="10515600" cy="1325563"/>
          </a:xfrm>
        </p:spPr>
        <p:txBody>
          <a:bodyPr/>
          <a:lstStyle/>
          <a:p>
            <a:r>
              <a:rPr lang="en-US" dirty="0" smtClean="0"/>
              <a:t>What is a pre-trip plan</a:t>
            </a:r>
            <a:endParaRPr lang="en-US" dirty="0"/>
          </a:p>
        </p:txBody>
      </p:sp>
      <p:sp>
        <p:nvSpPr>
          <p:cNvPr id="3" name="Content Placeholder 2"/>
          <p:cNvSpPr>
            <a:spLocks noGrp="1"/>
          </p:cNvSpPr>
          <p:nvPr>
            <p:ph idx="1"/>
          </p:nvPr>
        </p:nvSpPr>
        <p:spPr>
          <a:xfrm>
            <a:off x="327991" y="1460276"/>
            <a:ext cx="11221278" cy="4716299"/>
          </a:xfrm>
        </p:spPr>
        <p:txBody>
          <a:bodyPr>
            <a:normAutofit fontScale="92500"/>
          </a:bodyPr>
          <a:lstStyle/>
          <a:p>
            <a:pPr marL="0" indent="0">
              <a:buNone/>
            </a:pPr>
            <a:r>
              <a:rPr lang="en-US" sz="3900" dirty="0" smtClean="0"/>
              <a:t>Your plan for the time you will spend in the vehicle that da</a:t>
            </a:r>
            <a:r>
              <a:rPr lang="en-US" sz="3500" dirty="0" smtClean="0"/>
              <a:t>y</a:t>
            </a:r>
          </a:p>
          <a:p>
            <a:pPr marL="0" indent="0">
              <a:buNone/>
            </a:pPr>
            <a:r>
              <a:rPr lang="en-US" dirty="0" smtClean="0"/>
              <a:t>When you ensure the vehicle is in good working order.</a:t>
            </a:r>
          </a:p>
          <a:p>
            <a:r>
              <a:rPr lang="en-US" dirty="0" smtClean="0"/>
              <a:t>Safety-related vehicle parts (tires, fluids, brakes, windshield wipers, lights)</a:t>
            </a:r>
          </a:p>
          <a:p>
            <a:r>
              <a:rPr lang="en-US" dirty="0" smtClean="0"/>
              <a:t>Car-related  (seat adjustment, mirror adjustment, seat belt)</a:t>
            </a:r>
          </a:p>
          <a:p>
            <a:r>
              <a:rPr lang="en-US" dirty="0" smtClean="0"/>
              <a:t>Comfort-related  (air conditioning/heat, music, navigation)</a:t>
            </a:r>
          </a:p>
          <a:p>
            <a:r>
              <a:rPr lang="en-US" dirty="0" smtClean="0"/>
              <a:t>Emergency kit (spare tire and tools to change it, flashlight, flares, jumper cables)</a:t>
            </a:r>
          </a:p>
          <a:p>
            <a:r>
              <a:rPr lang="en-US" dirty="0" smtClean="0"/>
              <a:t>Unsecured items in the cab (cups, bottles, pens, phones, tablets, trash)</a:t>
            </a:r>
          </a:p>
          <a:p>
            <a:r>
              <a:rPr lang="en-US" dirty="0" smtClean="0"/>
              <a:t>Personal items (sunglasses, hat, water)</a:t>
            </a:r>
          </a:p>
          <a:p>
            <a:r>
              <a:rPr lang="en-US" dirty="0" smtClean="0"/>
              <a:t>Necessary papers (insurance, registration, accident report)</a:t>
            </a:r>
          </a:p>
          <a:p>
            <a:endParaRPr lang="en-US" dirty="0"/>
          </a:p>
        </p:txBody>
      </p:sp>
    </p:spTree>
    <p:extLst>
      <p:ext uri="{BB962C8B-B14F-4D97-AF65-F5344CB8AC3E}">
        <p14:creationId xmlns:p14="http://schemas.microsoft.com/office/powerpoint/2010/main" val="18247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3" y="1618531"/>
            <a:ext cx="11353798" cy="5239469"/>
          </a:xfrm>
        </p:spPr>
        <p:txBody>
          <a:bodyPr>
            <a:normAutofit/>
          </a:bodyPr>
          <a:lstStyle/>
          <a:p>
            <a:pPr marL="0" indent="0">
              <a:buNone/>
            </a:pPr>
            <a:r>
              <a:rPr lang="en-US" sz="3600" dirty="0" smtClean="0"/>
              <a:t>General </a:t>
            </a:r>
            <a:r>
              <a:rPr lang="en-US" sz="3600" dirty="0"/>
              <a:t>Components </a:t>
            </a:r>
            <a:r>
              <a:rPr lang="en-US" sz="3600" dirty="0" smtClean="0"/>
              <a:t>of a Good Plan</a:t>
            </a:r>
          </a:p>
          <a:p>
            <a:r>
              <a:rPr lang="en-US" sz="3200" dirty="0" smtClean="0"/>
              <a:t>MAP </a:t>
            </a:r>
            <a:r>
              <a:rPr lang="en-US" sz="3200" dirty="0"/>
              <a:t>YOUR ROUTE </a:t>
            </a:r>
            <a:r>
              <a:rPr lang="en-US" sz="3200" dirty="0" smtClean="0"/>
              <a:t>take note of construction zones, rush hour, events, school zones, etc.</a:t>
            </a:r>
            <a:endParaRPr lang="en-US" sz="3200" dirty="0"/>
          </a:p>
          <a:p>
            <a:r>
              <a:rPr lang="en-US" dirty="0" smtClean="0"/>
              <a:t>INSPECT YOUR VEHICLE </a:t>
            </a:r>
          </a:p>
          <a:p>
            <a:r>
              <a:rPr lang="en-US" dirty="0" smtClean="0"/>
              <a:t>TAKE INVENTORY OR YOUR PRODUCT</a:t>
            </a:r>
            <a:endParaRPr lang="en-US" dirty="0"/>
          </a:p>
          <a:p>
            <a:pPr marL="228604" lvl="1">
              <a:spcBef>
                <a:spcPts val="1001"/>
              </a:spcBef>
            </a:pPr>
            <a:r>
              <a:rPr lang="en-US" sz="2800" dirty="0" smtClean="0"/>
              <a:t>INVENTORY </a:t>
            </a:r>
            <a:r>
              <a:rPr lang="en-US" sz="2800" dirty="0"/>
              <a:t>AND INSPECT PERSONAL PROTECTIVE </a:t>
            </a:r>
            <a:r>
              <a:rPr lang="en-US" sz="2800" dirty="0" smtClean="0"/>
              <a:t>EQUIPMENT </a:t>
            </a:r>
            <a:r>
              <a:rPr lang="en-US" dirty="0" smtClean="0"/>
              <a:t>(PPE)</a:t>
            </a:r>
            <a:endParaRPr lang="en-US" dirty="0"/>
          </a:p>
          <a:p>
            <a:pPr marL="228604" lvl="1">
              <a:spcBef>
                <a:spcPts val="1001"/>
              </a:spcBef>
            </a:pPr>
            <a:r>
              <a:rPr lang="en-US" sz="2800" dirty="0" smtClean="0"/>
              <a:t>INSPECT </a:t>
            </a:r>
            <a:r>
              <a:rPr lang="en-US" sz="2800" dirty="0"/>
              <a:t>TOOLS AND EQUIPMENT</a:t>
            </a:r>
          </a:p>
          <a:p>
            <a:pPr marL="228604" lvl="1">
              <a:spcBef>
                <a:spcPts val="1001"/>
              </a:spcBef>
            </a:pPr>
            <a:r>
              <a:rPr lang="en-US" sz="2800" dirty="0" smtClean="0"/>
              <a:t>PLAN </a:t>
            </a:r>
            <a:r>
              <a:rPr lang="en-US" sz="2800" dirty="0"/>
              <a:t>TIME TO </a:t>
            </a:r>
            <a:r>
              <a:rPr lang="en-US" sz="2800" dirty="0" smtClean="0"/>
              <a:t>MAKE/RETURN CALLS</a:t>
            </a:r>
            <a:endParaRPr lang="en-US" sz="2800" dirty="0"/>
          </a:p>
          <a:p>
            <a:pPr marL="228604" lvl="1">
              <a:spcBef>
                <a:spcPts val="1001"/>
              </a:spcBef>
            </a:pPr>
            <a:r>
              <a:rPr lang="en-US" sz="2800" dirty="0" smtClean="0"/>
              <a:t>PLAN </a:t>
            </a:r>
            <a:r>
              <a:rPr lang="en-US" sz="2800" dirty="0"/>
              <a:t>TIME FOR LUNCH</a:t>
            </a:r>
          </a:p>
        </p:txBody>
      </p:sp>
      <p:sp>
        <p:nvSpPr>
          <p:cNvPr id="4" name="Title 3"/>
          <p:cNvSpPr>
            <a:spLocks noGrp="1"/>
          </p:cNvSpPr>
          <p:nvPr>
            <p:ph type="title"/>
          </p:nvPr>
        </p:nvSpPr>
        <p:spPr>
          <a:xfrm>
            <a:off x="838202" y="1"/>
            <a:ext cx="10515600" cy="1689099"/>
          </a:xfrm>
        </p:spPr>
        <p:txBody>
          <a:bodyPr/>
          <a:lstStyle/>
          <a:p>
            <a:pPr marL="0" indent="0"/>
            <a:r>
              <a:rPr lang="en-US" dirty="0" smtClean="0"/>
              <a:t>A Good Plan</a:t>
            </a:r>
            <a:endParaRPr lang="en-US" dirty="0"/>
          </a:p>
        </p:txBody>
      </p:sp>
      <p:pic>
        <p:nvPicPr>
          <p:cNvPr id="5" name="Picture 4" descr="What Inventory is Good Inventory? (Part 2) — Wolf Creek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1121" y="119268"/>
            <a:ext cx="3687418" cy="2212451"/>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9395" y="5920176"/>
            <a:ext cx="2589144" cy="557858"/>
          </a:xfrm>
          <a:prstGeom prst="rect">
            <a:avLst/>
          </a:prstGeom>
        </p:spPr>
      </p:pic>
    </p:spTree>
    <p:extLst>
      <p:ext uri="{BB962C8B-B14F-4D97-AF65-F5344CB8AC3E}">
        <p14:creationId xmlns:p14="http://schemas.microsoft.com/office/powerpoint/2010/main" val="68050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31" y="669091"/>
            <a:ext cx="10515600" cy="1325563"/>
          </a:xfrm>
        </p:spPr>
        <p:txBody>
          <a:bodyPr>
            <a:noAutofit/>
          </a:bodyPr>
          <a:lstStyle/>
          <a:p>
            <a:r>
              <a:rPr lang="en-US" b="1" dirty="0"/>
              <a:t>Personal</a:t>
            </a:r>
            <a:r>
              <a:rPr lang="en-US" dirty="0"/>
              <a:t> </a:t>
            </a:r>
            <a:r>
              <a:rPr lang="en-US" dirty="0">
                <a:solidFill>
                  <a:srgbClr val="0070C0"/>
                </a:solidFill>
              </a:rPr>
              <a:t>Benefits </a:t>
            </a:r>
            <a:r>
              <a:rPr lang="en-US" dirty="0" smtClean="0">
                <a:solidFill>
                  <a:srgbClr val="0070C0"/>
                </a:solidFill>
              </a:rPr>
              <a:t/>
            </a:r>
            <a:br>
              <a:rPr lang="en-US" dirty="0" smtClean="0">
                <a:solidFill>
                  <a:srgbClr val="0070C0"/>
                </a:solidFill>
              </a:rPr>
            </a:br>
            <a:r>
              <a:rPr lang="en-US" dirty="0" smtClean="0">
                <a:solidFill>
                  <a:srgbClr val="0070C0"/>
                </a:solidFill>
              </a:rPr>
              <a:t>of </a:t>
            </a:r>
            <a:r>
              <a:rPr lang="en-US" dirty="0">
                <a:solidFill>
                  <a:srgbClr val="0070C0"/>
                </a:solidFill>
              </a:rPr>
              <a:t>a Good Plan</a:t>
            </a:r>
            <a:r>
              <a:rPr lang="en-US" dirty="0"/>
              <a:t/>
            </a:r>
            <a:br>
              <a:rPr lang="en-US" dirty="0"/>
            </a:br>
            <a:endParaRPr lang="en-US" dirty="0"/>
          </a:p>
        </p:txBody>
      </p:sp>
      <p:sp>
        <p:nvSpPr>
          <p:cNvPr id="3" name="Content Placeholder 2"/>
          <p:cNvSpPr>
            <a:spLocks noGrp="1"/>
          </p:cNvSpPr>
          <p:nvPr>
            <p:ph sz="half" idx="1"/>
          </p:nvPr>
        </p:nvSpPr>
        <p:spPr>
          <a:xfrm>
            <a:off x="367749" y="2038140"/>
            <a:ext cx="5181600" cy="4351338"/>
          </a:xfrm>
        </p:spPr>
        <p:txBody>
          <a:bodyPr/>
          <a:lstStyle/>
          <a:p>
            <a:r>
              <a:rPr lang="en-US" dirty="0" smtClean="0"/>
              <a:t>IMPROVES </a:t>
            </a:r>
            <a:r>
              <a:rPr lang="en-US" dirty="0"/>
              <a:t>EFFICIENCY</a:t>
            </a:r>
          </a:p>
          <a:p>
            <a:r>
              <a:rPr lang="en-US" dirty="0" smtClean="0"/>
              <a:t>INCREASES </a:t>
            </a:r>
            <a:r>
              <a:rPr lang="en-US" dirty="0"/>
              <a:t>INCOME</a:t>
            </a:r>
          </a:p>
          <a:p>
            <a:r>
              <a:rPr lang="en-US" dirty="0" smtClean="0"/>
              <a:t>SAVES </a:t>
            </a:r>
            <a:r>
              <a:rPr lang="en-US" dirty="0"/>
              <a:t>YOU TIME</a:t>
            </a:r>
          </a:p>
          <a:p>
            <a:r>
              <a:rPr lang="en-US" dirty="0" smtClean="0"/>
              <a:t>REDUCES </a:t>
            </a:r>
            <a:r>
              <a:rPr lang="en-US" dirty="0"/>
              <a:t>THE CHANCE OF AUTO ACCIDENTS</a:t>
            </a:r>
          </a:p>
          <a:p>
            <a:r>
              <a:rPr lang="en-US" dirty="0" smtClean="0"/>
              <a:t>REDUCES </a:t>
            </a:r>
            <a:r>
              <a:rPr lang="en-US" dirty="0"/>
              <a:t>THE CHANCE OF PERSONAL INJURY</a:t>
            </a:r>
          </a:p>
          <a:p>
            <a:r>
              <a:rPr lang="en-US" dirty="0" smtClean="0"/>
              <a:t>IMPROVES </a:t>
            </a:r>
            <a:r>
              <a:rPr lang="en-US" dirty="0"/>
              <a:t>ORGANIZATION</a:t>
            </a:r>
          </a:p>
          <a:p>
            <a:endParaRPr lang="en-US" dirty="0"/>
          </a:p>
        </p:txBody>
      </p:sp>
      <p:sp>
        <p:nvSpPr>
          <p:cNvPr id="4" name="Content Placeholder 3"/>
          <p:cNvSpPr>
            <a:spLocks noGrp="1"/>
          </p:cNvSpPr>
          <p:nvPr>
            <p:ph sz="half" idx="2"/>
          </p:nvPr>
        </p:nvSpPr>
        <p:spPr>
          <a:xfrm>
            <a:off x="6023113" y="433592"/>
            <a:ext cx="5436704" cy="4082981"/>
          </a:xfrm>
        </p:spPr>
        <p:txBody>
          <a:bodyPr>
            <a:normAutofit/>
          </a:bodyPr>
          <a:lstStyle/>
          <a:p>
            <a:r>
              <a:rPr lang="en-US" dirty="0" smtClean="0"/>
              <a:t>ELIMINATES </a:t>
            </a:r>
            <a:r>
              <a:rPr lang="en-US" dirty="0"/>
              <a:t>BACK-TRACKING</a:t>
            </a:r>
          </a:p>
          <a:p>
            <a:r>
              <a:rPr lang="en-US" dirty="0" smtClean="0"/>
              <a:t>IMPROVES </a:t>
            </a:r>
            <a:r>
              <a:rPr lang="en-US" dirty="0"/>
              <a:t>YOUR ATTITUDE</a:t>
            </a:r>
          </a:p>
          <a:p>
            <a:r>
              <a:rPr lang="en-US" dirty="0" smtClean="0"/>
              <a:t>ELIMINATES </a:t>
            </a:r>
            <a:r>
              <a:rPr lang="en-US" dirty="0"/>
              <a:t>SURPRISES</a:t>
            </a:r>
          </a:p>
          <a:p>
            <a:r>
              <a:rPr lang="en-US" dirty="0" smtClean="0"/>
              <a:t>ENSURES </a:t>
            </a:r>
            <a:r>
              <a:rPr lang="en-US" dirty="0"/>
              <a:t>EQUIPMENT AND VEHICLE READINESS</a:t>
            </a:r>
          </a:p>
          <a:p>
            <a:r>
              <a:rPr lang="en-US" dirty="0" smtClean="0"/>
              <a:t>QUANTIFIES </a:t>
            </a:r>
            <a:r>
              <a:rPr lang="en-US" dirty="0"/>
              <a:t>DAILY SUPPLY NEEDS</a:t>
            </a:r>
          </a:p>
          <a:p>
            <a:r>
              <a:rPr lang="en-US" dirty="0" smtClean="0"/>
              <a:t>REDUCES </a:t>
            </a:r>
            <a:r>
              <a:rPr lang="en-US" dirty="0"/>
              <a:t>STRESS</a:t>
            </a:r>
          </a:p>
          <a:p>
            <a:pPr marL="0" indent="0">
              <a:buNone/>
            </a:pPr>
            <a:endParaRPr lang="en-US" dirty="0"/>
          </a:p>
        </p:txBody>
      </p:sp>
      <p:pic>
        <p:nvPicPr>
          <p:cNvPr id="5" name="Picture 4" descr="notes, list, notepad, organize, handwriting, paper, close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5648" y="3995976"/>
            <a:ext cx="4631635" cy="2688404"/>
          </a:xfrm>
          <a:prstGeom prst="rect">
            <a:avLst/>
          </a:prstGeom>
          <a:effectLst>
            <a:softEdge rad="63500"/>
          </a:effectLst>
        </p:spPr>
      </p:pic>
    </p:spTree>
    <p:extLst>
      <p:ext uri="{BB962C8B-B14F-4D97-AF65-F5344CB8AC3E}">
        <p14:creationId xmlns:p14="http://schemas.microsoft.com/office/powerpoint/2010/main" val="230032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Effect transition="in" filter="fade">
                                      <p:cBhvr>
                                        <p:cTn id="11" dur="1000"/>
                                        <p:tgtEl>
                                          <p:spTgt spid="4">
                                            <p:txEl>
                                              <p:pRg st="5" end="5"/>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Check – Physical Inspection</a:t>
            </a:r>
            <a:endParaRPr lang="en-US" dirty="0"/>
          </a:p>
        </p:txBody>
      </p:sp>
      <p:sp>
        <p:nvSpPr>
          <p:cNvPr id="3" name="Content Placeholder 2"/>
          <p:cNvSpPr>
            <a:spLocks noGrp="1"/>
          </p:cNvSpPr>
          <p:nvPr>
            <p:ph sz="half" idx="1"/>
          </p:nvPr>
        </p:nvSpPr>
        <p:spPr>
          <a:xfrm>
            <a:off x="284925" y="1690688"/>
            <a:ext cx="5811077" cy="4351338"/>
          </a:xfrm>
        </p:spPr>
        <p:txBody>
          <a:bodyPr>
            <a:normAutofit/>
          </a:bodyPr>
          <a:lstStyle/>
          <a:p>
            <a:r>
              <a:rPr lang="en-US" sz="3600" dirty="0" smtClean="0"/>
              <a:t>Circle check every day</a:t>
            </a:r>
          </a:p>
          <a:p>
            <a:pPr lvl="1"/>
            <a:r>
              <a:rPr lang="en-US" sz="2800" dirty="0" smtClean="0"/>
              <a:t>Objects under or behind</a:t>
            </a:r>
          </a:p>
          <a:p>
            <a:pPr lvl="1"/>
            <a:r>
              <a:rPr lang="en-US" sz="2800" dirty="0" smtClean="0"/>
              <a:t>Damage to any part of body</a:t>
            </a:r>
          </a:p>
          <a:p>
            <a:pPr lvl="1"/>
            <a:r>
              <a:rPr lang="en-US" sz="2800" dirty="0" smtClean="0"/>
              <a:t>Fluids under the vehicle</a:t>
            </a:r>
          </a:p>
          <a:p>
            <a:pPr lvl="1"/>
            <a:r>
              <a:rPr lang="en-US" sz="2800" dirty="0" smtClean="0"/>
              <a:t>Tire inflation</a:t>
            </a:r>
          </a:p>
          <a:p>
            <a:pPr lvl="1"/>
            <a:r>
              <a:rPr lang="en-US" sz="2800" dirty="0" smtClean="0"/>
              <a:t>Ladders secured</a:t>
            </a:r>
          </a:p>
          <a:p>
            <a:pPr lvl="1"/>
            <a:r>
              <a:rPr lang="en-US" sz="2800" dirty="0" smtClean="0"/>
              <a:t>Access hatches closed and locked</a:t>
            </a:r>
          </a:p>
          <a:p>
            <a:pPr lvl="1"/>
            <a:r>
              <a:rPr lang="en-US" sz="2800" dirty="0" smtClean="0"/>
              <a:t>Windows and lights clean</a:t>
            </a:r>
          </a:p>
          <a:p>
            <a:pPr marL="457205" lvl="1" indent="0">
              <a:buNone/>
            </a:pPr>
            <a:endParaRPr lang="en-US" sz="2800" dirty="0" smtClean="0"/>
          </a:p>
        </p:txBody>
      </p:sp>
      <p:pic>
        <p:nvPicPr>
          <p:cNvPr id="10" name="Content Placeholder 9"/>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5400000">
            <a:off x="6377739" y="1350458"/>
            <a:ext cx="4890594" cy="5301673"/>
          </a:xfrm>
          <a:effectLst>
            <a:softEdge rad="63500"/>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57" y="5814853"/>
            <a:ext cx="2932042" cy="631739"/>
          </a:xfrm>
          <a:prstGeom prst="rect">
            <a:avLst/>
          </a:prstGeom>
        </p:spPr>
      </p:pic>
    </p:spTree>
    <p:extLst>
      <p:ext uri="{BB962C8B-B14F-4D97-AF65-F5344CB8AC3E}">
        <p14:creationId xmlns:p14="http://schemas.microsoft.com/office/powerpoint/2010/main" val="330637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5</a:t>
            </a:r>
            <a:r>
              <a:rPr lang="en-US" dirty="0" smtClean="0"/>
              <a:t> things before starting your vehicle</a:t>
            </a:r>
            <a:endParaRPr lang="en-US" dirty="0"/>
          </a:p>
        </p:txBody>
      </p:sp>
      <p:sp>
        <p:nvSpPr>
          <p:cNvPr id="3" name="Content Placeholder 2"/>
          <p:cNvSpPr>
            <a:spLocks noGrp="1"/>
          </p:cNvSpPr>
          <p:nvPr>
            <p:ph sz="half" idx="1"/>
          </p:nvPr>
        </p:nvSpPr>
        <p:spPr/>
        <p:txBody>
          <a:bodyPr/>
          <a:lstStyle/>
          <a:p>
            <a:pPr marL="514357" indent="-514357">
              <a:buFont typeface="+mj-lt"/>
              <a:buAutoNum type="arabicPeriod"/>
            </a:pPr>
            <a:r>
              <a:rPr lang="en-US" dirty="0"/>
              <a:t>Walk around your </a:t>
            </a:r>
            <a:r>
              <a:rPr lang="en-US" dirty="0" smtClean="0"/>
              <a:t>car</a:t>
            </a:r>
          </a:p>
          <a:p>
            <a:pPr marL="514357" indent="-514357">
              <a:buFont typeface="+mj-lt"/>
              <a:buAutoNum type="arabicPeriod"/>
            </a:pPr>
            <a:r>
              <a:rPr lang="en-US" dirty="0" smtClean="0"/>
              <a:t>Seat position</a:t>
            </a:r>
          </a:p>
          <a:p>
            <a:pPr marL="514357" indent="-514357">
              <a:buFont typeface="+mj-lt"/>
              <a:buAutoNum type="arabicPeriod"/>
            </a:pPr>
            <a:r>
              <a:rPr lang="en-US" dirty="0" smtClean="0"/>
              <a:t>Mirrors</a:t>
            </a:r>
          </a:p>
          <a:p>
            <a:pPr marL="514357" indent="-514357">
              <a:buFont typeface="+mj-lt"/>
              <a:buAutoNum type="arabicPeriod"/>
            </a:pPr>
            <a:r>
              <a:rPr lang="en-US" dirty="0" smtClean="0"/>
              <a:t>Seatbelt </a:t>
            </a:r>
          </a:p>
          <a:p>
            <a:pPr marL="514357" indent="-514357">
              <a:buFont typeface="+mj-lt"/>
              <a:buAutoNum type="arabicPeriod"/>
            </a:pPr>
            <a:r>
              <a:rPr lang="en-US" dirty="0" smtClean="0"/>
              <a:t>Listen as you start the car</a:t>
            </a:r>
          </a:p>
          <a:p>
            <a:pPr marL="514357" indent="-514357">
              <a:buFont typeface="+mj-lt"/>
              <a:buAutoNum type="arabicPeriod"/>
            </a:pPr>
            <a:endParaRPr lang="en-US" dirty="0" smtClean="0"/>
          </a:p>
          <a:p>
            <a:pPr marL="0" indent="0">
              <a:buNone/>
            </a:pPr>
            <a:endParaRPr lang="en-US" sz="2000" dirty="0" smtClean="0"/>
          </a:p>
          <a:p>
            <a:pPr marL="0" indent="0">
              <a:buNone/>
            </a:pPr>
            <a:endParaRPr lang="en-US" sz="2000" dirty="0"/>
          </a:p>
          <a:p>
            <a:pPr marL="0" indent="0">
              <a:buNone/>
            </a:pPr>
            <a:r>
              <a:rPr lang="en-US" sz="2000" dirty="0" err="1" smtClean="0"/>
              <a:t>mikechimmy</a:t>
            </a:r>
            <a:endParaRPr lang="en-US" sz="2000" dirty="0"/>
          </a:p>
        </p:txBody>
      </p:sp>
      <p:sp>
        <p:nvSpPr>
          <p:cNvPr id="4" name="Content Placeholder 3"/>
          <p:cNvSpPr>
            <a:spLocks noGrp="1"/>
          </p:cNvSpPr>
          <p:nvPr>
            <p:ph sz="half" idx="2"/>
          </p:nvPr>
        </p:nvSpPr>
        <p:spPr/>
        <p:txBody>
          <a:bodyPr/>
          <a:lstStyle/>
          <a:p>
            <a:r>
              <a:rPr lang="en-US" dirty="0" smtClean="0"/>
              <a:t>Tires, bumpers, scratches, dings, dents and no obstructions around you.</a:t>
            </a:r>
          </a:p>
          <a:p>
            <a:r>
              <a:rPr lang="en-US" dirty="0" smtClean="0"/>
              <a:t>Hear any problems as the engine cranks.</a:t>
            </a:r>
          </a:p>
          <a:p>
            <a:r>
              <a:rPr lang="en-US" dirty="0" smtClean="0"/>
              <a:t>Starting your driving experience in the best way.</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50784" y="5913782"/>
            <a:ext cx="3074507" cy="662435"/>
          </a:xfrm>
          <a:prstGeom prst="rect">
            <a:avLst/>
          </a:prstGeom>
        </p:spPr>
      </p:pic>
    </p:spTree>
    <p:extLst>
      <p:ext uri="{BB962C8B-B14F-4D97-AF65-F5344CB8AC3E}">
        <p14:creationId xmlns:p14="http://schemas.microsoft.com/office/powerpoint/2010/main" val="323633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TotalTime>
  <Words>1106</Words>
  <Application>Microsoft Office PowerPoint</Application>
  <PresentationFormat>Widescreen</PresentationFormat>
  <Paragraphs>85</Paragraphs>
  <Slides>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Pre-Trip Planning </vt:lpstr>
      <vt:lpstr>No matter if you do your pre-trip planning and preparation at the end of your workday or in the morning before you drive, a plan is essential to your safety.</vt:lpstr>
      <vt:lpstr>Just a Word About Eliminating Focus Thieves</vt:lpstr>
      <vt:lpstr>Pre-Trip Planning </vt:lpstr>
      <vt:lpstr>What is a pre-trip plan</vt:lpstr>
      <vt:lpstr>A Good Plan</vt:lpstr>
      <vt:lpstr>Personal Benefits  of a Good Plan </vt:lpstr>
      <vt:lpstr>Vehicle Check – Physical Inspection</vt:lpstr>
      <vt:lpstr>5 things before starting your vehicle</vt:lpstr>
      <vt:lpstr>Keep the following tips in mind for safe driving:</vt:lpstr>
      <vt:lpstr>Before you start your travel for the day plan for your safe return</vt:lpstr>
      <vt:lpstr>Discussion</vt:lpstr>
    </vt:vector>
  </TitlesOfParts>
  <Company>Alliant Insurance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Pre-Trip Planning</dc:title>
  <dc:creator>Linda Midyett</dc:creator>
  <cp:lastModifiedBy>Linda Midyett</cp:lastModifiedBy>
  <cp:revision>32</cp:revision>
  <dcterms:created xsi:type="dcterms:W3CDTF">2021-05-07T18:12:21Z</dcterms:created>
  <dcterms:modified xsi:type="dcterms:W3CDTF">2021-05-11T13:19:52Z</dcterms:modified>
</cp:coreProperties>
</file>