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86" autoAdjust="0"/>
  </p:normalViewPr>
  <p:slideViewPr>
    <p:cSldViewPr>
      <p:cViewPr varScale="1">
        <p:scale>
          <a:sx n="78" d="100"/>
          <a:sy n="78" d="100"/>
        </p:scale>
        <p:origin x="1948" y="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22E5B-9595-4E36-8D00-D1040AA8E3CA}" type="datetimeFigureOut">
              <a:rPr lang="en-US" smtClean="0"/>
              <a:t>11/14/2022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97D68-279E-418E-BB27-02CE9CDE2C9D}" type="slidenum">
              <a:rPr lang="en-US" smtClean="0"/>
              <a:t>‹#›</a:t>
            </a:fld>
            <a:endParaRPr lang="en-US"/>
          </a:p>
        </p:txBody>
      </p:sp>
    </p:spTree>
    <p:extLst>
      <p:ext uri="{BB962C8B-B14F-4D97-AF65-F5344CB8AC3E}">
        <p14:creationId xmlns:p14="http://schemas.microsoft.com/office/powerpoint/2010/main" val="1122013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yourself out of harms way.</a:t>
            </a:r>
          </a:p>
        </p:txBody>
      </p:sp>
      <p:sp>
        <p:nvSpPr>
          <p:cNvPr id="4" name="Slide Number Placeholder 3"/>
          <p:cNvSpPr>
            <a:spLocks noGrp="1"/>
          </p:cNvSpPr>
          <p:nvPr>
            <p:ph type="sldNum" sz="quarter" idx="10"/>
          </p:nvPr>
        </p:nvSpPr>
        <p:spPr/>
        <p:txBody>
          <a:bodyPr/>
          <a:lstStyle/>
          <a:p>
            <a:fld id="{9AE97D68-279E-418E-BB27-02CE9CDE2C9D}" type="slidenum">
              <a:rPr lang="en-US" smtClean="0"/>
              <a:t>3</a:t>
            </a:fld>
            <a:endParaRPr lang="en-US"/>
          </a:p>
        </p:txBody>
      </p:sp>
    </p:spTree>
    <p:extLst>
      <p:ext uri="{BB962C8B-B14F-4D97-AF65-F5344CB8AC3E}">
        <p14:creationId xmlns:p14="http://schemas.microsoft.com/office/powerpoint/2010/main" val="340953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6"/>
          <p:cNvSpPr>
            <a:spLocks noGrp="1"/>
          </p:cNvSpPr>
          <p:nvPr>
            <p:ph type="dt" sz="half" idx="10"/>
          </p:nvPr>
        </p:nvSpPr>
        <p:spPr/>
        <p:txBody>
          <a:bodyPr/>
          <a:lstStyle>
            <a:lvl1pPr>
              <a:defRPr/>
            </a:lvl1pPr>
          </a:lstStyle>
          <a:p>
            <a:pPr>
              <a:defRPr/>
            </a:pPr>
            <a:fld id="{AE644C3F-4D88-4DA2-A148-0CC434707FF3}" type="datetimeFigureOut">
              <a:rPr lang="en-US">
                <a:solidFill>
                  <a:prstClr val="black">
                    <a:lumMod val="65000"/>
                    <a:lumOff val="35000"/>
                  </a:prstClr>
                </a:solidFill>
              </a:rPr>
              <a:pPr>
                <a:defRPr/>
              </a:pPr>
              <a:t>11/14/2022</a:t>
            </a:fld>
            <a:endParaRPr lang="en-US">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8FD84D7F-F515-44F0-BE0B-FB3099D545B5}"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6869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8D4909-3A49-4540-813C-326667F906BE}" type="datetimeFigureOut">
              <a:rPr lang="en-US">
                <a:solidFill>
                  <a:prstClr val="black">
                    <a:lumMod val="65000"/>
                    <a:lumOff val="35000"/>
                  </a:prstClr>
                </a:solidFill>
              </a:rPr>
              <a:pPr>
                <a:defRPr/>
              </a:pPr>
              <a:t>11/14/2022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CFB7A6-F304-4AB7-A1E1-7A27841118FC}"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384431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60460D-9DEA-4762-8D8E-58DAF8444D79}" type="datetimeFigureOut">
              <a:rPr lang="en-US">
                <a:solidFill>
                  <a:prstClr val="black">
                    <a:lumMod val="65000"/>
                    <a:lumOff val="35000"/>
                  </a:prstClr>
                </a:solidFill>
              </a:rPr>
              <a:pPr>
                <a:defRPr/>
              </a:pPr>
              <a:t>11/14/2022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799F13-0064-4E5F-90B3-8A7BC37A047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2127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074F29-E5D3-4A76-89DF-4503E0ECD54F}" type="datetimeFigureOut">
              <a:rPr lang="en-US">
                <a:solidFill>
                  <a:prstClr val="black">
                    <a:lumMod val="65000"/>
                    <a:lumOff val="35000"/>
                  </a:prstClr>
                </a:solidFill>
              </a:rPr>
              <a:pPr>
                <a:defRPr/>
              </a:pPr>
              <a:t>11/14/2022</a:t>
            </a:fld>
            <a:endParaRPr lang="en-US">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04CDE03-F42C-412A-B7BC-F8EEF164F9E3}"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0461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4CA1ADB-80DD-4F14-9171-029CC026B34B}" type="datetimeFigureOut">
              <a:rPr lang="en-US">
                <a:solidFill>
                  <a:prstClr val="black">
                    <a:lumMod val="65000"/>
                    <a:lumOff val="35000"/>
                  </a:prstClr>
                </a:solidFill>
              </a:rPr>
              <a:pPr>
                <a:defRPr/>
              </a:pPr>
              <a:t>11/14/2022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931F01-C0CB-4E9B-A676-7FCF36616FB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965742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1" y="3924300"/>
            <a:ext cx="84535"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Oval 4"/>
          <p:cNvSpPr/>
          <p:nvPr/>
        </p:nvSpPr>
        <p:spPr>
          <a:xfrm>
            <a:off x="4695826" y="3924300"/>
            <a:ext cx="84535"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Oval 5"/>
          <p:cNvSpPr/>
          <p:nvPr/>
        </p:nvSpPr>
        <p:spPr>
          <a:xfrm>
            <a:off x="4296966" y="3924300"/>
            <a:ext cx="8453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4"/>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7"/>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B50A199C-3E51-4B93-A43D-9FAA062E133B}" type="datetimeFigureOut">
              <a:rPr lang="en-US">
                <a:solidFill>
                  <a:prstClr val="black">
                    <a:lumMod val="65000"/>
                    <a:lumOff val="35000"/>
                  </a:prstClr>
                </a:solidFill>
              </a:rPr>
              <a:pPr>
                <a:defRPr/>
              </a:pPr>
              <a:t>11/14/2022</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3DB31ED-E6D5-4384-BAF5-CEC5F6D3275C}"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6966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4"/>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p:txBody>
          <a:bodyPr/>
          <a:lstStyle>
            <a:lvl1pPr>
              <a:defRPr/>
            </a:lvl1pPr>
          </a:lstStyle>
          <a:p>
            <a:pPr>
              <a:defRPr/>
            </a:pPr>
            <a:fld id="{00CA560B-755F-41D0-94A2-1CA989DEFAD9}" type="datetimeFigureOut">
              <a:rPr lang="en-US">
                <a:solidFill>
                  <a:prstClr val="black">
                    <a:lumMod val="65000"/>
                    <a:lumOff val="35000"/>
                  </a:prstClr>
                </a:solidFill>
              </a:rPr>
              <a:pPr>
                <a:defRPr/>
              </a:pPr>
              <a:t>11/14/2022</a:t>
            </a:fld>
            <a:endParaRPr lang="en-US">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AC668A80-037B-412E-9AB1-7A4C8C8FF1FC}"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4255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2"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52"/>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4AB1D1EE-0679-4AB0-A0BB-983FDB40A8B8}" type="datetimeFigureOut">
              <a:rPr lang="en-US">
                <a:solidFill>
                  <a:prstClr val="black">
                    <a:lumMod val="65000"/>
                    <a:lumOff val="35000"/>
                  </a:prstClr>
                </a:solidFill>
              </a:rPr>
              <a:pPr>
                <a:defRPr/>
              </a:pPr>
              <a:t>11/14/2022</a:t>
            </a:fld>
            <a:endParaRPr lang="en-US">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AF0B58AC-9F61-46F8-AB28-27341380D2B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4767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A3C3A9D-D1A2-4D58-B213-1D3836ADE16C}" type="datetimeFigureOut">
              <a:rPr lang="en-US">
                <a:solidFill>
                  <a:prstClr val="black">
                    <a:lumMod val="65000"/>
                    <a:lumOff val="35000"/>
                  </a:prstClr>
                </a:solidFill>
              </a:rPr>
              <a:pPr>
                <a:defRPr/>
              </a:pPr>
              <a:t>11/14/2022</a:t>
            </a:fld>
            <a:endParaRPr lang="en-US">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61B680B-426F-4204-B107-308297331B3F}"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2192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250A1C-6F38-491E-9E70-0F40BBC9B4BD}" type="datetimeFigureOut">
              <a:rPr lang="en-US">
                <a:solidFill>
                  <a:prstClr val="black">
                    <a:lumMod val="65000"/>
                    <a:lumOff val="35000"/>
                  </a:prstClr>
                </a:solidFill>
              </a:rPr>
              <a:pPr>
                <a:defRPr/>
              </a:pPr>
              <a:t>11/14/2022</a:t>
            </a:fld>
            <a:endParaRPr lang="en-US">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15F0EC6-2245-4BE1-8CCC-9720F0A1BF8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19725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9"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9" y="273054"/>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9" y="2438404"/>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677456-A94D-462E-B23C-E4D5910DFC97}" type="datetimeFigureOut">
              <a:rPr lang="en-US">
                <a:solidFill>
                  <a:prstClr val="black">
                    <a:lumMod val="65000"/>
                    <a:lumOff val="35000"/>
                  </a:prstClr>
                </a:solidFill>
              </a:rPr>
              <a:pPr>
                <a:defRPr/>
              </a:pPr>
              <a:t>11/14/2022</a:t>
            </a:fld>
            <a:endParaRPr 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5F787E-284F-4041-AAF6-A6AA142C51C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4713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7"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21EA0C-1A31-49F9-A685-F43196F23826}" type="datetimeFigureOut">
              <a:rPr lang="en-US">
                <a:solidFill>
                  <a:prstClr val="black">
                    <a:lumMod val="65000"/>
                    <a:lumOff val="35000"/>
                  </a:prstClr>
                </a:solidFill>
              </a:rPr>
              <a:pPr>
                <a:defRPr/>
              </a:pPr>
              <a:t>11/14/2022</a:t>
            </a:fld>
            <a:endParaRPr 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D37EE86-3830-4691-BF01-965B4BF1DBC3}"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7944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363892" y="6356353"/>
            <a:ext cx="2085975" cy="365125"/>
          </a:xfrm>
          <a:prstGeom prst="rect">
            <a:avLst/>
          </a:prstGeom>
        </p:spPr>
        <p:txBody>
          <a:bodyPr vert="horz" lIns="91440" tIns="45720" rIns="45720" bIns="45720" rtlCol="0" anchor="ctr"/>
          <a:lstStyle>
            <a:lvl1pPr algn="r">
              <a:defRPr sz="1200" smtClean="0">
                <a:solidFill>
                  <a:schemeClr val="tx1">
                    <a:lumMod val="65000"/>
                    <a:lumOff val="35000"/>
                  </a:schemeClr>
                </a:solidFill>
                <a:latin typeface="Century Gothic" pitchFamily="34" charset="0"/>
              </a:defRPr>
            </a:lvl1pPr>
          </a:lstStyle>
          <a:p>
            <a:pPr fontAlgn="base">
              <a:spcBef>
                <a:spcPct val="0"/>
              </a:spcBef>
              <a:spcAft>
                <a:spcPct val="0"/>
              </a:spcAft>
              <a:defRPr/>
            </a:pPr>
            <a:fld id="{43A526A1-037B-4DCF-883D-007FE970F307}" type="datetimeFigureOut">
              <a:rPr lang="en-US">
                <a:solidFill>
                  <a:prstClr val="black">
                    <a:lumMod val="65000"/>
                    <a:lumOff val="35000"/>
                  </a:prstClr>
                </a:solidFill>
                <a:cs typeface="Arial" charset="0"/>
              </a:rPr>
              <a:pPr fontAlgn="base">
                <a:spcBef>
                  <a:spcPct val="0"/>
                </a:spcBef>
                <a:spcAft>
                  <a:spcPct val="0"/>
                </a:spcAft>
                <a:defRPr/>
              </a:pPr>
              <a:t>11/14/2022</a:t>
            </a:fld>
            <a:endParaRPr lang="en-US">
              <a:solidFill>
                <a:prstClr val="black">
                  <a:lumMod val="65000"/>
                  <a:lumOff val="35000"/>
                </a:prstClr>
              </a:solidFill>
              <a:cs typeface="Arial" charset="0"/>
            </a:endParaRPr>
          </a:p>
        </p:txBody>
      </p:sp>
      <p:sp>
        <p:nvSpPr>
          <p:cNvPr id="5" name="Footer Placeholder 4"/>
          <p:cNvSpPr>
            <a:spLocks noGrp="1"/>
          </p:cNvSpPr>
          <p:nvPr>
            <p:ph type="ftr" sz="quarter" idx="3"/>
          </p:nvPr>
        </p:nvSpPr>
        <p:spPr>
          <a:xfrm>
            <a:off x="659606" y="6356353"/>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endParaRPr lang="en-US">
              <a:solidFill>
                <a:prstClr val="black">
                  <a:lumMod val="65000"/>
                  <a:lumOff val="35000"/>
                </a:prstClr>
              </a:solidFill>
              <a:cs typeface="Arial" charset="0"/>
            </a:endParaRPr>
          </a:p>
        </p:txBody>
      </p:sp>
      <p:sp>
        <p:nvSpPr>
          <p:cNvPr id="6" name="Slide Number Placeholder 5"/>
          <p:cNvSpPr>
            <a:spLocks noGrp="1"/>
          </p:cNvSpPr>
          <p:nvPr>
            <p:ph type="sldNum" sz="quarter" idx="4"/>
          </p:nvPr>
        </p:nvSpPr>
        <p:spPr>
          <a:xfrm>
            <a:off x="8542736" y="6356353"/>
            <a:ext cx="561975" cy="365125"/>
          </a:xfrm>
          <a:prstGeom prst="rect">
            <a:avLst/>
          </a:prstGeom>
        </p:spPr>
        <p:txBody>
          <a:bodyPr vert="horz" lIns="27432" tIns="45720" rIns="45720" bIns="45720" rtlCol="0" anchor="ctr"/>
          <a:lstStyle>
            <a:lvl1pPr algn="l">
              <a:defRPr sz="1200" smtClean="0">
                <a:solidFill>
                  <a:schemeClr val="tx1">
                    <a:lumMod val="65000"/>
                    <a:lumOff val="35000"/>
                  </a:schemeClr>
                </a:solidFill>
                <a:latin typeface="Century Gothic" pitchFamily="34" charset="0"/>
              </a:defRPr>
            </a:lvl1pPr>
          </a:lstStyle>
          <a:p>
            <a:pPr fontAlgn="base">
              <a:spcBef>
                <a:spcPct val="0"/>
              </a:spcBef>
              <a:spcAft>
                <a:spcPct val="0"/>
              </a:spcAft>
              <a:defRPr/>
            </a:pPr>
            <a:fld id="{FC20053E-9263-44F8-BDC6-EE904A352545}" type="slidenum">
              <a:rPr lang="en-US">
                <a:solidFill>
                  <a:prstClr val="black">
                    <a:lumMod val="65000"/>
                    <a:lumOff val="35000"/>
                  </a:prstClr>
                </a:solidFill>
                <a:cs typeface="Arial" charset="0"/>
              </a:rPr>
              <a:pPr fontAlgn="base">
                <a:spcBef>
                  <a:spcPct val="0"/>
                </a:spcBef>
                <a:spcAft>
                  <a:spcPct val="0"/>
                </a:spcAft>
                <a:defRPr/>
              </a:pPr>
              <a:t>‹#›</a:t>
            </a:fld>
            <a:endParaRPr lang="en-US">
              <a:solidFill>
                <a:prstClr val="black">
                  <a:lumMod val="65000"/>
                  <a:lumOff val="35000"/>
                </a:prstClr>
              </a:solidFill>
              <a:cs typeface="Arial" charset="0"/>
            </a:endParaRPr>
          </a:p>
        </p:txBody>
      </p:sp>
    </p:spTree>
    <p:extLst>
      <p:ext uri="{BB962C8B-B14F-4D97-AF65-F5344CB8AC3E}">
        <p14:creationId xmlns:p14="http://schemas.microsoft.com/office/powerpoint/2010/main" val="2924691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3"/>
          <p:cNvSpPr>
            <a:spLocks noGrp="1" noRot="1" noChangeAspect="1" noMove="1" noResize="1" noEditPoints="1" noAdjustHandles="1" noChangeArrowheads="1" noChangeShapeType="1" noTextEdit="1"/>
          </p:cNvSpPr>
          <p:nvPr/>
        </p:nvSpPr>
        <p:spPr>
          <a:xfrm>
            <a:off x="2" y="0"/>
            <a:ext cx="7102079" cy="6858000"/>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ysClr val="windowText" lastClr="000000"/>
              </a:solidFill>
            </a:endParaRPr>
          </a:p>
        </p:txBody>
      </p:sp>
      <p:sp>
        <p:nvSpPr>
          <p:cNvPr id="14" name="Freeform 4"/>
          <p:cNvSpPr>
            <a:spLocks noGrp="1" noRot="1" noChangeAspect="1" noMove="1" noResize="1" noEditPoints="1" noAdjustHandles="1" noChangeArrowheads="1" noChangeShapeType="1" noTextEdit="1"/>
          </p:cNvSpPr>
          <p:nvPr/>
        </p:nvSpPr>
        <p:spPr>
          <a:xfrm>
            <a:off x="2" y="0"/>
            <a:ext cx="6059091" cy="6858000"/>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ysClr val="windowText" lastClr="000000"/>
              </a:solidFill>
            </a:endParaRPr>
          </a:p>
        </p:txBody>
      </p:sp>
      <p:sp>
        <p:nvSpPr>
          <p:cNvPr id="2054" name="Title 1"/>
          <p:cNvSpPr>
            <a:spLocks noGrp="1"/>
          </p:cNvSpPr>
          <p:nvPr>
            <p:ph type="ctrTitle"/>
          </p:nvPr>
        </p:nvSpPr>
        <p:spPr>
          <a:xfrm>
            <a:off x="603649" y="2600330"/>
            <a:ext cx="4508897" cy="2651125"/>
          </a:xfrm>
        </p:spPr>
        <p:txBody>
          <a:bodyPr anchor="t">
            <a:normAutofit/>
          </a:bodyPr>
          <a:lstStyle/>
          <a:p>
            <a:pPr algn="l" fontAlgn="auto">
              <a:spcAft>
                <a:spcPts val="0"/>
              </a:spcAft>
              <a:tabLst>
                <a:tab pos="742950" algn="l"/>
              </a:tabLst>
              <a:defRPr/>
            </a:pPr>
            <a:r>
              <a:rPr lang="en-US" altLang="en-US" sz="5400" dirty="0">
                <a:solidFill>
                  <a:schemeClr val="bg1"/>
                </a:solidFill>
              </a:rPr>
              <a:t>Vehicle Collision: </a:t>
            </a:r>
            <a:br>
              <a:rPr lang="en-US" altLang="en-US" sz="5400" dirty="0">
                <a:solidFill>
                  <a:schemeClr val="bg1"/>
                </a:solidFill>
              </a:rPr>
            </a:br>
            <a:r>
              <a:rPr lang="en-US" altLang="en-US" sz="5400" dirty="0">
                <a:solidFill>
                  <a:schemeClr val="bg1"/>
                </a:solidFill>
              </a:rPr>
              <a:t>Now What?</a:t>
            </a:r>
          </a:p>
        </p:txBody>
      </p:sp>
      <p:pic>
        <p:nvPicPr>
          <p:cNvPr id="4102"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04311" y="939805"/>
            <a:ext cx="2780109"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85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19075" y="363543"/>
            <a:ext cx="7886700" cy="541337"/>
          </a:xfrm>
        </p:spPr>
        <p:txBody>
          <a:bodyPr/>
          <a:lstStyle/>
          <a:p>
            <a:pPr algn="l" fontAlgn="auto">
              <a:spcAft>
                <a:spcPts val="0"/>
              </a:spcAft>
              <a:defRPr/>
            </a:pPr>
            <a:r>
              <a:rPr lang="en-US" altLang="en-US" sz="4000" dirty="0"/>
              <a:t>Who to contact?</a:t>
            </a:r>
          </a:p>
        </p:txBody>
      </p:sp>
      <p:sp>
        <p:nvSpPr>
          <p:cNvPr id="11267" name="Content Placeholder 2"/>
          <p:cNvSpPr>
            <a:spLocks noGrp="1"/>
          </p:cNvSpPr>
          <p:nvPr>
            <p:ph sz="half" idx="2"/>
          </p:nvPr>
        </p:nvSpPr>
        <p:spPr>
          <a:xfrm>
            <a:off x="236842" y="1981200"/>
            <a:ext cx="4051033" cy="4545638"/>
          </a:xfrm>
        </p:spPr>
        <p:txBody>
          <a:bodyPr rtlCol="0">
            <a:normAutofit fontScale="85000" lnSpcReduction="20000"/>
          </a:bodyPr>
          <a:lstStyle/>
          <a:p>
            <a:pPr marL="0" indent="0" fontAlgn="auto">
              <a:spcAft>
                <a:spcPts val="0"/>
              </a:spcAft>
              <a:buFont typeface="Arial" charset="0"/>
              <a:buNone/>
              <a:defRPr/>
            </a:pPr>
            <a:br>
              <a:rPr lang="en-US" altLang="en-US" dirty="0">
                <a:solidFill>
                  <a:schemeClr val="tx1">
                    <a:lumMod val="50000"/>
                    <a:lumOff val="50000"/>
                  </a:schemeClr>
                </a:solidFill>
              </a:rPr>
            </a:br>
            <a:r>
              <a:rPr lang="en-US" altLang="en-US" sz="2600" dirty="0">
                <a:solidFill>
                  <a:schemeClr val="tx1"/>
                </a:solidFill>
                <a:latin typeface="Calibri" pitchFamily="34" charset="0"/>
                <a:ea typeface="Verdana" pitchFamily="34" charset="0"/>
                <a:cs typeface="Verdana" pitchFamily="34" charset="0"/>
              </a:rPr>
              <a:t>If you are in an accident involving your company vehicle, there will be specific steps to follow on reporting the accident.</a:t>
            </a:r>
          </a:p>
          <a:p>
            <a:pPr marL="0" indent="0" fontAlgn="auto">
              <a:spcAft>
                <a:spcPts val="0"/>
              </a:spcAft>
              <a:buFont typeface="Arial" charset="0"/>
              <a:buNone/>
              <a:defRPr/>
            </a:pPr>
            <a:endParaRPr lang="en-US" altLang="en-US" sz="2100" dirty="0">
              <a:solidFill>
                <a:schemeClr val="tx1"/>
              </a:solidFill>
              <a:latin typeface="Calibri" pitchFamily="34" charset="0"/>
              <a:ea typeface="Verdana" pitchFamily="34" charset="0"/>
              <a:cs typeface="Verdana" pitchFamily="34" charset="0"/>
            </a:endParaRPr>
          </a:p>
          <a:p>
            <a:pPr marL="0" indent="0" fontAlgn="auto">
              <a:spcAft>
                <a:spcPts val="0"/>
              </a:spcAft>
              <a:buFont typeface="Arial" charset="0"/>
              <a:buNone/>
              <a:defRPr/>
            </a:pPr>
            <a:r>
              <a:rPr lang="en-US" altLang="en-US" sz="2600" dirty="0">
                <a:solidFill>
                  <a:schemeClr val="tx1"/>
                </a:solidFill>
                <a:latin typeface="Calibri" pitchFamily="34" charset="0"/>
                <a:ea typeface="Verdana" pitchFamily="34" charset="0"/>
                <a:cs typeface="Verdana" pitchFamily="34" charset="0"/>
              </a:rPr>
              <a:t>If your vehicle is determined to be non drivable, you will need to call a tow company to have it towed to the nearest repair facility.  </a:t>
            </a:r>
            <a:br>
              <a:rPr lang="en-US" altLang="en-US" sz="2600" dirty="0">
                <a:solidFill>
                  <a:schemeClr val="tx1"/>
                </a:solidFill>
                <a:latin typeface="Calibri" pitchFamily="34" charset="0"/>
                <a:ea typeface="Verdana" pitchFamily="34" charset="0"/>
                <a:cs typeface="Verdana" pitchFamily="34" charset="0"/>
              </a:rPr>
            </a:br>
            <a:br>
              <a:rPr lang="en-US" altLang="en-US" sz="2600" dirty="0">
                <a:solidFill>
                  <a:schemeClr val="tx1"/>
                </a:solidFill>
                <a:latin typeface="Calibri" pitchFamily="34" charset="0"/>
                <a:ea typeface="Verdana" pitchFamily="34" charset="0"/>
                <a:cs typeface="Verdana" pitchFamily="34" charset="0"/>
              </a:rPr>
            </a:br>
            <a:r>
              <a:rPr lang="en-US" altLang="en-US" sz="2600" dirty="0">
                <a:solidFill>
                  <a:schemeClr val="tx1"/>
                </a:solidFill>
                <a:latin typeface="Calibri" pitchFamily="34" charset="0"/>
                <a:ea typeface="Verdana" pitchFamily="34" charset="0"/>
                <a:cs typeface="Verdana" pitchFamily="34" charset="0"/>
              </a:rPr>
              <a:t>Before towing your company vehicle, be sure to know how your company wants it handled.  </a:t>
            </a:r>
          </a:p>
        </p:txBody>
      </p:sp>
      <p:sp>
        <p:nvSpPr>
          <p:cNvPr id="13316" name="Rectangle 6"/>
          <p:cNvSpPr>
            <a:spLocks noChangeArrowheads="1"/>
          </p:cNvSpPr>
          <p:nvPr/>
        </p:nvSpPr>
        <p:spPr bwMode="auto">
          <a:xfrm>
            <a:off x="4287875" y="533400"/>
            <a:ext cx="470297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en-US" altLang="en-US" dirty="0">
                <a:solidFill>
                  <a:prstClr val="black"/>
                </a:solidFill>
                <a:latin typeface="Calibri" pitchFamily="34" charset="0"/>
                <a:ea typeface="Verdana" pitchFamily="34" charset="0"/>
                <a:cs typeface="Verdana" pitchFamily="34" charset="0"/>
              </a:rPr>
              <a:t>If you are driving for your company, you should immediately notify your manager.  This includes driving a company vehicle, personal vehicle, etc.</a:t>
            </a:r>
          </a:p>
        </p:txBody>
      </p:sp>
      <p:pic>
        <p:nvPicPr>
          <p:cNvPr id="11272" name="Picture 8" descr="C:\Users\lmidyett\AppData\Local\Microsoft\Windows\Temporary Internet Files\Content.IE5\4F1CPKUH\2010-05-30_Tow_truck_driver_hands_broom_to_officer[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384980" y="2703448"/>
            <a:ext cx="4508765" cy="33097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95962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395788" y="250825"/>
            <a:ext cx="4449366" cy="1600200"/>
          </a:xfrm>
        </p:spPr>
        <p:txBody>
          <a:bodyPr/>
          <a:lstStyle/>
          <a:p>
            <a:pPr fontAlgn="auto">
              <a:spcAft>
                <a:spcPts val="0"/>
              </a:spcAft>
              <a:defRPr/>
            </a:pPr>
            <a:r>
              <a:rPr lang="en-US" sz="4400" dirty="0"/>
              <a:t>Glove Box Accident Report</a:t>
            </a:r>
          </a:p>
        </p:txBody>
      </p:sp>
      <p:pic>
        <p:nvPicPr>
          <p:cNvPr id="14339" name="Picture 2"/>
          <p:cNvPicPr>
            <a:picLocks noGrp="1" noChangeAspect="1" noChangeArrowheads="1"/>
          </p:cNvPicPr>
          <p:nvPr>
            <p:ph sz="quarter" idx="13"/>
          </p:nvPr>
        </p:nvPicPr>
        <p:blipFill>
          <a:blip r:embed="rId2">
            <a:extLst>
              <a:ext uri="{28A0092B-C50C-407E-A947-70E740481C1C}">
                <a14:useLocalDpi xmlns:a14="http://schemas.microsoft.com/office/drawing/2010/main"/>
              </a:ext>
            </a:extLst>
          </a:blip>
          <a:srcRect/>
          <a:stretch>
            <a:fillRect/>
          </a:stretch>
        </p:blipFill>
        <p:spPr>
          <a:xfrm>
            <a:off x="203597" y="336550"/>
            <a:ext cx="4246959" cy="4248150"/>
          </a:xfrm>
          <a:noFill/>
        </p:spPr>
      </p:pic>
      <p:pic>
        <p:nvPicPr>
          <p:cNvPr id="14340" name="Picture 3"/>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691065" y="2243143"/>
            <a:ext cx="4260056" cy="4251325"/>
          </a:xfrm>
          <a:noFill/>
        </p:spPr>
      </p:pic>
    </p:spTree>
    <p:extLst>
      <p:ext uri="{BB962C8B-B14F-4D97-AF65-F5344CB8AC3E}">
        <p14:creationId xmlns:p14="http://schemas.microsoft.com/office/powerpoint/2010/main" val="343209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sz="half" idx="2"/>
          </p:nvPr>
        </p:nvSpPr>
        <p:spPr>
          <a:xfrm>
            <a:off x="152400" y="2724329"/>
            <a:ext cx="4124325" cy="3675062"/>
          </a:xfrm>
        </p:spPr>
        <p:txBody>
          <a:bodyPr/>
          <a:lstStyle/>
          <a:p>
            <a:pPr>
              <a:buFont typeface="Wingdings" pitchFamily="2" charset="2"/>
              <a:buChar char="q"/>
            </a:pPr>
            <a:r>
              <a:rPr lang="en-US" altLang="en-US" sz="1800" dirty="0"/>
              <a:t> Keep important documents easily accessible (ID, additional insurance company contact information, vehicle registration, health plan information, etc.).</a:t>
            </a:r>
          </a:p>
          <a:p>
            <a:pPr>
              <a:buFont typeface="Wingdings" pitchFamily="2" charset="2"/>
              <a:buChar char="q"/>
            </a:pPr>
            <a:r>
              <a:rPr lang="en-US" altLang="en-US" sz="1800" dirty="0"/>
              <a:t> Have your phone with you and charged whenever you hit the road.</a:t>
            </a:r>
          </a:p>
          <a:p>
            <a:pPr>
              <a:buFont typeface="Wingdings" pitchFamily="2" charset="2"/>
              <a:buChar char="q"/>
            </a:pPr>
            <a:r>
              <a:rPr lang="en-US" altLang="en-US" sz="1800" dirty="0"/>
              <a:t> Keep loose items in the center console or glove box, and not on the seats, where they can get lost or fly around in an accident.</a:t>
            </a:r>
          </a:p>
          <a:p>
            <a:endParaRPr lang="en-US" altLang="en-US" sz="1800" dirty="0"/>
          </a:p>
        </p:txBody>
      </p:sp>
      <p:sp>
        <p:nvSpPr>
          <p:cNvPr id="15363" name="Rectangle 4"/>
          <p:cNvSpPr>
            <a:spLocks noChangeArrowheads="1"/>
          </p:cNvSpPr>
          <p:nvPr/>
        </p:nvSpPr>
        <p:spPr bwMode="auto">
          <a:xfrm>
            <a:off x="264319" y="1524000"/>
            <a:ext cx="38600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en-US" altLang="en-US" dirty="0">
                <a:solidFill>
                  <a:prstClr val="black"/>
                </a:solidFill>
                <a:latin typeface="Calibri" pitchFamily="34" charset="0"/>
                <a:cs typeface="Arial" charset="0"/>
              </a:rPr>
              <a:t>Use these handy tips to make sure you're ready for the unpredictable:</a:t>
            </a:r>
          </a:p>
        </p:txBody>
      </p:sp>
      <p:sp>
        <p:nvSpPr>
          <p:cNvPr id="6" name="Rectangle: Top Corners Rounded 5"/>
          <p:cNvSpPr/>
          <p:nvPr/>
        </p:nvSpPr>
        <p:spPr>
          <a:xfrm>
            <a:off x="4648200" y="533399"/>
            <a:ext cx="4258866" cy="5890736"/>
          </a:xfrm>
          <a:prstGeom prst="round2SameRect">
            <a:avLst/>
          </a:prstGeom>
          <a:ln>
            <a:solidFill>
              <a:schemeClr val="tx1"/>
            </a:solidFill>
          </a:ln>
        </p:spPr>
        <p:txBody>
          <a:bodyPr wrap="square">
            <a:spAutoFit/>
          </a:bodyPr>
          <a:lstStyle/>
          <a:p>
            <a:pPr algn="ctr">
              <a:defRPr/>
            </a:pPr>
            <a:r>
              <a:rPr lang="en-US" sz="3600" b="1" dirty="0">
                <a:solidFill>
                  <a:prstClr val="black"/>
                </a:solidFill>
                <a:cs typeface="Arial" charset="0"/>
              </a:rPr>
              <a:t>Pack a Safety Kit</a:t>
            </a:r>
          </a:p>
          <a:p>
            <a:pPr>
              <a:defRPr/>
            </a:pPr>
            <a:endParaRPr lang="en-US" sz="2400" dirty="0">
              <a:solidFill>
                <a:prstClr val="black"/>
              </a:solidFill>
              <a:cs typeface="Arial" charset="0"/>
            </a:endParaRPr>
          </a:p>
          <a:p>
            <a:pPr>
              <a:defRPr/>
            </a:pPr>
            <a:r>
              <a:rPr lang="en-US" sz="2400" b="1" dirty="0">
                <a:solidFill>
                  <a:prstClr val="black"/>
                </a:solidFill>
                <a:cs typeface="Arial" charset="0"/>
              </a:rPr>
              <a:t>Camera/Phone: </a:t>
            </a:r>
            <a:r>
              <a:rPr lang="en-US" sz="2400" dirty="0">
                <a:solidFill>
                  <a:prstClr val="black"/>
                </a:solidFill>
                <a:cs typeface="Arial" charset="0"/>
              </a:rPr>
              <a:t>Keep track of all the damages for your insurer by snapping a few photos. </a:t>
            </a:r>
            <a:br>
              <a:rPr lang="en-US" sz="2400" dirty="0">
                <a:solidFill>
                  <a:prstClr val="black"/>
                </a:solidFill>
                <a:cs typeface="Arial" charset="0"/>
              </a:rPr>
            </a:br>
            <a:r>
              <a:rPr lang="en-US" sz="2400" b="1" dirty="0">
                <a:solidFill>
                  <a:prstClr val="black"/>
                </a:solidFill>
                <a:cs typeface="Arial" charset="0"/>
              </a:rPr>
              <a:t>Pen and paper: </a:t>
            </a:r>
            <a:r>
              <a:rPr lang="en-US" sz="2400" dirty="0">
                <a:solidFill>
                  <a:prstClr val="black"/>
                </a:solidFill>
                <a:cs typeface="Arial" charset="0"/>
              </a:rPr>
              <a:t>To record contact and insurance info at the scene and on the glove box accident report.</a:t>
            </a:r>
          </a:p>
          <a:p>
            <a:pPr>
              <a:defRPr/>
            </a:pPr>
            <a:r>
              <a:rPr lang="en-US" sz="2400" b="1" dirty="0">
                <a:solidFill>
                  <a:prstClr val="black"/>
                </a:solidFill>
                <a:cs typeface="Arial" charset="0"/>
              </a:rPr>
              <a:t>First-aid kit: </a:t>
            </a:r>
            <a:r>
              <a:rPr lang="en-US" sz="2400" dirty="0">
                <a:solidFill>
                  <a:prstClr val="black"/>
                </a:solidFill>
                <a:cs typeface="Arial" charset="0"/>
              </a:rPr>
              <a:t>A comprehensive one will let you quell minor bumps and bruises</a:t>
            </a:r>
            <a:endParaRPr lang="en-US" sz="2400" dirty="0">
              <a:solidFill>
                <a:srgbClr val="585149"/>
              </a:solidFill>
              <a:latin typeface="Century Gothic"/>
              <a:cs typeface="Arial" charset="0"/>
            </a:endParaRPr>
          </a:p>
          <a:p>
            <a:pPr>
              <a:defRPr/>
            </a:pPr>
            <a:endParaRPr lang="en-US" dirty="0">
              <a:solidFill>
                <a:srgbClr val="585149"/>
              </a:solidFill>
              <a:latin typeface="Century Gothic"/>
              <a:cs typeface="Arial" charset="0"/>
            </a:endParaRPr>
          </a:p>
        </p:txBody>
      </p:sp>
      <p:sp>
        <p:nvSpPr>
          <p:cNvPr id="15365" name="TextBox 9"/>
          <p:cNvSpPr txBox="1">
            <a:spLocks noChangeArrowheads="1"/>
          </p:cNvSpPr>
          <p:nvPr/>
        </p:nvSpPr>
        <p:spPr bwMode="auto">
          <a:xfrm>
            <a:off x="201216" y="18165"/>
            <a:ext cx="518993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en-US" altLang="en-US" sz="4400" dirty="0">
                <a:solidFill>
                  <a:srgbClr val="6076B4"/>
                </a:solidFill>
                <a:latin typeface="Calibri" pitchFamily="34" charset="0"/>
                <a:cs typeface="Arial" charset="0"/>
              </a:rPr>
              <a:t>Vehicle Collision: </a:t>
            </a:r>
            <a:br>
              <a:rPr lang="en-US" altLang="en-US" sz="4400" dirty="0">
                <a:solidFill>
                  <a:srgbClr val="6076B4"/>
                </a:solidFill>
                <a:latin typeface="Calibri" pitchFamily="34" charset="0"/>
                <a:cs typeface="Arial" charset="0"/>
              </a:rPr>
            </a:br>
            <a:r>
              <a:rPr lang="en-US" altLang="en-US" sz="4400" dirty="0">
                <a:solidFill>
                  <a:srgbClr val="6076B4"/>
                </a:solidFill>
                <a:latin typeface="Calibri" pitchFamily="34" charset="0"/>
                <a:cs typeface="Arial" charset="0"/>
              </a:rPr>
              <a:t>What to do next?</a:t>
            </a:r>
          </a:p>
        </p:txBody>
      </p:sp>
    </p:spTree>
    <p:extLst>
      <p:ext uri="{BB962C8B-B14F-4D97-AF65-F5344CB8AC3E}">
        <p14:creationId xmlns:p14="http://schemas.microsoft.com/office/powerpoint/2010/main" val="251961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3"/>
          <p:cNvSpPr>
            <a:spLocks noGrp="1" noRot="1" noChangeAspect="1" noMove="1" noResize="1" noEditPoints="1" noAdjustHandles="1" noChangeArrowheads="1" noChangeShapeType="1" noTextEdit="1"/>
          </p:cNvSpPr>
          <p:nvPr/>
        </p:nvSpPr>
        <p:spPr>
          <a:xfrm>
            <a:off x="2" y="0"/>
            <a:ext cx="7102079" cy="6858000"/>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ysClr val="windowText" lastClr="000000"/>
              </a:solidFill>
            </a:endParaRPr>
          </a:p>
        </p:txBody>
      </p:sp>
      <p:sp>
        <p:nvSpPr>
          <p:cNvPr id="14" name="Freeform 4"/>
          <p:cNvSpPr>
            <a:spLocks noGrp="1" noRot="1" noChangeAspect="1" noMove="1" noResize="1" noEditPoints="1" noAdjustHandles="1" noChangeArrowheads="1" noChangeShapeType="1" noTextEdit="1"/>
          </p:cNvSpPr>
          <p:nvPr/>
        </p:nvSpPr>
        <p:spPr>
          <a:xfrm>
            <a:off x="2" y="0"/>
            <a:ext cx="6059091" cy="6858000"/>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ysClr val="windowText" lastClr="000000"/>
              </a:solidFill>
            </a:endParaRPr>
          </a:p>
        </p:txBody>
      </p:sp>
      <p:sp>
        <p:nvSpPr>
          <p:cNvPr id="2054" name="Title 1"/>
          <p:cNvSpPr>
            <a:spLocks noGrp="1"/>
          </p:cNvSpPr>
          <p:nvPr>
            <p:ph type="ctrTitle"/>
          </p:nvPr>
        </p:nvSpPr>
        <p:spPr>
          <a:xfrm>
            <a:off x="533400" y="1981200"/>
            <a:ext cx="4508897" cy="2651125"/>
          </a:xfrm>
        </p:spPr>
        <p:txBody>
          <a:bodyPr anchor="t">
            <a:normAutofit/>
          </a:bodyPr>
          <a:lstStyle/>
          <a:p>
            <a:pPr algn="l" fontAlgn="auto">
              <a:spcAft>
                <a:spcPts val="0"/>
              </a:spcAft>
              <a:tabLst>
                <a:tab pos="742950" algn="l"/>
              </a:tabLst>
              <a:defRPr/>
            </a:pPr>
            <a:r>
              <a:rPr lang="en-US" altLang="en-US" sz="5400" dirty="0">
                <a:solidFill>
                  <a:schemeClr val="bg1"/>
                </a:solidFill>
              </a:rPr>
              <a:t>Vehicle Collision: </a:t>
            </a:r>
            <a:br>
              <a:rPr lang="en-US" altLang="en-US" sz="5400" dirty="0">
                <a:solidFill>
                  <a:schemeClr val="bg1"/>
                </a:solidFill>
              </a:rPr>
            </a:br>
            <a:r>
              <a:rPr lang="en-US" altLang="en-US" sz="5400" dirty="0">
                <a:solidFill>
                  <a:schemeClr val="bg1"/>
                </a:solidFill>
              </a:rPr>
              <a:t>Be Prepared.</a:t>
            </a:r>
          </a:p>
        </p:txBody>
      </p:sp>
      <p:sp>
        <p:nvSpPr>
          <p:cNvPr id="3" name="Subtitle 2"/>
          <p:cNvSpPr>
            <a:spLocks noGrp="1"/>
          </p:cNvSpPr>
          <p:nvPr>
            <p:ph type="subTitle" idx="1"/>
          </p:nvPr>
        </p:nvSpPr>
        <p:spPr>
          <a:xfrm>
            <a:off x="893565" y="5257800"/>
            <a:ext cx="6400800" cy="1219200"/>
          </a:xfrm>
        </p:spPr>
        <p:txBody>
          <a:bodyPr rtlCol="0">
            <a:normAutofit/>
          </a:bodyPr>
          <a:lstStyle/>
          <a:p>
            <a:pPr fontAlgn="auto">
              <a:spcAft>
                <a:spcPts val="0"/>
              </a:spcAft>
              <a:buFont typeface="Arial" pitchFamily="34" charset="0"/>
              <a:buNone/>
              <a:defRPr/>
            </a:pPr>
            <a:r>
              <a:rPr lang="en-US" sz="3200" b="1" dirty="0"/>
              <a:t>Questions</a:t>
            </a:r>
          </a:p>
          <a:p>
            <a:pPr fontAlgn="auto">
              <a:spcAft>
                <a:spcPts val="0"/>
              </a:spcAft>
              <a:buFont typeface="Arial" pitchFamily="34" charset="0"/>
              <a:buNone/>
              <a:defRPr/>
            </a:pPr>
            <a:r>
              <a:rPr lang="en-US" sz="3200" b="1" dirty="0"/>
              <a:t>Discussion</a:t>
            </a:r>
          </a:p>
        </p:txBody>
      </p:sp>
      <p:pic>
        <p:nvPicPr>
          <p:cNvPr id="4102"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04311" y="939805"/>
            <a:ext cx="2780109"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77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F36BF77-A59A-4B9B-8096-28F5962FB8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4097137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587BB24A-DBF6-4C64-89A9-CC0681F5E1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3794374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25141" y="-1905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C:\Users\lmidyett\AppData\Local\Microsoft\Windows\Temporary Internet Files\Content.IE5\B3HITQBZ\5913319827_90862e567d[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143000"/>
            <a:ext cx="3917451" cy="34786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73" name="Straight Connector 72"/>
          <p:cNvCxnSpPr>
            <a:cxnSpLocks noGrp="1" noRot="1" noChangeAspect="1" noMove="1" noResize="1" noEditPoints="1" noAdjustHandles="1" noChangeArrowheads="1" noChangeShapeType="1"/>
          </p:cNvCxnSpPr>
          <p:nvPr/>
        </p:nvCxnSpPr>
        <p:spPr>
          <a:xfrm>
            <a:off x="4073131" y="2638425"/>
            <a:ext cx="3421856"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3078" name="Title 1"/>
          <p:cNvSpPr>
            <a:spLocks noGrp="1"/>
          </p:cNvSpPr>
          <p:nvPr>
            <p:ph type="title"/>
          </p:nvPr>
        </p:nvSpPr>
        <p:spPr>
          <a:xfrm>
            <a:off x="4343400" y="533400"/>
            <a:ext cx="4572000" cy="2286000"/>
          </a:xfrm>
          <a:solidFill>
            <a:schemeClr val="bg1">
              <a:alpha val="88000"/>
            </a:schemeClr>
          </a:solidFill>
        </p:spPr>
        <p:txBody>
          <a:bodyPr>
            <a:normAutofit fontScale="90000"/>
          </a:bodyPr>
          <a:lstStyle/>
          <a:p>
            <a:pPr algn="l" fontAlgn="auto">
              <a:spcAft>
                <a:spcPts val="0"/>
              </a:spcAft>
              <a:defRPr/>
            </a:pPr>
            <a:r>
              <a:rPr lang="en-US" altLang="en-US" dirty="0">
                <a:solidFill>
                  <a:srgbClr val="0070C0"/>
                </a:solidFill>
              </a:rPr>
              <a:t>Vehicle Collision: </a:t>
            </a:r>
            <a:br>
              <a:rPr lang="en-US" altLang="en-US" dirty="0">
                <a:solidFill>
                  <a:srgbClr val="0070C0"/>
                </a:solidFill>
              </a:rPr>
            </a:br>
            <a:r>
              <a:rPr lang="en-US" altLang="en-US" sz="4900" dirty="0">
                <a:solidFill>
                  <a:srgbClr val="0070C0"/>
                </a:solidFill>
              </a:rPr>
              <a:t>What to do next?</a:t>
            </a:r>
          </a:p>
        </p:txBody>
      </p:sp>
      <p:sp>
        <p:nvSpPr>
          <p:cNvPr id="3" name="Content Placeholder 2"/>
          <p:cNvSpPr>
            <a:spLocks noGrp="1"/>
          </p:cNvSpPr>
          <p:nvPr>
            <p:ph idx="1"/>
          </p:nvPr>
        </p:nvSpPr>
        <p:spPr>
          <a:xfrm>
            <a:off x="4419600" y="3419475"/>
            <a:ext cx="4331494" cy="2987675"/>
          </a:xfrm>
          <a:solidFill>
            <a:schemeClr val="accent3">
              <a:alpha val="71000"/>
            </a:schemeClr>
          </a:solidFill>
        </p:spPr>
        <p:txBody>
          <a:bodyPr rtlCol="0">
            <a:normAutofit lnSpcReduction="10000"/>
          </a:bodyPr>
          <a:lstStyle/>
          <a:p>
            <a:pPr marL="0" indent="0" fontAlgn="auto">
              <a:spcAft>
                <a:spcPts val="0"/>
              </a:spcAft>
              <a:buClr>
                <a:schemeClr val="bg1"/>
              </a:buClr>
              <a:buFont typeface="Arial" pitchFamily="34" charset="0"/>
              <a:buNone/>
              <a:defRPr/>
            </a:pPr>
            <a:r>
              <a:rPr lang="en-US" b="1" dirty="0">
                <a:solidFill>
                  <a:schemeClr val="tx1"/>
                </a:solidFill>
              </a:rPr>
              <a:t>On scene</a:t>
            </a:r>
          </a:p>
          <a:p>
            <a:pPr marL="0" indent="0" fontAlgn="auto">
              <a:spcAft>
                <a:spcPts val="0"/>
              </a:spcAft>
              <a:buClr>
                <a:schemeClr val="bg1"/>
              </a:buClr>
              <a:buNone/>
              <a:defRPr/>
            </a:pPr>
            <a:r>
              <a:rPr lang="en-US" dirty="0">
                <a:solidFill>
                  <a:schemeClr val="tx1"/>
                </a:solidFill>
              </a:rPr>
              <a:t>1.  Determine if vehicle is  drivable</a:t>
            </a:r>
          </a:p>
          <a:p>
            <a:pPr marL="0" indent="0" fontAlgn="auto">
              <a:spcAft>
                <a:spcPts val="0"/>
              </a:spcAft>
              <a:buClr>
                <a:schemeClr val="bg1"/>
              </a:buClr>
              <a:buNone/>
              <a:defRPr/>
            </a:pPr>
            <a:r>
              <a:rPr lang="en-US" dirty="0">
                <a:solidFill>
                  <a:schemeClr val="tx1"/>
                </a:solidFill>
              </a:rPr>
              <a:t>2.  Contact authorities and manager</a:t>
            </a:r>
          </a:p>
          <a:p>
            <a:pPr marL="0" indent="0" fontAlgn="auto">
              <a:spcAft>
                <a:spcPts val="0"/>
              </a:spcAft>
              <a:buClr>
                <a:schemeClr val="bg1"/>
              </a:buClr>
              <a:buNone/>
              <a:defRPr/>
            </a:pPr>
            <a:r>
              <a:rPr lang="en-US" dirty="0">
                <a:solidFill>
                  <a:schemeClr val="tx1"/>
                </a:solidFill>
              </a:rPr>
              <a:t>3.  Complete accident report             		   4.  Take photos</a:t>
            </a:r>
          </a:p>
          <a:p>
            <a:pPr marL="0" indent="0" fontAlgn="auto">
              <a:spcAft>
                <a:spcPts val="0"/>
              </a:spcAft>
              <a:buClr>
                <a:schemeClr val="bg1"/>
              </a:buClr>
              <a:buFont typeface="Arial" pitchFamily="34" charset="0"/>
              <a:buNone/>
              <a:defRPr/>
            </a:pPr>
            <a:endParaRPr lang="en-US" dirty="0">
              <a:solidFill>
                <a:schemeClr val="tx1"/>
              </a:solidFill>
            </a:endParaRPr>
          </a:p>
          <a:p>
            <a:pPr marL="457200" indent="-457200" fontAlgn="auto">
              <a:spcAft>
                <a:spcPts val="0"/>
              </a:spcAft>
              <a:buClr>
                <a:schemeClr val="bg1"/>
              </a:buClr>
              <a:buFont typeface="Arial" pitchFamily="34" charset="0"/>
              <a:buAutoNum type="arabicPeriod" startAt="3"/>
              <a:defRPr/>
            </a:pPr>
            <a:endParaRPr lang="en-US" dirty="0">
              <a:solidFill>
                <a:schemeClr val="tx1"/>
              </a:solidFill>
            </a:endParaRPr>
          </a:p>
          <a:p>
            <a:pPr fontAlgn="auto">
              <a:spcAft>
                <a:spcPts val="0"/>
              </a:spcAft>
              <a:buClr>
                <a:srgbClr val="3C3D52"/>
              </a:buClr>
              <a:buFont typeface="Arial" pitchFamily="34" charset="0"/>
              <a:buChar char="•"/>
              <a:defRPr/>
            </a:pPr>
            <a:endParaRPr lang="en-US" dirty="0">
              <a:solidFill>
                <a:schemeClr val="tx1"/>
              </a:solidFill>
            </a:endParaRPr>
          </a:p>
        </p:txBody>
      </p:sp>
      <p:pic>
        <p:nvPicPr>
          <p:cNvPr id="5127"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4821" y="5692775"/>
            <a:ext cx="245626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38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62400" y="304800"/>
            <a:ext cx="4248149" cy="1325562"/>
          </a:xfrm>
        </p:spPr>
        <p:txBody>
          <a:bodyPr/>
          <a:lstStyle/>
          <a:p>
            <a:pPr algn="l" fontAlgn="auto">
              <a:lnSpc>
                <a:spcPct val="100000"/>
              </a:lnSpc>
              <a:spcAft>
                <a:spcPts val="0"/>
              </a:spcAft>
              <a:defRPr/>
            </a:pPr>
            <a:r>
              <a:rPr lang="en-US" altLang="en-US" sz="4000" dirty="0"/>
              <a:t>Move to a safe area </a:t>
            </a:r>
            <a:r>
              <a:rPr lang="en-US" altLang="en-US" sz="3200" dirty="0"/>
              <a:t>(if possible)</a:t>
            </a:r>
          </a:p>
        </p:txBody>
      </p:sp>
      <p:sp>
        <p:nvSpPr>
          <p:cNvPr id="6147" name="Rectangle 3"/>
          <p:cNvSpPr>
            <a:spLocks noChangeArrowheads="1"/>
          </p:cNvSpPr>
          <p:nvPr/>
        </p:nvSpPr>
        <p:spPr bwMode="auto">
          <a:xfrm>
            <a:off x="159546" y="841379"/>
            <a:ext cx="372665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en-US" altLang="en-US" sz="2800" dirty="0">
                <a:solidFill>
                  <a:prstClr val="black"/>
                </a:solidFill>
                <a:latin typeface="Calibri" pitchFamily="34" charset="0"/>
                <a:ea typeface="Verdana" pitchFamily="34" charset="0"/>
                <a:cs typeface="Verdana" pitchFamily="34" charset="0"/>
              </a:rPr>
              <a:t>If it's safe to do so and you are not injured, move your vehicle out the path of travel, possibly to the shoulder of the road.</a:t>
            </a:r>
            <a:br>
              <a:rPr lang="en-US" altLang="en-US" sz="2800" dirty="0">
                <a:solidFill>
                  <a:prstClr val="black"/>
                </a:solidFill>
                <a:latin typeface="Calibri" pitchFamily="34" charset="0"/>
                <a:ea typeface="Verdana" pitchFamily="34" charset="0"/>
                <a:cs typeface="Verdana" pitchFamily="34" charset="0"/>
              </a:rPr>
            </a:br>
            <a:br>
              <a:rPr lang="en-US" altLang="en-US" sz="2800" dirty="0">
                <a:solidFill>
                  <a:prstClr val="black"/>
                </a:solidFill>
                <a:latin typeface="Calibri" pitchFamily="34" charset="0"/>
                <a:ea typeface="Verdana" pitchFamily="34" charset="0"/>
                <a:cs typeface="Verdana" pitchFamily="34" charset="0"/>
              </a:rPr>
            </a:br>
            <a:r>
              <a:rPr lang="en-US" altLang="en-US" sz="2800" dirty="0">
                <a:solidFill>
                  <a:prstClr val="black"/>
                </a:solidFill>
                <a:latin typeface="Calibri" pitchFamily="34" charset="0"/>
                <a:ea typeface="Verdana" pitchFamily="34" charset="0"/>
                <a:cs typeface="Verdana" pitchFamily="34" charset="0"/>
              </a:rPr>
              <a:t>If moving your car is not possible, turn on your hazard flashers to warn other drivers that your vehicle is immobilized.</a:t>
            </a:r>
            <a:endParaRPr lang="en-US" altLang="en-US" dirty="0">
              <a:solidFill>
                <a:prstClr val="black"/>
              </a:solidFill>
              <a:latin typeface="Calibri" pitchFamily="34" charset="0"/>
              <a:ea typeface="Verdana" pitchFamily="34" charset="0"/>
              <a:cs typeface="Verdana" pitchFamily="34" charset="0"/>
            </a:endParaRPr>
          </a:p>
        </p:txBody>
      </p:sp>
      <p:pic>
        <p:nvPicPr>
          <p:cNvPr id="4101"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86200" y="2286000"/>
            <a:ext cx="4937174" cy="400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35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7220" y="1066800"/>
            <a:ext cx="7886700" cy="630235"/>
          </a:xfrm>
        </p:spPr>
        <p:txBody>
          <a:bodyPr/>
          <a:lstStyle/>
          <a:p>
            <a:pPr fontAlgn="auto">
              <a:spcAft>
                <a:spcPts val="0"/>
              </a:spcAft>
              <a:defRPr/>
            </a:pPr>
            <a:br>
              <a:rPr lang="en-US" altLang="en-US" sz="4000" dirty="0"/>
            </a:br>
            <a:br>
              <a:rPr lang="en-US" altLang="en-US" sz="4000" dirty="0"/>
            </a:br>
            <a:r>
              <a:rPr lang="en-US" altLang="en-US" sz="4000" dirty="0"/>
              <a:t>Stop your vehicle and get out</a:t>
            </a:r>
            <a:br>
              <a:rPr lang="en-US" altLang="en-US" sz="4000" dirty="0"/>
            </a:br>
            <a:endParaRPr lang="en-US" altLang="en-US" sz="4000" dirty="0"/>
          </a:p>
        </p:txBody>
      </p:sp>
      <p:sp>
        <p:nvSpPr>
          <p:cNvPr id="7171" name="Rectangle 2"/>
          <p:cNvSpPr>
            <a:spLocks noChangeArrowheads="1"/>
          </p:cNvSpPr>
          <p:nvPr/>
        </p:nvSpPr>
        <p:spPr bwMode="auto">
          <a:xfrm>
            <a:off x="228600" y="1270273"/>
            <a:ext cx="3670697"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endParaRPr lang="en-US" altLang="en-US" sz="2700" dirty="0">
              <a:solidFill>
                <a:prstClr val="black"/>
              </a:solidFill>
              <a:latin typeface="Calibri" pitchFamily="34" charset="0"/>
              <a:cs typeface="Arial" charset="0"/>
            </a:endParaRPr>
          </a:p>
          <a:p>
            <a:pPr fontAlgn="base">
              <a:spcBef>
                <a:spcPct val="0"/>
              </a:spcBef>
              <a:spcAft>
                <a:spcPct val="0"/>
              </a:spcAft>
              <a:buFontTx/>
              <a:buNone/>
            </a:pPr>
            <a:r>
              <a:rPr lang="en-US" altLang="en-US" sz="2700" dirty="0">
                <a:solidFill>
                  <a:prstClr val="black"/>
                </a:solidFill>
                <a:latin typeface="Calibri" pitchFamily="34" charset="0"/>
                <a:cs typeface="Arial" charset="0"/>
              </a:rPr>
              <a:t>Make sure your vehicle is no longer moving, turn off the engine, shift to park, or set the hand brake if you drive a manual. Check your surroundings before opening the door. </a:t>
            </a:r>
            <a:br>
              <a:rPr lang="en-US" altLang="en-US" dirty="0">
                <a:solidFill>
                  <a:prstClr val="black"/>
                </a:solidFill>
                <a:latin typeface="Calibri" pitchFamily="34" charset="0"/>
                <a:cs typeface="Arial" charset="0"/>
              </a:rPr>
            </a:br>
            <a:endParaRPr lang="en-US" altLang="en-US" dirty="0">
              <a:solidFill>
                <a:prstClr val="black"/>
              </a:solidFill>
              <a:latin typeface="Calibri" pitchFamily="34" charset="0"/>
              <a:cs typeface="Arial" charset="0"/>
            </a:endParaRPr>
          </a:p>
        </p:txBody>
      </p:sp>
      <p:pic>
        <p:nvPicPr>
          <p:cNvPr id="5125" name="Picture 4"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8347" y="1371600"/>
            <a:ext cx="4643438" cy="34766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3"/>
          <p:cNvSpPr>
            <a:spLocks noChangeArrowheads="1"/>
          </p:cNvSpPr>
          <p:nvPr/>
        </p:nvSpPr>
        <p:spPr bwMode="auto">
          <a:xfrm>
            <a:off x="3581400" y="5105400"/>
            <a:ext cx="473511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en-US" altLang="en-US" sz="2800" b="1" dirty="0">
                <a:solidFill>
                  <a:srgbClr val="D89E0E"/>
                </a:solidFill>
                <a:latin typeface="Calibri" pitchFamily="34" charset="0"/>
                <a:cs typeface="Arial" charset="0"/>
              </a:rPr>
              <a:t>If you have flares, cones or hazard triangles, consider using them.</a:t>
            </a:r>
          </a:p>
        </p:txBody>
      </p:sp>
      <p:pic>
        <p:nvPicPr>
          <p:cNvPr id="1027" name="Picture 3" descr="C:\Users\lmidyett\AppData\Local\Microsoft\Windows\Temporary Internet Files\Content.IE5\V9VUW6IB\orange-cone[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96200" y="5105400"/>
            <a:ext cx="1022747" cy="1516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41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76225" y="706438"/>
            <a:ext cx="7886700" cy="1325562"/>
          </a:xfrm>
        </p:spPr>
        <p:txBody>
          <a:bodyPr/>
          <a:lstStyle/>
          <a:p>
            <a:pPr fontAlgn="auto">
              <a:spcAft>
                <a:spcPts val="0"/>
              </a:spcAft>
              <a:defRPr/>
            </a:pPr>
            <a:r>
              <a:rPr lang="en-US" altLang="en-US" sz="4000" dirty="0"/>
              <a:t>Check on others involved</a:t>
            </a:r>
            <a:br>
              <a:rPr lang="en-US" altLang="en-US" sz="4000" dirty="0"/>
            </a:br>
            <a:endParaRPr lang="en-US" altLang="en-US" sz="4000" dirty="0"/>
          </a:p>
        </p:txBody>
      </p:sp>
      <p:sp>
        <p:nvSpPr>
          <p:cNvPr id="8195" name="Rectangle 2"/>
          <p:cNvSpPr>
            <a:spLocks noChangeArrowheads="1"/>
          </p:cNvSpPr>
          <p:nvPr/>
        </p:nvSpPr>
        <p:spPr bwMode="auto">
          <a:xfrm>
            <a:off x="816771" y="1524000"/>
            <a:ext cx="369451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en-US" altLang="en-US" dirty="0">
                <a:solidFill>
                  <a:prstClr val="black"/>
                </a:solidFill>
                <a:latin typeface="Calibri" pitchFamily="34" charset="0"/>
                <a:cs typeface="Arial" charset="0"/>
              </a:rPr>
              <a:t>Check on all parties involved, including drivers, passengers, and pedestrians, to make sure no one is injured. </a:t>
            </a:r>
            <a:br>
              <a:rPr lang="en-US" altLang="en-US" dirty="0">
                <a:solidFill>
                  <a:prstClr val="black"/>
                </a:solidFill>
                <a:latin typeface="Calibri" pitchFamily="34" charset="0"/>
                <a:cs typeface="Arial" charset="0"/>
              </a:rPr>
            </a:br>
            <a:br>
              <a:rPr lang="en-US" altLang="en-US" dirty="0">
                <a:solidFill>
                  <a:prstClr val="black"/>
                </a:solidFill>
                <a:latin typeface="Calibri" pitchFamily="34" charset="0"/>
                <a:cs typeface="Arial" charset="0"/>
              </a:rPr>
            </a:br>
            <a:r>
              <a:rPr lang="en-US" altLang="en-US" dirty="0">
                <a:solidFill>
                  <a:prstClr val="black"/>
                </a:solidFill>
                <a:latin typeface="Calibri" pitchFamily="34" charset="0"/>
                <a:cs typeface="Arial" charset="0"/>
              </a:rPr>
              <a:t>Call 911 if anyone is injured. </a:t>
            </a:r>
            <a:br>
              <a:rPr lang="en-US" altLang="en-US" dirty="0">
                <a:solidFill>
                  <a:prstClr val="black"/>
                </a:solidFill>
                <a:latin typeface="Calibri" pitchFamily="34" charset="0"/>
                <a:cs typeface="Arial" charset="0"/>
              </a:rPr>
            </a:br>
            <a:br>
              <a:rPr lang="en-US" altLang="en-US" dirty="0">
                <a:solidFill>
                  <a:prstClr val="black"/>
                </a:solidFill>
                <a:latin typeface="Calibri" pitchFamily="34" charset="0"/>
                <a:cs typeface="Arial" charset="0"/>
              </a:rPr>
            </a:br>
            <a:r>
              <a:rPr lang="en-US" altLang="en-US" dirty="0">
                <a:solidFill>
                  <a:prstClr val="black"/>
                </a:solidFill>
                <a:latin typeface="Calibri" pitchFamily="34" charset="0"/>
                <a:cs typeface="Arial" charset="0"/>
              </a:rPr>
              <a:t>Even a minor symptom like dizziness should be medically evaluated.  </a:t>
            </a:r>
          </a:p>
        </p:txBody>
      </p:sp>
      <p:pic>
        <p:nvPicPr>
          <p:cNvPr id="6150" name="Picture 4" descr="Related ima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82100" y="2286000"/>
            <a:ext cx="3703238" cy="33023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8550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92919" y="685800"/>
            <a:ext cx="7886700" cy="1325562"/>
          </a:xfrm>
        </p:spPr>
        <p:txBody>
          <a:bodyPr/>
          <a:lstStyle/>
          <a:p>
            <a:pPr fontAlgn="auto">
              <a:spcAft>
                <a:spcPts val="0"/>
              </a:spcAft>
              <a:defRPr/>
            </a:pPr>
            <a:r>
              <a:rPr lang="en-US" altLang="en-US" sz="4400" dirty="0"/>
              <a:t>Call the police to the scene</a:t>
            </a:r>
            <a:br>
              <a:rPr lang="en-US" altLang="en-US" sz="4400" dirty="0"/>
            </a:br>
            <a:endParaRPr lang="en-US" altLang="en-US" sz="4400" dirty="0"/>
          </a:p>
        </p:txBody>
      </p:sp>
      <p:sp>
        <p:nvSpPr>
          <p:cNvPr id="9219" name="Rectangle 2"/>
          <p:cNvSpPr>
            <a:spLocks noChangeArrowheads="1"/>
          </p:cNvSpPr>
          <p:nvPr/>
        </p:nvSpPr>
        <p:spPr bwMode="auto">
          <a:xfrm>
            <a:off x="392908" y="1447800"/>
            <a:ext cx="826293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en-US" altLang="en-US" sz="2000" dirty="0">
                <a:solidFill>
                  <a:prstClr val="black"/>
                </a:solidFill>
                <a:latin typeface="Calibri" pitchFamily="34" charset="0"/>
                <a:cs typeface="Arial" charset="0"/>
              </a:rPr>
              <a:t>Even in minor accidents, a police accident report can be of value when dealing with your insurance company and other drivers. Let the police objectively judge events and determine who, if anyone, is at fault in the crash. If the police can't make it to the scene (which is more likely if there are no injuries), you can file an accident report through your state's DMV.</a:t>
            </a:r>
          </a:p>
        </p:txBody>
      </p:sp>
      <p:pic>
        <p:nvPicPr>
          <p:cNvPr id="7173" name="Picture 2" descr="Image result for police at scene of accide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7955" y="3581400"/>
            <a:ext cx="7512844" cy="29384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92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6910180" cy="6898367"/>
          </a:xfrm>
          <a:prstGeom prst="rect">
            <a:avLst/>
          </a:prstGeom>
          <a:noFill/>
          <a:extLst>
            <a:ext uri="{909E8E84-426E-40DD-AFC4-6F175D3DCCD1}">
              <a14:hiddenFill xmlns:a14="http://schemas.microsoft.com/office/drawing/2010/main">
                <a:solidFill>
                  <a:srgbClr val="FFFFFF"/>
                </a:solidFill>
              </a14:hiddenFill>
            </a:ext>
          </a:extLst>
        </p:spPr>
      </p:pic>
      <p:sp>
        <p:nvSpPr>
          <p:cNvPr id="8194" name="Title 1"/>
          <p:cNvSpPr>
            <a:spLocks noGrp="1"/>
          </p:cNvSpPr>
          <p:nvPr>
            <p:ph type="title"/>
          </p:nvPr>
        </p:nvSpPr>
        <p:spPr>
          <a:xfrm>
            <a:off x="304800" y="152400"/>
            <a:ext cx="3283744" cy="3035300"/>
          </a:xfrm>
        </p:spPr>
        <p:txBody>
          <a:bodyPr/>
          <a:lstStyle/>
          <a:p>
            <a:pPr fontAlgn="auto">
              <a:spcAft>
                <a:spcPts val="0"/>
              </a:spcAft>
              <a:defRPr/>
            </a:pPr>
            <a:r>
              <a:rPr lang="en-US" altLang="en-US" sz="4000" dirty="0"/>
              <a:t>Gather information</a:t>
            </a:r>
            <a:br>
              <a:rPr lang="en-US" altLang="en-US" sz="4000" dirty="0"/>
            </a:br>
            <a:endParaRPr lang="en-US" altLang="en-US" sz="4000" dirty="0"/>
          </a:p>
        </p:txBody>
      </p:sp>
      <p:pic>
        <p:nvPicPr>
          <p:cNvPr id="8197" name="Picture 2"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819401"/>
            <a:ext cx="3718237" cy="2971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Rectangle 2"/>
          <p:cNvSpPr/>
          <p:nvPr/>
        </p:nvSpPr>
        <p:spPr>
          <a:xfrm>
            <a:off x="4350546" y="464910"/>
            <a:ext cx="4669631" cy="4708981"/>
          </a:xfrm>
          <a:prstGeom prst="rect">
            <a:avLst/>
          </a:prstGeom>
          <a:solidFill>
            <a:schemeClr val="bg1"/>
          </a:solidFill>
        </p:spPr>
        <p:txBody>
          <a:bodyPr>
            <a:spAutoFit/>
          </a:bodyPr>
          <a:lstStyle/>
          <a:p>
            <a:pPr>
              <a:defRPr/>
            </a:pPr>
            <a:r>
              <a:rPr lang="en-US" sz="2000" dirty="0">
                <a:solidFill>
                  <a:prstClr val="black"/>
                </a:solidFill>
                <a:cs typeface="Arial" charset="0"/>
              </a:rPr>
              <a:t>Try to write down as much info as possible in the accident aftermath, including:</a:t>
            </a:r>
            <a:br>
              <a:rPr lang="en-US" sz="2000" dirty="0">
                <a:solidFill>
                  <a:prstClr val="black"/>
                </a:solidFill>
                <a:cs typeface="Arial" charset="0"/>
              </a:rPr>
            </a:br>
            <a:endParaRPr lang="en-US" sz="2000" dirty="0">
              <a:solidFill>
                <a:prstClr val="black"/>
              </a:solidFill>
              <a:cs typeface="Arial" charset="0"/>
            </a:endParaRPr>
          </a:p>
          <a:p>
            <a:pPr marL="342900" indent="-342900">
              <a:buFont typeface="Wingdings" panose="05000000000000000000" pitchFamily="2" charset="2"/>
              <a:buChar char="q"/>
              <a:defRPr/>
            </a:pPr>
            <a:r>
              <a:rPr lang="en-US" sz="2000" b="1" dirty="0">
                <a:solidFill>
                  <a:prstClr val="black"/>
                </a:solidFill>
                <a:cs typeface="Arial" charset="0"/>
              </a:rPr>
              <a:t>Driver and passenger names</a:t>
            </a:r>
          </a:p>
          <a:p>
            <a:pPr marL="342900" indent="-342900">
              <a:buFont typeface="Wingdings" panose="05000000000000000000" pitchFamily="2" charset="2"/>
              <a:buChar char="q"/>
              <a:defRPr/>
            </a:pPr>
            <a:r>
              <a:rPr lang="en-US" sz="2000" b="1" dirty="0">
                <a:solidFill>
                  <a:prstClr val="black"/>
                </a:solidFill>
                <a:cs typeface="Arial" charset="0"/>
              </a:rPr>
              <a:t>License plate numbers</a:t>
            </a:r>
          </a:p>
          <a:p>
            <a:pPr marL="342900" indent="-342900">
              <a:buFont typeface="Wingdings" panose="05000000000000000000" pitchFamily="2" charset="2"/>
              <a:buChar char="q"/>
              <a:defRPr/>
            </a:pPr>
            <a:r>
              <a:rPr lang="en-US" sz="2000" b="1" dirty="0">
                <a:solidFill>
                  <a:prstClr val="black"/>
                </a:solidFill>
                <a:cs typeface="Arial" charset="0"/>
              </a:rPr>
              <a:t>Insurance coverage details</a:t>
            </a:r>
          </a:p>
          <a:p>
            <a:pPr marL="342900" indent="-342900">
              <a:buFont typeface="Wingdings" panose="05000000000000000000" pitchFamily="2" charset="2"/>
              <a:buChar char="q"/>
              <a:defRPr/>
            </a:pPr>
            <a:r>
              <a:rPr lang="en-US" sz="2000" b="1" dirty="0">
                <a:solidFill>
                  <a:prstClr val="black"/>
                </a:solidFill>
                <a:cs typeface="Arial" charset="0"/>
              </a:rPr>
              <a:t>Makes and models of all vehicles involved</a:t>
            </a:r>
          </a:p>
          <a:p>
            <a:pPr marL="342900" indent="-342900">
              <a:buFont typeface="Wingdings" panose="05000000000000000000" pitchFamily="2" charset="2"/>
              <a:buChar char="q"/>
              <a:defRPr/>
            </a:pPr>
            <a:r>
              <a:rPr lang="en-US" sz="2000" b="1" dirty="0">
                <a:solidFill>
                  <a:prstClr val="black"/>
                </a:solidFill>
                <a:cs typeface="Arial" charset="0"/>
              </a:rPr>
              <a:t>Contact information for any eyewitnesses</a:t>
            </a:r>
          </a:p>
          <a:p>
            <a:pPr marL="342900" indent="-342900">
              <a:buFont typeface="Wingdings" panose="05000000000000000000" pitchFamily="2" charset="2"/>
              <a:buChar char="q"/>
              <a:defRPr/>
            </a:pPr>
            <a:r>
              <a:rPr lang="en-US" sz="2000" b="1" dirty="0">
                <a:solidFill>
                  <a:prstClr val="black"/>
                </a:solidFill>
                <a:cs typeface="Arial" charset="0"/>
              </a:rPr>
              <a:t>Exact location and time of the accident</a:t>
            </a:r>
          </a:p>
          <a:p>
            <a:pPr marL="342900" indent="-342900">
              <a:buFont typeface="Wingdings" panose="05000000000000000000" pitchFamily="2" charset="2"/>
              <a:buChar char="q"/>
              <a:defRPr/>
            </a:pPr>
            <a:r>
              <a:rPr lang="en-US" sz="2000" b="1" dirty="0">
                <a:solidFill>
                  <a:prstClr val="black"/>
                </a:solidFill>
                <a:cs typeface="Arial" charset="0"/>
              </a:rPr>
              <a:t>The name and badge number of any responding police officers</a:t>
            </a:r>
          </a:p>
        </p:txBody>
      </p:sp>
    </p:spTree>
    <p:extLst>
      <p:ext uri="{BB962C8B-B14F-4D97-AF65-F5344CB8AC3E}">
        <p14:creationId xmlns:p14="http://schemas.microsoft.com/office/powerpoint/2010/main" val="205548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3400" y="526752"/>
            <a:ext cx="7886700" cy="1325563"/>
          </a:xfrm>
        </p:spPr>
        <p:txBody>
          <a:bodyPr/>
          <a:lstStyle/>
          <a:p>
            <a:pPr fontAlgn="auto">
              <a:spcAft>
                <a:spcPts val="0"/>
              </a:spcAft>
              <a:defRPr/>
            </a:pPr>
            <a:r>
              <a:rPr lang="en-US" altLang="en-US" sz="4000" dirty="0"/>
              <a:t>Document the scene</a:t>
            </a:r>
            <a:br>
              <a:rPr lang="en-US" altLang="en-US" sz="4000" dirty="0"/>
            </a:br>
            <a:endParaRPr lang="en-US" altLang="en-US" sz="4000" dirty="0"/>
          </a:p>
        </p:txBody>
      </p:sp>
      <p:sp>
        <p:nvSpPr>
          <p:cNvPr id="11267" name="Rectangle 2"/>
          <p:cNvSpPr>
            <a:spLocks noChangeArrowheads="1"/>
          </p:cNvSpPr>
          <p:nvPr/>
        </p:nvSpPr>
        <p:spPr bwMode="auto">
          <a:xfrm>
            <a:off x="5334000" y="1189534"/>
            <a:ext cx="3505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pPr>
            <a:r>
              <a:rPr lang="en-US" altLang="en-US" sz="2800" b="1" dirty="0">
                <a:solidFill>
                  <a:prstClr val="black"/>
                </a:solidFill>
                <a:latin typeface="Calibri" pitchFamily="34" charset="0"/>
                <a:cs typeface="Arial" charset="0"/>
              </a:rPr>
              <a:t>If you have a smartphone with a camera, snap some photos of the accident scene and vehicles involved. </a:t>
            </a:r>
          </a:p>
          <a:p>
            <a:pPr fontAlgn="base">
              <a:spcBef>
                <a:spcPct val="0"/>
              </a:spcBef>
              <a:spcAft>
                <a:spcPct val="0"/>
              </a:spcAft>
            </a:pPr>
            <a:endParaRPr lang="en-US" altLang="en-US" sz="2800" b="1" dirty="0">
              <a:solidFill>
                <a:prstClr val="black"/>
              </a:solidFill>
              <a:latin typeface="Calibri" pitchFamily="34" charset="0"/>
              <a:cs typeface="Arial" charset="0"/>
            </a:endParaRPr>
          </a:p>
          <a:p>
            <a:pPr fontAlgn="base">
              <a:spcBef>
                <a:spcPct val="0"/>
              </a:spcBef>
              <a:spcAft>
                <a:spcPct val="0"/>
              </a:spcAft>
            </a:pPr>
            <a:r>
              <a:rPr lang="en-US" altLang="en-US" sz="2800" b="1" dirty="0">
                <a:solidFill>
                  <a:prstClr val="black"/>
                </a:solidFill>
                <a:latin typeface="Calibri" pitchFamily="34" charset="0"/>
                <a:cs typeface="Arial" charset="0"/>
              </a:rPr>
              <a:t>Take photos of damage, no damage, location, and all vehicles involved.</a:t>
            </a:r>
          </a:p>
        </p:txBody>
      </p:sp>
      <p:pic>
        <p:nvPicPr>
          <p:cNvPr id="9221" name="Picture 2" descr="Image result for taking pictures of an accident scen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6570" y="1876931"/>
            <a:ext cx="5477033" cy="28826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58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92894" y="428630"/>
            <a:ext cx="7886700" cy="919163"/>
          </a:xfrm>
        </p:spPr>
        <p:txBody>
          <a:bodyPr/>
          <a:lstStyle/>
          <a:p>
            <a:pPr fontAlgn="auto">
              <a:spcAft>
                <a:spcPts val="0"/>
              </a:spcAft>
              <a:defRPr/>
            </a:pPr>
            <a:r>
              <a:rPr lang="en-US" altLang="en-US" sz="4000"/>
              <a:t>Determine if vehicle is drivable</a:t>
            </a:r>
          </a:p>
        </p:txBody>
      </p:sp>
      <p:pic>
        <p:nvPicPr>
          <p:cNvPr id="10244" name="Picture 2" descr="Image result for minor accide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1877" y="2057400"/>
            <a:ext cx="3807092" cy="3360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p:cNvSpPr txBox="1">
            <a:spLocks noChangeArrowheads="1"/>
          </p:cNvSpPr>
          <p:nvPr/>
        </p:nvSpPr>
        <p:spPr bwMode="auto">
          <a:xfrm>
            <a:off x="1847853" y="1300165"/>
            <a:ext cx="15668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en-US" altLang="en-US" sz="3200" dirty="0">
                <a:solidFill>
                  <a:prstClr val="black"/>
                </a:solidFill>
                <a:latin typeface="Calibri" pitchFamily="34" charset="0"/>
                <a:cs typeface="Arial" charset="0"/>
              </a:rPr>
              <a:t>Drivable</a:t>
            </a:r>
          </a:p>
        </p:txBody>
      </p:sp>
      <p:sp>
        <p:nvSpPr>
          <p:cNvPr id="12293" name="Rectangle 5"/>
          <p:cNvSpPr>
            <a:spLocks noChangeArrowheads="1"/>
          </p:cNvSpPr>
          <p:nvPr/>
        </p:nvSpPr>
        <p:spPr bwMode="auto">
          <a:xfrm>
            <a:off x="5890023" y="1295400"/>
            <a:ext cx="23571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en-US" altLang="en-US" sz="3200" dirty="0">
                <a:solidFill>
                  <a:prstClr val="black"/>
                </a:solidFill>
                <a:latin typeface="Calibri" pitchFamily="34" charset="0"/>
                <a:cs typeface="Arial" charset="0"/>
              </a:rPr>
              <a:t>Non Drivable</a:t>
            </a:r>
          </a:p>
        </p:txBody>
      </p:sp>
      <p:sp>
        <p:nvSpPr>
          <p:cNvPr id="12294" name="TextBox 6"/>
          <p:cNvSpPr txBox="1">
            <a:spLocks noChangeArrowheads="1"/>
          </p:cNvSpPr>
          <p:nvPr/>
        </p:nvSpPr>
        <p:spPr bwMode="auto">
          <a:xfrm>
            <a:off x="532210" y="5417900"/>
            <a:ext cx="7886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fontAlgn="base">
              <a:spcBef>
                <a:spcPct val="0"/>
              </a:spcBef>
              <a:spcAft>
                <a:spcPct val="0"/>
              </a:spcAft>
              <a:buFontTx/>
              <a:buNone/>
            </a:pPr>
            <a:r>
              <a:rPr lang="en-US" altLang="en-US" b="1" dirty="0">
                <a:solidFill>
                  <a:prstClr val="black"/>
                </a:solidFill>
                <a:latin typeface="Calibri" pitchFamily="34" charset="0"/>
                <a:cs typeface="Arial" charset="0"/>
              </a:rPr>
              <a:t>If you feel uncomfortable driving a vehicle after a crash, have it towed to the nearest repair facility or contact your manager for direction (if applicable).</a:t>
            </a:r>
          </a:p>
        </p:txBody>
      </p:sp>
      <p:pic>
        <p:nvPicPr>
          <p:cNvPr id="9" name="Picture 2" descr="A police car parked in a parking lot&#10;&#10;Description generated with high confidenc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13386" y="2049829"/>
            <a:ext cx="3949050" cy="33680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37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704</Words>
  <Application>Microsoft Office PowerPoint</Application>
  <PresentationFormat>On-screen Show (4:3)</PresentationFormat>
  <Paragraphs>54</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Courier New</vt:lpstr>
      <vt:lpstr>Palatino Linotype</vt:lpstr>
      <vt:lpstr>Wingdings</vt:lpstr>
      <vt:lpstr>Executive</vt:lpstr>
      <vt:lpstr>Vehicle Collision:  Now What?</vt:lpstr>
      <vt:lpstr>Vehicle Collision:  What to do next?</vt:lpstr>
      <vt:lpstr>Move to a safe area (if possible)</vt:lpstr>
      <vt:lpstr>  Stop your vehicle and get out </vt:lpstr>
      <vt:lpstr>Check on others involved </vt:lpstr>
      <vt:lpstr>Call the police to the scene </vt:lpstr>
      <vt:lpstr>Gather information </vt:lpstr>
      <vt:lpstr>Document the scene </vt:lpstr>
      <vt:lpstr>Determine if vehicle is drivable</vt:lpstr>
      <vt:lpstr>Who to contact?</vt:lpstr>
      <vt:lpstr>Glove Box Accident Report</vt:lpstr>
      <vt:lpstr>PowerPoint Presentation</vt:lpstr>
      <vt:lpstr>Vehicle Collision:  Be Prepared.</vt:lpstr>
      <vt:lpstr>PowerPoint Presentation</vt:lpstr>
      <vt:lpstr>PowerPoint Presentation</vt:lpstr>
    </vt:vector>
  </TitlesOfParts>
  <Company>Arthur J. Gallagher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Vehicle Collision:  Now What?</dc:title>
  <dc:creator>Linda Midyett</dc:creator>
  <cp:lastModifiedBy>Clay Williams</cp:lastModifiedBy>
  <cp:revision>10</cp:revision>
  <dcterms:created xsi:type="dcterms:W3CDTF">2018-08-09T18:56:12Z</dcterms:created>
  <dcterms:modified xsi:type="dcterms:W3CDTF">2022-11-14T21:59:51Z</dcterms:modified>
</cp:coreProperties>
</file>