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7" r:id="rId1"/>
  </p:sldMasterIdLst>
  <p:notesMasterIdLst>
    <p:notesMasterId r:id="rId39"/>
  </p:notesMasterIdLst>
  <p:handoutMasterIdLst>
    <p:handoutMasterId r:id="rId40"/>
  </p:handoutMasterIdLst>
  <p:sldIdLst>
    <p:sldId id="256" r:id="rId2"/>
    <p:sldId id="329" r:id="rId3"/>
    <p:sldId id="258" r:id="rId4"/>
    <p:sldId id="332" r:id="rId5"/>
    <p:sldId id="272" r:id="rId6"/>
    <p:sldId id="273" r:id="rId7"/>
    <p:sldId id="274" r:id="rId8"/>
    <p:sldId id="275" r:id="rId9"/>
    <p:sldId id="276" r:id="rId10"/>
    <p:sldId id="277" r:id="rId11"/>
    <p:sldId id="278" r:id="rId12"/>
    <p:sldId id="279" r:id="rId13"/>
    <p:sldId id="280" r:id="rId14"/>
    <p:sldId id="259" r:id="rId15"/>
    <p:sldId id="267" r:id="rId16"/>
    <p:sldId id="281" r:id="rId17"/>
    <p:sldId id="271" r:id="rId18"/>
    <p:sldId id="262" r:id="rId19"/>
    <p:sldId id="268" r:id="rId20"/>
    <p:sldId id="263" r:id="rId21"/>
    <p:sldId id="270" r:id="rId22"/>
    <p:sldId id="264" r:id="rId23"/>
    <p:sldId id="265" r:id="rId24"/>
    <p:sldId id="266" r:id="rId25"/>
    <p:sldId id="282" r:id="rId26"/>
    <p:sldId id="283" r:id="rId27"/>
    <p:sldId id="284" r:id="rId28"/>
    <p:sldId id="285" r:id="rId29"/>
    <p:sldId id="288" r:id="rId30"/>
    <p:sldId id="289" r:id="rId31"/>
    <p:sldId id="290" r:id="rId32"/>
    <p:sldId id="260" r:id="rId33"/>
    <p:sldId id="331" r:id="rId34"/>
    <p:sldId id="333" r:id="rId35"/>
    <p:sldId id="334" r:id="rId36"/>
    <p:sldId id="335" r:id="rId37"/>
    <p:sldId id="336" r:id="rId3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5" autoAdjust="0"/>
  </p:normalViewPr>
  <p:slideViewPr>
    <p:cSldViewPr>
      <p:cViewPr varScale="1">
        <p:scale>
          <a:sx n="59" d="100"/>
          <a:sy n="59" d="100"/>
        </p:scale>
        <p:origin x="-67" y="-494"/>
      </p:cViewPr>
      <p:guideLst>
        <p:guide orient="horz" pos="2160"/>
        <p:guide pos="2880"/>
      </p:guideLst>
    </p:cSldViewPr>
  </p:slideViewPr>
  <p:outlineViewPr>
    <p:cViewPr>
      <p:scale>
        <a:sx n="33" d="100"/>
        <a:sy n="33" d="100"/>
      </p:scale>
      <p:origin x="0" y="412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73CBB2D1-F600-4EAB-8D31-36BF8705D7E3}" type="datetimeFigureOut">
              <a:rPr lang="en-US"/>
              <a:pPr>
                <a:defRPr/>
              </a:pPr>
              <a:t>9/28/2017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62ABBA1B-F8F6-4547-9FDA-2DB7DC1EB05C}" type="slidenum">
              <a:rPr lang="en-US"/>
              <a:pPr>
                <a:defRPr/>
              </a:pPr>
              <a:t>‹#›</a:t>
            </a:fld>
            <a:endParaRPr lang="en-US"/>
          </a:p>
        </p:txBody>
      </p:sp>
    </p:spTree>
    <p:extLst>
      <p:ext uri="{BB962C8B-B14F-4D97-AF65-F5344CB8AC3E}">
        <p14:creationId xmlns:p14="http://schemas.microsoft.com/office/powerpoint/2010/main" val="182307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943331E1-314B-4D3B-BE8B-8062F7E99F3F}" type="datetimeFigureOut">
              <a:rPr lang="en-US"/>
              <a:pPr>
                <a:defRPr/>
              </a:pPr>
              <a:t>9/28/2017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99F6E1AB-DBBC-4D41-9EFD-3EEBA4FCAA36}" type="slidenum">
              <a:rPr lang="en-US"/>
              <a:pPr>
                <a:defRPr/>
              </a:pPr>
              <a:t>‹#›</a:t>
            </a:fld>
            <a:endParaRPr lang="en-US"/>
          </a:p>
        </p:txBody>
      </p:sp>
    </p:spTree>
    <p:extLst>
      <p:ext uri="{BB962C8B-B14F-4D97-AF65-F5344CB8AC3E}">
        <p14:creationId xmlns:p14="http://schemas.microsoft.com/office/powerpoint/2010/main" val="1637573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Each trainee should have a company ladder inspection form.</a:t>
            </a:r>
          </a:p>
          <a:p>
            <a:r>
              <a:rPr lang="en-US" altLang="en-US" smtClean="0"/>
              <a:t>Each trainee should have a quiz documentation form.</a:t>
            </a:r>
          </a:p>
          <a:p>
            <a:endParaRPr lang="en-US" altLang="en-US" smtClean="0"/>
          </a:p>
        </p:txBody>
      </p:sp>
      <p:sp>
        <p:nvSpPr>
          <p:cNvPr id="4" name="Slide Number Placeholder 3"/>
          <p:cNvSpPr>
            <a:spLocks noGrp="1"/>
          </p:cNvSpPr>
          <p:nvPr>
            <p:ph type="sldNum" sz="quarter" idx="5"/>
          </p:nvPr>
        </p:nvSpPr>
        <p:spPr/>
        <p:txBody>
          <a:bodyPr/>
          <a:lstStyle/>
          <a:p>
            <a:pPr>
              <a:defRPr/>
            </a:pPr>
            <a:fld id="{4309ED1F-C3F4-4215-AFC2-95D229258BD2}"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C8ACC5-A69C-44A3-B271-967F3C50EF49}" type="slidenum">
              <a:rPr lang="en-US" smtClean="0"/>
              <a:pPr fontAlgn="base">
                <a:spcBef>
                  <a:spcPct val="0"/>
                </a:spcBef>
                <a:spcAft>
                  <a:spcPct val="0"/>
                </a:spcAft>
                <a:defRPr/>
              </a:pPr>
              <a:t>3</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smtClean="0">
                <a:latin typeface="Arial" charset="0"/>
              </a:rPr>
              <a:t>Visually inspect ladders before each use</a:t>
            </a:r>
          </a:p>
          <a:p>
            <a:pPr eaLnBrk="1" hangingPunct="1">
              <a:spcBef>
                <a:spcPct val="0"/>
              </a:spcBef>
            </a:pPr>
            <a:r>
              <a:rPr lang="en-US" altLang="en-US" sz="1000" smtClean="0">
                <a:latin typeface="Arial" charset="0"/>
              </a:rPr>
              <a:t>According to the National Safety Council, every year 400 – 600 people are killed and another 30,000 are seriously injured on ladders.</a:t>
            </a:r>
          </a:p>
          <a:p>
            <a:pPr eaLnBrk="1" hangingPunct="1">
              <a:spcBef>
                <a:spcPct val="0"/>
              </a:spcBef>
            </a:pPr>
            <a:endParaRPr lang="en-US" altLang="en-US" sz="1000" smtClean="0">
              <a:latin typeface="Arial" charset="0"/>
            </a:endParaRPr>
          </a:p>
          <a:p>
            <a:pPr eaLnBrk="1" hangingPunct="1">
              <a:spcBef>
                <a:spcPct val="0"/>
              </a:spcBef>
            </a:pPr>
            <a:r>
              <a:rPr lang="en-US" altLang="en-US" sz="1000" smtClean="0">
                <a:latin typeface="Arial" charset="0"/>
              </a:rPr>
              <a:t>Check for broken, loose or missing steps or rungs</a:t>
            </a:r>
          </a:p>
          <a:p>
            <a:pPr eaLnBrk="1" hangingPunct="1">
              <a:spcBef>
                <a:spcPct val="0"/>
              </a:spcBef>
            </a:pPr>
            <a:r>
              <a:rPr lang="en-US" altLang="en-US" sz="1000" smtClean="0">
                <a:latin typeface="Arial" charset="0"/>
              </a:rPr>
              <a:t>Check rails for structural damage</a:t>
            </a:r>
          </a:p>
          <a:p>
            <a:pPr eaLnBrk="1" hangingPunct="1">
              <a:spcBef>
                <a:spcPct val="0"/>
              </a:spcBef>
            </a:pPr>
            <a:r>
              <a:rPr lang="en-US" altLang="en-US" sz="1000" smtClean="0">
                <a:latin typeface="Arial" charset="0"/>
              </a:rPr>
              <a:t>Make sure rungs are free of grease, oil, water, ice, or other slippery materials</a:t>
            </a:r>
          </a:p>
          <a:p>
            <a:pPr eaLnBrk="1" hangingPunct="1">
              <a:spcBef>
                <a:spcPct val="0"/>
              </a:spcBef>
            </a:pPr>
            <a:r>
              <a:rPr lang="en-US" altLang="en-US" sz="1000" smtClean="0">
                <a:latin typeface="Arial" charset="0"/>
              </a:rPr>
              <a:t>If a ladder is broken or damaged, take it out of service immediately!</a:t>
            </a:r>
          </a:p>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EB4845-92B3-43E1-8B85-BD6F60B96B74}" type="slidenum">
              <a:rPr lang="en-US" smtClean="0"/>
              <a:pPr fontAlgn="base">
                <a:spcBef>
                  <a:spcPct val="0"/>
                </a:spcBef>
                <a:spcAft>
                  <a:spcPct val="0"/>
                </a:spcAft>
                <a:defRPr/>
              </a:pPr>
              <a:t>14</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Carrying ladders practice</a:t>
            </a:r>
            <a:r>
              <a:rPr lang="en-US" baseline="0" dirty="0" smtClean="0"/>
              <a:t> using your ladders.</a:t>
            </a:r>
            <a:endParaRPr lang="en-US" dirty="0"/>
          </a:p>
        </p:txBody>
      </p:sp>
      <p:sp>
        <p:nvSpPr>
          <p:cNvPr id="4" name="Slide Number Placeholder 3"/>
          <p:cNvSpPr>
            <a:spLocks noGrp="1"/>
          </p:cNvSpPr>
          <p:nvPr>
            <p:ph type="sldNum" sz="quarter" idx="10"/>
          </p:nvPr>
        </p:nvSpPr>
        <p:spPr/>
        <p:txBody>
          <a:bodyPr/>
          <a:lstStyle/>
          <a:p>
            <a:pPr>
              <a:defRPr/>
            </a:pPr>
            <a:fld id="{99F6E1AB-DBBC-4D41-9EFD-3EEBA4FCAA36}" type="slidenum">
              <a:rPr lang="en-US" smtClean="0"/>
              <a:pPr>
                <a:defRPr/>
              </a:pPr>
              <a:t>25</a:t>
            </a:fld>
            <a:endParaRPr lang="en-US"/>
          </a:p>
        </p:txBody>
      </p:sp>
    </p:spTree>
    <p:extLst>
      <p:ext uri="{BB962C8B-B14F-4D97-AF65-F5344CB8AC3E}">
        <p14:creationId xmlns:p14="http://schemas.microsoft.com/office/powerpoint/2010/main" val="256044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best done with hands on practice</a:t>
            </a:r>
            <a:r>
              <a:rPr lang="en-US" baseline="0" dirty="0" smtClean="0"/>
              <a:t> using your ladders and your vehicles and your specific ladder racks and securing methods.</a:t>
            </a:r>
            <a:endParaRPr lang="en-US" dirty="0"/>
          </a:p>
        </p:txBody>
      </p:sp>
      <p:sp>
        <p:nvSpPr>
          <p:cNvPr id="4" name="Slide Number Placeholder 3"/>
          <p:cNvSpPr>
            <a:spLocks noGrp="1"/>
          </p:cNvSpPr>
          <p:nvPr>
            <p:ph type="sldNum" sz="quarter" idx="10"/>
          </p:nvPr>
        </p:nvSpPr>
        <p:spPr/>
        <p:txBody>
          <a:bodyPr/>
          <a:lstStyle/>
          <a:p>
            <a:pPr>
              <a:defRPr/>
            </a:pPr>
            <a:fld id="{99F6E1AB-DBBC-4D41-9EFD-3EEBA4FCAA36}" type="slidenum">
              <a:rPr lang="en-US" smtClean="0"/>
              <a:pPr>
                <a:defRPr/>
              </a:pPr>
              <a:t>26</a:t>
            </a:fld>
            <a:endParaRPr lang="en-US"/>
          </a:p>
        </p:txBody>
      </p:sp>
    </p:spTree>
    <p:extLst>
      <p:ext uri="{BB962C8B-B14F-4D97-AF65-F5344CB8AC3E}">
        <p14:creationId xmlns:p14="http://schemas.microsoft.com/office/powerpoint/2010/main" val="198725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E9C3DE2-2C20-4A21-BB7C-D4282A48B819}" type="datetimeFigureOut">
              <a:rPr lang="en-US"/>
              <a:pPr>
                <a:defRPr/>
              </a:pPr>
              <a:t>9/28/2017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814B8F3-C29F-499C-9F35-8DFB8D4C2028}" type="slidenum">
              <a:rPr lang="en-US"/>
              <a:pPr>
                <a:defRPr/>
              </a:pPr>
              <a:t>‹#›</a:t>
            </a:fld>
            <a:endParaRPr lang="en-US"/>
          </a:p>
        </p:txBody>
      </p:sp>
    </p:spTree>
    <p:extLst>
      <p:ext uri="{BB962C8B-B14F-4D97-AF65-F5344CB8AC3E}">
        <p14:creationId xmlns:p14="http://schemas.microsoft.com/office/powerpoint/2010/main" val="211606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20F73B-0E39-4436-9042-9FB7B669087E}" type="datetimeFigureOut">
              <a:rPr lang="en-US"/>
              <a:pPr>
                <a:defRPr/>
              </a:pPr>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251D0A-4F39-48BA-9759-2E48F559FB90}" type="slidenum">
              <a:rPr lang="en-US"/>
              <a:pPr>
                <a:defRPr/>
              </a:pPr>
              <a:t>‹#›</a:t>
            </a:fld>
            <a:endParaRPr lang="en-US"/>
          </a:p>
        </p:txBody>
      </p:sp>
    </p:spTree>
    <p:extLst>
      <p:ext uri="{BB962C8B-B14F-4D97-AF65-F5344CB8AC3E}">
        <p14:creationId xmlns:p14="http://schemas.microsoft.com/office/powerpoint/2010/main" val="39833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D76EC6-D9AF-4241-B7E7-5965EB88FE81}" type="datetimeFigureOut">
              <a:rPr lang="en-US"/>
              <a:pPr>
                <a:defRPr/>
              </a:pPr>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29F0CA-4457-4D93-AE16-2124A8E2EE70}" type="slidenum">
              <a:rPr lang="en-US"/>
              <a:pPr>
                <a:defRPr/>
              </a:pPr>
              <a:t>‹#›</a:t>
            </a:fld>
            <a:endParaRPr lang="en-US"/>
          </a:p>
        </p:txBody>
      </p:sp>
    </p:spTree>
    <p:extLst>
      <p:ext uri="{BB962C8B-B14F-4D97-AF65-F5344CB8AC3E}">
        <p14:creationId xmlns:p14="http://schemas.microsoft.com/office/powerpoint/2010/main" val="294610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91200" y="6216650"/>
            <a:ext cx="180181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FA0D3C-8DD7-4C61-98EE-BA161AB75FF1}" type="datetimeFigureOut">
              <a:rPr lang="en-US"/>
              <a:pPr>
                <a:defRPr/>
              </a:pPr>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73A172-B07B-454A-BF46-37DC9B8AA6D1}" type="slidenum">
              <a:rPr lang="en-US"/>
              <a:pPr>
                <a:defRPr/>
              </a:pPr>
              <a:t>‹#›</a:t>
            </a:fld>
            <a:endParaRPr lang="en-US"/>
          </a:p>
        </p:txBody>
      </p:sp>
    </p:spTree>
    <p:extLst>
      <p:ext uri="{BB962C8B-B14F-4D97-AF65-F5344CB8AC3E}">
        <p14:creationId xmlns:p14="http://schemas.microsoft.com/office/powerpoint/2010/main" val="316463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34DF5A63-A32D-4F17-992A-11CB262F0B67}" type="datetimeFigureOut">
              <a:rPr lang="en-US"/>
              <a:pPr>
                <a:defRPr/>
              </a:pPr>
              <a:t>9/28/2017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9BDA190-58B6-44B8-9B27-4040DFA60F8F}" type="slidenum">
              <a:rPr lang="en-US"/>
              <a:pPr>
                <a:defRPr/>
              </a:pPr>
              <a:t>‹#›</a:t>
            </a:fld>
            <a:endParaRPr lang="en-US"/>
          </a:p>
        </p:txBody>
      </p:sp>
    </p:spTree>
    <p:extLst>
      <p:ext uri="{BB962C8B-B14F-4D97-AF65-F5344CB8AC3E}">
        <p14:creationId xmlns:p14="http://schemas.microsoft.com/office/powerpoint/2010/main" val="364761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D9C331-D790-43F6-BFB4-AE1B9607F0D4}" type="datetimeFigureOut">
              <a:rPr lang="en-US"/>
              <a:pPr>
                <a:defRPr/>
              </a:pPr>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CF19D1-61F0-4B4F-9EF7-E6FCD992B115}" type="slidenum">
              <a:rPr lang="en-US"/>
              <a:pPr>
                <a:defRPr/>
              </a:pPr>
              <a:t>‹#›</a:t>
            </a:fld>
            <a:endParaRPr lang="en-US"/>
          </a:p>
        </p:txBody>
      </p:sp>
    </p:spTree>
    <p:extLst>
      <p:ext uri="{BB962C8B-B14F-4D97-AF65-F5344CB8AC3E}">
        <p14:creationId xmlns:p14="http://schemas.microsoft.com/office/powerpoint/2010/main" val="137423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91DF6DF1-D3C2-4476-AFC2-457166C9A7DB}" type="datetimeFigureOut">
              <a:rPr lang="en-US"/>
              <a:pPr>
                <a:defRPr/>
              </a:pPr>
              <a:t>9/28/2017</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382A441C-BC4C-4AFA-8F69-74E66BE56782}" type="slidenum">
              <a:rPr lang="en-US"/>
              <a:pPr>
                <a:defRPr/>
              </a:pPr>
              <a:t>‹#›</a:t>
            </a:fld>
            <a:endParaRPr lang="en-US"/>
          </a:p>
        </p:txBody>
      </p:sp>
    </p:spTree>
    <p:extLst>
      <p:ext uri="{BB962C8B-B14F-4D97-AF65-F5344CB8AC3E}">
        <p14:creationId xmlns:p14="http://schemas.microsoft.com/office/powerpoint/2010/main" val="108457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E4AF98C-C0C9-44BE-93D8-347185716A9D}" type="datetimeFigureOut">
              <a:rPr lang="en-US"/>
              <a:pPr>
                <a:defRPr/>
              </a:pPr>
              <a:t>9/28/2017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625043-3CC0-415E-BFA6-AA7B71692B9C}" type="slidenum">
              <a:rPr lang="en-US"/>
              <a:pPr>
                <a:defRPr/>
              </a:pPr>
              <a:t>‹#›</a:t>
            </a:fld>
            <a:endParaRPr lang="en-US"/>
          </a:p>
        </p:txBody>
      </p:sp>
    </p:spTree>
    <p:extLst>
      <p:ext uri="{BB962C8B-B14F-4D97-AF65-F5344CB8AC3E}">
        <p14:creationId xmlns:p14="http://schemas.microsoft.com/office/powerpoint/2010/main" val="344805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B5DAC-6F4E-44AA-84E3-F5AE92229E70}" type="datetimeFigureOut">
              <a:rPr lang="en-US"/>
              <a:pPr>
                <a:defRPr/>
              </a:pPr>
              <a:t>9/28/2017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083565-1C86-48D7-87A7-C42BD7BABA3B}" type="slidenum">
              <a:rPr lang="en-US"/>
              <a:pPr>
                <a:defRPr/>
              </a:pPr>
              <a:t>‹#›</a:t>
            </a:fld>
            <a:endParaRPr lang="en-US"/>
          </a:p>
        </p:txBody>
      </p:sp>
    </p:spTree>
    <p:extLst>
      <p:ext uri="{BB962C8B-B14F-4D97-AF65-F5344CB8AC3E}">
        <p14:creationId xmlns:p14="http://schemas.microsoft.com/office/powerpoint/2010/main" val="45351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9631C5B-396C-4C39-B853-57543469486A}" type="datetimeFigureOut">
              <a:rPr lang="en-US"/>
              <a:pPr>
                <a:defRPr/>
              </a:pPr>
              <a:t>9/28/2017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CB00750-A9A3-4FC9-89B4-56CC680E3AE1}" type="slidenum">
              <a:rPr lang="en-US"/>
              <a:pPr>
                <a:defRPr/>
              </a:pPr>
              <a:t>‹#›</a:t>
            </a:fld>
            <a:endParaRPr lang="en-US"/>
          </a:p>
        </p:txBody>
      </p:sp>
    </p:spTree>
    <p:extLst>
      <p:ext uri="{BB962C8B-B14F-4D97-AF65-F5344CB8AC3E}">
        <p14:creationId xmlns:p14="http://schemas.microsoft.com/office/powerpoint/2010/main" val="113652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D7D1AE-2793-48F3-9B7D-55E1037A105E}" type="datetimeFigureOut">
              <a:rPr lang="en-US"/>
              <a:pPr>
                <a:defRPr/>
              </a:pPr>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CCA75-182C-4295-A9FA-E15FCCD4BB4D}" type="slidenum">
              <a:rPr lang="en-US"/>
              <a:pPr>
                <a:defRPr/>
              </a:pPr>
              <a:t>‹#›</a:t>
            </a:fld>
            <a:endParaRPr lang="en-US"/>
          </a:p>
        </p:txBody>
      </p:sp>
    </p:spTree>
    <p:extLst>
      <p:ext uri="{BB962C8B-B14F-4D97-AF65-F5344CB8AC3E}">
        <p14:creationId xmlns:p14="http://schemas.microsoft.com/office/powerpoint/2010/main" val="269339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fld id="{13E8D95C-CF4C-4A82-9BCF-41BCA74ED592}" type="datetimeFigureOut">
              <a:rPr lang="en-US"/>
              <a:pPr>
                <a:defRPr/>
              </a:pPr>
              <a:t>9/28/2017</a:t>
            </a:fld>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D7357726-6B48-420D-93E5-29EC3184B32C}" type="slidenum">
              <a:rPr lang="en-US"/>
              <a:pPr>
                <a:defRPr/>
              </a:pPr>
              <a:t>‹#›</a:t>
            </a:fld>
            <a:endParaRPr 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0" r:id="rId4"/>
    <p:sldLayoutId id="2147483829" r:id="rId5"/>
    <p:sldLayoutId id="2147483821" r:id="rId6"/>
    <p:sldLayoutId id="2147483822" r:id="rId7"/>
    <p:sldLayoutId id="2147483830" r:id="rId8"/>
    <p:sldLayoutId id="2147483823" r:id="rId9"/>
    <p:sldLayoutId id="2147483824" r:id="rId10"/>
    <p:sldLayoutId id="2147483825"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evelok.com/leveler.html"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itle 3"/>
          <p:cNvSpPr>
            <a:spLocks noGrp="1"/>
          </p:cNvSpPr>
          <p:nvPr>
            <p:ph type="ctrTitle"/>
          </p:nvPr>
        </p:nvSpPr>
        <p:spPr/>
        <p:txBody>
          <a:bodyPr/>
          <a:lstStyle/>
          <a:p>
            <a:pPr eaLnBrk="1" hangingPunct="1"/>
            <a:r>
              <a:rPr lang="en-US" altLang="en-US" sz="7200" smtClean="0"/>
              <a:t>Basic Ladder Safety</a:t>
            </a:r>
          </a:p>
        </p:txBody>
      </p:sp>
      <p:sp>
        <p:nvSpPr>
          <p:cNvPr id="3" name="Rectangle 2"/>
          <p:cNvSpPr/>
          <p:nvPr/>
        </p:nvSpPr>
        <p:spPr>
          <a:xfrm>
            <a:off x="342900" y="5181600"/>
            <a:ext cx="8458200" cy="9417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1200" dirty="0" smtClean="0">
                <a:effectLst/>
                <a:latin typeface="Calibri"/>
                <a:ea typeface="Calibri"/>
                <a:cs typeface="Times New Roman"/>
              </a:rPr>
              <a:t>The information in this document was obtained from sources which, to the best of the writer’s knowledge, are authentic and reliable. Arthur J. Gallagher &amp; Co. makes no guarantee of results and assumes no liability in connection with either the information or recommendations obtained in this document. Moreover, it cannot be assumed that every acceptable procedure is included in this document or that abnormal or unusual circumstances may not warrant or require further or additional procedures</a:t>
            </a:r>
            <a:r>
              <a:rPr lang="en-US" sz="1200" dirty="0" smtClean="0">
                <a:solidFill>
                  <a:schemeClr val="bg1">
                    <a:lumMod val="50000"/>
                  </a:schemeClr>
                </a:solidFill>
                <a:effectLst/>
                <a:latin typeface="Calibri"/>
                <a:ea typeface="Calibri"/>
                <a:cs typeface="Times New Roman"/>
              </a:rPr>
              <a:t>. </a:t>
            </a:r>
            <a:endParaRPr lang="en-US" sz="2000" dirty="0">
              <a:solidFill>
                <a:schemeClr val="bg1">
                  <a:lumMod val="50000"/>
                </a:schemeClr>
              </a:solidFill>
              <a:effectLst/>
              <a:latin typeface="Calibri"/>
              <a:ea typeface="Calibri"/>
              <a:cs typeface="Times New Roman"/>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533400"/>
            <a:ext cx="3429000" cy="563563"/>
          </a:xfrm>
        </p:spPr>
        <p:txBody>
          <a:bodyPr/>
          <a:lstStyle/>
          <a:p>
            <a:pPr marL="457200" indent="-457200" eaLnBrk="1" hangingPunct="1">
              <a:buFontTx/>
              <a:buChar char="•"/>
            </a:pPr>
            <a:r>
              <a:rPr lang="en-US" altLang="en-US" sz="3600" smtClean="0"/>
              <a:t>Bent Feet</a:t>
            </a:r>
          </a:p>
        </p:txBody>
      </p:sp>
      <p:pic>
        <p:nvPicPr>
          <p:cNvPr id="13315" name="Picture 3" descr="C:\Documents and Settings\Arrow\My Documents\Loss Control\Ladder Safety Pics\Wood Valley Trace Exclusion 00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66800" y="1114425"/>
            <a:ext cx="6934200" cy="42100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Oval 5"/>
          <p:cNvSpPr/>
          <p:nvPr/>
        </p:nvSpPr>
        <p:spPr>
          <a:xfrm>
            <a:off x="3657600" y="1752600"/>
            <a:ext cx="3124200" cy="3429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438400" y="457200"/>
            <a:ext cx="3429000" cy="639763"/>
          </a:xfrm>
        </p:spPr>
        <p:txBody>
          <a:bodyPr/>
          <a:lstStyle/>
          <a:p>
            <a:pPr eaLnBrk="1" hangingPunct="1"/>
            <a:r>
              <a:rPr lang="en-US" altLang="en-US" sz="4000" smtClean="0"/>
              <a:t>Missing feet</a:t>
            </a:r>
          </a:p>
        </p:txBody>
      </p:sp>
      <p:pic>
        <p:nvPicPr>
          <p:cNvPr id="14339" name="Picture 2" descr="C:\Documents and Settings\Arrow\My Documents\Loss Control\Ladder Safety Pics\IMG_22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942975"/>
            <a:ext cx="6629400" cy="4972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352800" y="1981200"/>
            <a:ext cx="3276600" cy="21336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371600" y="3429000"/>
            <a:ext cx="2057400" cy="20574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228600"/>
            <a:ext cx="5105400" cy="715963"/>
          </a:xfrm>
        </p:spPr>
        <p:txBody>
          <a:bodyPr/>
          <a:lstStyle/>
          <a:p>
            <a:pPr eaLnBrk="1" hangingPunct="1"/>
            <a:r>
              <a:rPr lang="en-US" altLang="en-US" sz="3200" smtClean="0"/>
              <a:t>Where was this ladder used?</a:t>
            </a:r>
          </a:p>
        </p:txBody>
      </p:sp>
      <p:pic>
        <p:nvPicPr>
          <p:cNvPr id="15363" name="Picture 2" descr="C:\Documents and Settings\Arrow\My Documents\Loss Control\Ladder Safety Pics\Wood Valley Trace Exclusion 03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1066800"/>
            <a:ext cx="7162800" cy="4905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rrow\My Documents\Loss Control\Ladder Safety Pics\Wood Valley Trace Exclusion 03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95400" y="1152525"/>
            <a:ext cx="6781800" cy="4895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9459" name="TextBox 4"/>
          <p:cNvSpPr txBox="1">
            <a:spLocks noChangeArrowheads="1"/>
          </p:cNvSpPr>
          <p:nvPr/>
        </p:nvSpPr>
        <p:spPr bwMode="auto">
          <a:xfrm>
            <a:off x="1447800" y="4572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a:t>At this home!</a:t>
            </a: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600" b="1" smtClean="0">
                <a:latin typeface="Arial" charset="0"/>
                <a:cs typeface="Arial" charset="0"/>
              </a:rPr>
              <a:t>Prevent a Fall</a:t>
            </a:r>
          </a:p>
        </p:txBody>
      </p:sp>
      <p:sp>
        <p:nvSpPr>
          <p:cNvPr id="20483" name="Rectangle 3"/>
          <p:cNvSpPr>
            <a:spLocks noGrp="1" noChangeArrowheads="1"/>
          </p:cNvSpPr>
          <p:nvPr>
            <p:ph idx="1"/>
          </p:nvPr>
        </p:nvSpPr>
        <p:spPr>
          <a:xfrm>
            <a:off x="228600" y="838200"/>
            <a:ext cx="3124200" cy="4114800"/>
          </a:xfrm>
        </p:spPr>
        <p:txBody>
          <a:bodyPr/>
          <a:lstStyle/>
          <a:p>
            <a:pPr eaLnBrk="1" hangingPunct="1">
              <a:lnSpc>
                <a:spcPct val="80000"/>
              </a:lnSpc>
            </a:pPr>
            <a:r>
              <a:rPr lang="en-US" altLang="en-US" sz="2800" smtClean="0">
                <a:latin typeface="Arial" charset="0"/>
              </a:rPr>
              <a:t>Placed with secure footing, or shall be latched or held in position</a:t>
            </a:r>
          </a:p>
          <a:p>
            <a:pPr eaLnBrk="1" hangingPunct="1">
              <a:lnSpc>
                <a:spcPct val="80000"/>
              </a:lnSpc>
            </a:pPr>
            <a:endParaRPr lang="en-US" altLang="en-US" sz="1800" smtClean="0">
              <a:latin typeface="Arial" charset="0"/>
            </a:endParaRPr>
          </a:p>
          <a:p>
            <a:pPr eaLnBrk="1" hangingPunct="1">
              <a:lnSpc>
                <a:spcPct val="80000"/>
              </a:lnSpc>
            </a:pPr>
            <a:endParaRPr lang="en-US" altLang="en-US" sz="1800" smtClean="0">
              <a:latin typeface="Arial" charset="0"/>
            </a:endParaRPr>
          </a:p>
          <a:p>
            <a:pPr eaLnBrk="1" hangingPunct="1">
              <a:lnSpc>
                <a:spcPct val="80000"/>
              </a:lnSpc>
            </a:pPr>
            <a:endParaRPr lang="en-US" altLang="en-US" sz="1600" smtClean="0">
              <a:latin typeface="Arial" charset="0"/>
            </a:endParaRPr>
          </a:p>
        </p:txBody>
      </p:sp>
      <p:sp>
        <p:nvSpPr>
          <p:cNvPr id="20484" name="Rectangle 8"/>
          <p:cNvSpPr>
            <a:spLocks noChangeArrowheads="1"/>
          </p:cNvSpPr>
          <p:nvPr/>
        </p:nvSpPr>
        <p:spPr bwMode="auto">
          <a:xfrm>
            <a:off x="990600" y="21336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200" b="1">
              <a:solidFill>
                <a:srgbClr val="0000FF"/>
              </a:solidFill>
            </a:endParaRPr>
          </a:p>
        </p:txBody>
      </p:sp>
      <p:pic>
        <p:nvPicPr>
          <p:cNvPr id="18437" name="Picture 2" descr="C:\Documents and Settings\Arrow\My Documents\Loss Control\Ladder Safety Pics\Wood Valley Trace Exclusion 1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24200" y="712788"/>
            <a:ext cx="550545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0486" name="TextBox 5"/>
          <p:cNvSpPr txBox="1">
            <a:spLocks noChangeArrowheads="1"/>
          </p:cNvSpPr>
          <p:nvPr/>
        </p:nvSpPr>
        <p:spPr bwMode="auto">
          <a:xfrm>
            <a:off x="3209925" y="2971800"/>
            <a:ext cx="1371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800" b="1">
                <a:latin typeface="Calibri" pitchFamily="34" charset="0"/>
              </a:rPr>
              <a:t>YES!</a:t>
            </a:r>
          </a:p>
        </p:txBody>
      </p:sp>
      <p:sp>
        <p:nvSpPr>
          <p:cNvPr id="7" name="Right Arrow 6"/>
          <p:cNvSpPr/>
          <p:nvPr/>
        </p:nvSpPr>
        <p:spPr>
          <a:xfrm>
            <a:off x="4572000" y="3144838"/>
            <a:ext cx="762000" cy="4841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smtClean="0">
                <a:latin typeface="Arial" charset="0"/>
                <a:cs typeface="Arial" charset="0"/>
              </a:rPr>
              <a:t>Prevent a Fall</a:t>
            </a:r>
            <a:endParaRPr lang="en-US" altLang="en-US" smtClean="0"/>
          </a:p>
        </p:txBody>
      </p:sp>
      <p:pic>
        <p:nvPicPr>
          <p:cNvPr id="19459" name="Picture 2" descr="C:\Documents and Settings\Arrow\My Documents\Loss Control\Ladder Safety Pics\Wood Valley Trace Exclusion 08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3427411" y="789655"/>
            <a:ext cx="5178872" cy="38862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1508" name="TextBox 4"/>
          <p:cNvSpPr txBox="1">
            <a:spLocks noChangeArrowheads="1"/>
          </p:cNvSpPr>
          <p:nvPr/>
        </p:nvSpPr>
        <p:spPr bwMode="auto">
          <a:xfrm>
            <a:off x="2514600" y="3332163"/>
            <a:ext cx="12192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800" b="1">
                <a:latin typeface="Calibri" pitchFamily="34" charset="0"/>
              </a:rPr>
              <a:t>NO!</a:t>
            </a:r>
          </a:p>
        </p:txBody>
      </p:sp>
      <p:sp>
        <p:nvSpPr>
          <p:cNvPr id="6" name="Right Arrow 5"/>
          <p:cNvSpPr/>
          <p:nvPr/>
        </p:nvSpPr>
        <p:spPr>
          <a:xfrm rot="19563745">
            <a:off x="3479800" y="3563938"/>
            <a:ext cx="977900" cy="48418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0" name="Rectangle 6"/>
          <p:cNvSpPr>
            <a:spLocks noChangeArrowheads="1"/>
          </p:cNvSpPr>
          <p:nvPr/>
        </p:nvSpPr>
        <p:spPr bwMode="auto">
          <a:xfrm>
            <a:off x="228600" y="785813"/>
            <a:ext cx="3198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altLang="en-US" sz="3600"/>
              <a:t>Placed with secure footing, or shall be latched or held in position</a:t>
            </a:r>
            <a:endParaRPr lang="en-US" altLang="en-US" sz="2000"/>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2514600" cy="715962"/>
          </a:xfrm>
        </p:spPr>
        <p:txBody>
          <a:bodyPr/>
          <a:lstStyle/>
          <a:p>
            <a:pPr eaLnBrk="1" hangingPunct="1"/>
            <a:r>
              <a:rPr lang="en-US" altLang="en-US" sz="3200" smtClean="0"/>
              <a:t>Step Ladders</a:t>
            </a:r>
          </a:p>
        </p:txBody>
      </p:sp>
      <p:pic>
        <p:nvPicPr>
          <p:cNvPr id="17411" name="Picture 2" descr="C:\Documents and Settings\Arrow\My Documents\Loss Control\Ladder Safety Pics\Wood Valley Trace Exclusion 05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980266" y="914400"/>
            <a:ext cx="5477933"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extBox 1"/>
          <p:cNvSpPr txBox="1">
            <a:spLocks noChangeArrowheads="1"/>
          </p:cNvSpPr>
          <p:nvPr/>
        </p:nvSpPr>
        <p:spPr bwMode="auto">
          <a:xfrm>
            <a:off x="152400" y="1066800"/>
            <a:ext cx="259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q"/>
            </a:pPr>
            <a:r>
              <a:rPr lang="en-US" altLang="en-US" sz="2000"/>
              <a:t>Never use a stepladder in a closed position as a straight ladder.</a:t>
            </a:r>
          </a:p>
          <a:p>
            <a:pPr eaLnBrk="1" hangingPunct="1">
              <a:buFont typeface="Wingdings" pitchFamily="2" charset="2"/>
              <a:buChar char="q"/>
            </a:pPr>
            <a:endParaRPr lang="en-US" altLang="en-US" sz="2000"/>
          </a:p>
          <a:p>
            <a:pPr eaLnBrk="1" hangingPunct="1">
              <a:buFont typeface="Wingdings" pitchFamily="2" charset="2"/>
              <a:buChar char="q"/>
            </a:pPr>
            <a:r>
              <a:rPr lang="en-US" altLang="en-US" sz="2000"/>
              <a:t>Never stand on the top or second step down from the top of a step ladder.</a:t>
            </a:r>
          </a:p>
          <a:p>
            <a:pPr eaLnBrk="1" hangingPunct="1">
              <a:buFont typeface="Wingdings" pitchFamily="2" charset="2"/>
              <a:buChar char="q"/>
            </a:pPr>
            <a:endParaRPr lang="en-US" altLang="en-US" sz="2000"/>
          </a:p>
          <a:p>
            <a:pPr eaLnBrk="1" hangingPunct="1">
              <a:buFont typeface="Wingdings" pitchFamily="2" charset="2"/>
              <a:buChar char="q"/>
            </a:pPr>
            <a:r>
              <a:rPr lang="en-US" altLang="en-US" sz="2000"/>
              <a:t>Be sure to check ladder weight rating and remember load weight.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b="1" smtClean="0">
                <a:latin typeface="Arial" charset="0"/>
                <a:cs typeface="Arial" charset="0"/>
              </a:rPr>
              <a:t>Prevent a Fall</a:t>
            </a:r>
          </a:p>
        </p:txBody>
      </p:sp>
      <p:sp>
        <p:nvSpPr>
          <p:cNvPr id="20483" name="Content Placeholder 2"/>
          <p:cNvSpPr>
            <a:spLocks noGrp="1"/>
          </p:cNvSpPr>
          <p:nvPr>
            <p:ph idx="1"/>
          </p:nvPr>
        </p:nvSpPr>
        <p:spPr>
          <a:xfrm>
            <a:off x="457200" y="685800"/>
            <a:ext cx="7848600" cy="3886200"/>
          </a:xfrm>
        </p:spPr>
        <p:txBody>
          <a:bodyPr rtlCol="0">
            <a:normAutofit/>
          </a:bodyPr>
          <a:lstStyle/>
          <a:p>
            <a:pPr marL="274320" indent="-274320" eaLnBrk="1" fontAlgn="auto" hangingPunct="1">
              <a:spcAft>
                <a:spcPts val="0"/>
              </a:spcAft>
              <a:buFont typeface="Wingdings" panose="05000000000000000000" pitchFamily="2" charset="2"/>
              <a:buChar char="q"/>
              <a:defRPr/>
            </a:pPr>
            <a:r>
              <a:rPr lang="en-US" altLang="en-US" sz="6600" b="1" dirty="0" smtClean="0">
                <a:effectLst>
                  <a:outerShdw blurRad="38100" dist="38100" dir="2700000" algn="tl">
                    <a:srgbClr val="000000">
                      <a:alpha val="43137"/>
                    </a:srgbClr>
                  </a:outerShdw>
                </a:effectLst>
                <a:latin typeface="Arial" charset="0"/>
                <a:cs typeface="Arial" charset="0"/>
              </a:rPr>
              <a:t>3</a:t>
            </a:r>
            <a:r>
              <a:rPr lang="en-US" altLang="en-US" sz="3600" b="1" dirty="0" smtClean="0">
                <a:latin typeface="Arial" charset="0"/>
                <a:cs typeface="Arial" charset="0"/>
              </a:rPr>
              <a:t> Point Contact</a:t>
            </a:r>
          </a:p>
          <a:p>
            <a:pPr marL="320040" lvl="1" indent="0" eaLnBrk="1" fontAlgn="auto" hangingPunct="1">
              <a:spcAft>
                <a:spcPts val="0"/>
              </a:spcAft>
              <a:buFont typeface="Arial" pitchFamily="34" charset="0"/>
              <a:buNone/>
              <a:defRPr/>
            </a:pPr>
            <a:endParaRPr lang="en-US" altLang="en-US" sz="3600" b="1" dirty="0">
              <a:latin typeface="Arial" charset="0"/>
              <a:cs typeface="Arial" charset="0"/>
            </a:endParaRPr>
          </a:p>
          <a:p>
            <a:pPr marL="594360" lvl="1" indent="-274320" eaLnBrk="1" fontAlgn="auto" hangingPunct="1">
              <a:spcAft>
                <a:spcPts val="0"/>
              </a:spcAft>
              <a:buFont typeface="Arial" pitchFamily="34" charset="0"/>
              <a:buChar char="•"/>
              <a:defRPr/>
            </a:pPr>
            <a:r>
              <a:rPr lang="en-US" altLang="en-US" sz="3200" b="1" u="sng" dirty="0" smtClean="0">
                <a:latin typeface="Corbel" panose="020B0503020204020204" pitchFamily="34" charset="0"/>
                <a:cs typeface="Arial" charset="0"/>
              </a:rPr>
              <a:t>One</a:t>
            </a:r>
            <a:r>
              <a:rPr lang="en-US" altLang="en-US" sz="3200" b="1" dirty="0" smtClean="0">
                <a:latin typeface="Corbel" panose="020B0503020204020204" pitchFamily="34" charset="0"/>
                <a:cs typeface="Arial" charset="0"/>
              </a:rPr>
              <a:t> hand secure and </a:t>
            </a:r>
            <a:r>
              <a:rPr lang="en-US" altLang="en-US" sz="3200" b="1" u="sng" dirty="0" smtClean="0">
                <a:latin typeface="Corbel" panose="020B0503020204020204" pitchFamily="34" charset="0"/>
                <a:cs typeface="Arial" charset="0"/>
              </a:rPr>
              <a:t>two</a:t>
            </a:r>
            <a:r>
              <a:rPr lang="en-US" altLang="en-US" sz="3200" b="1" dirty="0" smtClean="0">
                <a:latin typeface="Corbel" panose="020B0503020204020204" pitchFamily="34" charset="0"/>
                <a:cs typeface="Arial" charset="0"/>
              </a:rPr>
              <a:t> feet secure</a:t>
            </a:r>
          </a:p>
          <a:p>
            <a:pPr marL="320040" lvl="1" indent="0" eaLnBrk="1" fontAlgn="auto" hangingPunct="1">
              <a:spcAft>
                <a:spcPts val="0"/>
              </a:spcAft>
              <a:buFont typeface="Arial" pitchFamily="34" charset="0"/>
              <a:buNone/>
              <a:defRPr/>
            </a:pPr>
            <a:endParaRPr lang="en-US" altLang="en-US" sz="3200" b="1" dirty="0" smtClean="0">
              <a:latin typeface="Corbel" panose="020B0503020204020204" pitchFamily="34" charset="0"/>
              <a:cs typeface="Arial" charset="0"/>
            </a:endParaRPr>
          </a:p>
          <a:p>
            <a:pPr marL="594360" lvl="1" indent="-274320" eaLnBrk="1" fontAlgn="auto" hangingPunct="1">
              <a:spcAft>
                <a:spcPts val="0"/>
              </a:spcAft>
              <a:buFont typeface="Arial" pitchFamily="34" charset="0"/>
              <a:buChar char="•"/>
              <a:defRPr/>
            </a:pPr>
            <a:r>
              <a:rPr lang="en-US" altLang="en-US" sz="3200" b="1" u="sng" dirty="0" smtClean="0">
                <a:latin typeface="Corbel" panose="020B0503020204020204" pitchFamily="34" charset="0"/>
                <a:cs typeface="Arial" charset="0"/>
              </a:rPr>
              <a:t>Two</a:t>
            </a:r>
            <a:r>
              <a:rPr lang="en-US" altLang="en-US" sz="3200" b="1" dirty="0" smtClean="0">
                <a:latin typeface="Corbel" panose="020B0503020204020204" pitchFamily="34" charset="0"/>
                <a:cs typeface="Arial" charset="0"/>
              </a:rPr>
              <a:t> hands secure and </a:t>
            </a:r>
            <a:r>
              <a:rPr lang="en-US" altLang="en-US" sz="3200" b="1" u="sng" dirty="0" smtClean="0">
                <a:latin typeface="Corbel" panose="020B0503020204020204" pitchFamily="34" charset="0"/>
                <a:cs typeface="Arial" charset="0"/>
              </a:rPr>
              <a:t>one</a:t>
            </a:r>
            <a:r>
              <a:rPr lang="en-US" altLang="en-US" sz="3200" b="1" dirty="0" smtClean="0">
                <a:latin typeface="Corbel" panose="020B0503020204020204" pitchFamily="34" charset="0"/>
                <a:cs typeface="Arial" charset="0"/>
              </a:rPr>
              <a:t> foot secure</a:t>
            </a: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smtClean="0">
                <a:latin typeface="Arial" charset="0"/>
                <a:cs typeface="Arial" charset="0"/>
              </a:rPr>
              <a:t>Prevent a Fall</a:t>
            </a:r>
            <a:endParaRPr lang="en-US" altLang="en-US" smtClean="0"/>
          </a:p>
        </p:txBody>
      </p:sp>
      <p:sp>
        <p:nvSpPr>
          <p:cNvPr id="24579" name="Content Placeholder 2"/>
          <p:cNvSpPr>
            <a:spLocks noGrp="1"/>
          </p:cNvSpPr>
          <p:nvPr>
            <p:ph idx="1"/>
          </p:nvPr>
        </p:nvSpPr>
        <p:spPr>
          <a:xfrm>
            <a:off x="190500" y="741363"/>
            <a:ext cx="3086100" cy="2840037"/>
          </a:xfrm>
        </p:spPr>
        <p:txBody>
          <a:bodyPr/>
          <a:lstStyle/>
          <a:p>
            <a:pPr eaLnBrk="1" hangingPunct="1"/>
            <a:r>
              <a:rPr lang="en-US" altLang="en-US" sz="2800" smtClean="0">
                <a:latin typeface="Arial" charset="0"/>
              </a:rPr>
              <a:t>Always face forward and utilize the three point contact rule.</a:t>
            </a:r>
          </a:p>
          <a:p>
            <a:pPr eaLnBrk="1" hangingPunct="1"/>
            <a:endParaRPr lang="en-US" altLang="en-US" sz="2800" smtClean="0"/>
          </a:p>
        </p:txBody>
      </p:sp>
      <p:pic>
        <p:nvPicPr>
          <p:cNvPr id="24580" name="Picture 2" descr="C:\Documents and Settings\Arrow\My Documents\Loss Control\Ladder Safety Pics\Wood Valley Trace Exclusion 18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6600" y="80010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1981200" y="2735263"/>
            <a:ext cx="129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800" b="1">
                <a:latin typeface="Calibri" pitchFamily="34" charset="0"/>
              </a:rPr>
              <a:t>YES!</a:t>
            </a:r>
          </a:p>
        </p:txBody>
      </p:sp>
      <p:sp>
        <p:nvSpPr>
          <p:cNvPr id="6" name="Right Arrow 5"/>
          <p:cNvSpPr/>
          <p:nvPr/>
        </p:nvSpPr>
        <p:spPr>
          <a:xfrm>
            <a:off x="3505200" y="288448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b="1" smtClean="0">
                <a:latin typeface="Arial" charset="0"/>
                <a:cs typeface="Arial" charset="0"/>
              </a:rPr>
              <a:t>Prevent a Fall </a:t>
            </a:r>
            <a:endParaRPr lang="en-US" altLang="en-US" smtClean="0"/>
          </a:p>
        </p:txBody>
      </p:sp>
      <p:sp>
        <p:nvSpPr>
          <p:cNvPr id="22531" name="Content Placeholder 2"/>
          <p:cNvSpPr>
            <a:spLocks noGrp="1"/>
          </p:cNvSpPr>
          <p:nvPr>
            <p:ph idx="1"/>
          </p:nvPr>
        </p:nvSpPr>
        <p:spPr>
          <a:xfrm>
            <a:off x="0" y="1447800"/>
            <a:ext cx="3276600" cy="2590800"/>
          </a:xfrm>
        </p:spPr>
        <p:txBody>
          <a:bodyPr/>
          <a:lstStyle/>
          <a:p>
            <a:pPr eaLnBrk="1" hangingPunct="1"/>
            <a:r>
              <a:rPr lang="en-US" altLang="en-US" sz="2800" smtClean="0">
                <a:latin typeface="Arial" charset="0"/>
              </a:rPr>
              <a:t>Always face forward and utilize the three point contact rule.</a:t>
            </a:r>
            <a:endParaRPr lang="en-US" altLang="en-US" sz="2800" smtClean="0"/>
          </a:p>
          <a:p>
            <a:pPr eaLnBrk="1" hangingPunct="1"/>
            <a:endParaRPr lang="en-US" altLang="en-US" sz="2800" smtClean="0"/>
          </a:p>
        </p:txBody>
      </p:sp>
      <p:pic>
        <p:nvPicPr>
          <p:cNvPr id="25604" name="Picture 2" descr="C:\Documents and Settings\Arrow\My Documents\Loss Control\Ladder Safety Pics\Wood Valley Trace Exclusion 12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1157288"/>
            <a:ext cx="5435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3505200" y="4246563"/>
            <a:ext cx="12192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800" b="1">
                <a:latin typeface="Calibri" pitchFamily="34" charset="0"/>
              </a:rPr>
              <a:t>NO!</a:t>
            </a:r>
          </a:p>
        </p:txBody>
      </p:sp>
      <p:sp>
        <p:nvSpPr>
          <p:cNvPr id="6" name="Right Arrow 5"/>
          <p:cNvSpPr/>
          <p:nvPr/>
        </p:nvSpPr>
        <p:spPr>
          <a:xfrm>
            <a:off x="4584700" y="4419600"/>
            <a:ext cx="977900" cy="48418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Objectives:</a:t>
            </a:r>
          </a:p>
        </p:txBody>
      </p:sp>
      <p:sp>
        <p:nvSpPr>
          <p:cNvPr id="3" name="Content Placeholder 2"/>
          <p:cNvSpPr>
            <a:spLocks noGrp="1"/>
          </p:cNvSpPr>
          <p:nvPr>
            <p:ph idx="1"/>
          </p:nvPr>
        </p:nvSpPr>
        <p:spPr>
          <a:xfrm>
            <a:off x="762000" y="914400"/>
            <a:ext cx="7543800" cy="3886200"/>
          </a:xfrm>
        </p:spPr>
        <p:txBody>
          <a:bodyPr/>
          <a:lstStyle/>
          <a:p>
            <a:pPr eaLnBrk="1" hangingPunct="1"/>
            <a:r>
              <a:rPr lang="en-US" altLang="en-US" sz="3200" smtClean="0"/>
              <a:t>Create awareness of what actually happens in the field</a:t>
            </a:r>
          </a:p>
          <a:p>
            <a:pPr eaLnBrk="1" hangingPunct="1"/>
            <a:r>
              <a:rPr lang="en-US" altLang="en-US" sz="3200" smtClean="0"/>
              <a:t>Show you examples of the crazy things employees will do </a:t>
            </a:r>
          </a:p>
          <a:p>
            <a:pPr eaLnBrk="1" hangingPunct="1"/>
            <a:r>
              <a:rPr lang="en-US" altLang="en-US" sz="3200" smtClean="0"/>
              <a:t>Instruct on proper ladder use, inspection, set-up and handling</a:t>
            </a:r>
          </a:p>
          <a:p>
            <a:pPr eaLnBrk="1" hangingPunct="1"/>
            <a:r>
              <a:rPr lang="en-US" altLang="en-US" sz="3200" smtClean="0"/>
              <a:t>Discuss ladder use challenges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smtClean="0">
                <a:latin typeface="Arial" charset="0"/>
                <a:cs typeface="Arial" charset="0"/>
              </a:rPr>
              <a:t>Prevent a Fall</a:t>
            </a:r>
            <a:endParaRPr lang="en-US" altLang="en-US" smtClean="0"/>
          </a:p>
        </p:txBody>
      </p:sp>
      <p:sp>
        <p:nvSpPr>
          <p:cNvPr id="26627" name="Content Placeholder 2"/>
          <p:cNvSpPr>
            <a:spLocks noGrp="1"/>
          </p:cNvSpPr>
          <p:nvPr>
            <p:ph idx="1"/>
          </p:nvPr>
        </p:nvSpPr>
        <p:spPr>
          <a:xfrm>
            <a:off x="457200" y="685800"/>
            <a:ext cx="8229600" cy="3886200"/>
          </a:xfrm>
        </p:spPr>
        <p:txBody>
          <a:bodyPr/>
          <a:lstStyle/>
          <a:p>
            <a:pPr eaLnBrk="1" hangingPunct="1"/>
            <a:r>
              <a:rPr lang="en-US" altLang="en-US" sz="3200" b="1" smtClean="0">
                <a:latin typeface="Arial" charset="0"/>
              </a:rPr>
              <a:t>Maintain four (4) to one (1) ratio when setting up an extension ladder.</a:t>
            </a:r>
          </a:p>
          <a:p>
            <a:pPr eaLnBrk="1" hangingPunct="1"/>
            <a:r>
              <a:rPr lang="en-US" altLang="en-US" sz="3200" smtClean="0"/>
              <a:t>Example:</a:t>
            </a:r>
          </a:p>
          <a:p>
            <a:pPr lvl="1" eaLnBrk="1" hangingPunct="1"/>
            <a:r>
              <a:rPr lang="en-US" altLang="en-US" sz="2800" smtClean="0"/>
              <a:t>The gutter is 28 feet from the ground</a:t>
            </a:r>
          </a:p>
          <a:p>
            <a:pPr lvl="1" eaLnBrk="1" hangingPunct="1"/>
            <a:r>
              <a:rPr lang="en-US" altLang="en-US" sz="2800" smtClean="0"/>
              <a:t>28 ÷ 4 = 7</a:t>
            </a:r>
          </a:p>
          <a:p>
            <a:pPr lvl="1" eaLnBrk="1" hangingPunct="1"/>
            <a:r>
              <a:rPr lang="en-US" altLang="en-US" sz="2800" smtClean="0"/>
              <a:t>The bottom of the ladder should be 7 feet out from the point the ladder touches the house</a:t>
            </a: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b="1" smtClean="0">
                <a:latin typeface="Arial" charset="0"/>
                <a:cs typeface="Arial" charset="0"/>
              </a:rPr>
              <a:t>Prevent a Fall</a:t>
            </a:r>
            <a:endParaRPr lang="en-US" altLang="en-US" smtClean="0"/>
          </a:p>
        </p:txBody>
      </p:sp>
      <p:pic>
        <p:nvPicPr>
          <p:cNvPr id="25603" name="Picture 2" descr="C:\Documents and Settings\Arrow\My Documents\Loss Control\Ladder Safety Pics\Wood Valley Trace Exclusion 04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1944463" y="685799"/>
            <a:ext cx="5578711" cy="4186237"/>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7652" name="TextBox 4"/>
          <p:cNvSpPr txBox="1">
            <a:spLocks noChangeArrowheads="1"/>
          </p:cNvSpPr>
          <p:nvPr/>
        </p:nvSpPr>
        <p:spPr bwMode="auto">
          <a:xfrm>
            <a:off x="5029200" y="2362200"/>
            <a:ext cx="609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latin typeface="Calibri" pitchFamily="34" charset="0"/>
              </a:rPr>
              <a:t>28’</a:t>
            </a:r>
          </a:p>
        </p:txBody>
      </p:sp>
      <p:cxnSp>
        <p:nvCxnSpPr>
          <p:cNvPr id="15" name="Straight Arrow Connector 14"/>
          <p:cNvCxnSpPr/>
          <p:nvPr/>
        </p:nvCxnSpPr>
        <p:spPr>
          <a:xfrm rot="5400000" flipH="1" flipV="1">
            <a:off x="4311651" y="2170112"/>
            <a:ext cx="1447800" cy="31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346576" y="3586162"/>
            <a:ext cx="1384300" cy="31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5" name="TextBox 17"/>
          <p:cNvSpPr txBox="1">
            <a:spLocks noChangeArrowheads="1"/>
          </p:cNvSpPr>
          <p:nvPr/>
        </p:nvSpPr>
        <p:spPr bwMode="auto">
          <a:xfrm>
            <a:off x="4381500" y="4419600"/>
            <a:ext cx="381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alibri" pitchFamily="34" charset="0"/>
              </a:rPr>
              <a:t>7’</a:t>
            </a:r>
          </a:p>
        </p:txBody>
      </p:sp>
      <p:cxnSp>
        <p:nvCxnSpPr>
          <p:cNvPr id="20" name="Straight Arrow Connector 19"/>
          <p:cNvCxnSpPr/>
          <p:nvPr/>
        </p:nvCxnSpPr>
        <p:spPr>
          <a:xfrm rot="10800000">
            <a:off x="4114800" y="4419600"/>
            <a:ext cx="457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581525" y="4419600"/>
            <a:ext cx="1057275"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b="1" smtClean="0">
                <a:latin typeface="Arial" charset="0"/>
                <a:cs typeface="Arial" charset="0"/>
              </a:rPr>
              <a:t>Prevent a Fall</a:t>
            </a:r>
            <a:endParaRPr lang="en-US" altLang="en-US" smtClean="0"/>
          </a:p>
        </p:txBody>
      </p:sp>
      <p:sp>
        <p:nvSpPr>
          <p:cNvPr id="26627" name="Content Placeholder 2"/>
          <p:cNvSpPr>
            <a:spLocks noGrp="1"/>
          </p:cNvSpPr>
          <p:nvPr>
            <p:ph idx="1"/>
          </p:nvPr>
        </p:nvSpPr>
        <p:spPr>
          <a:xfrm>
            <a:off x="152400" y="838200"/>
            <a:ext cx="3352800" cy="3276600"/>
          </a:xfrm>
        </p:spPr>
        <p:txBody>
          <a:bodyPr/>
          <a:lstStyle/>
          <a:p>
            <a:pPr eaLnBrk="1" hangingPunct="1"/>
            <a:r>
              <a:rPr lang="en-US" altLang="en-US" smtClean="0">
                <a:latin typeface="Arial" charset="0"/>
              </a:rPr>
              <a:t>When reaching out from a ladder, keep your belt buckle or the midpoint of your body between the rails to prevent overreaching.</a:t>
            </a:r>
          </a:p>
          <a:p>
            <a:pPr eaLnBrk="1" hangingPunct="1"/>
            <a:endParaRPr lang="en-US" altLang="en-US" smtClean="0"/>
          </a:p>
        </p:txBody>
      </p:sp>
      <p:pic>
        <p:nvPicPr>
          <p:cNvPr id="26628" name="Picture 2" descr="C:\Documents and Settings\Arrow\My Documents\Loss Control\Ladder Safety Pics\Wood Valley Trace Exclusion 02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09973" y="685800"/>
            <a:ext cx="5305425" cy="445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8677" name="TextBox 4"/>
          <p:cNvSpPr txBox="1">
            <a:spLocks noChangeArrowheads="1"/>
          </p:cNvSpPr>
          <p:nvPr/>
        </p:nvSpPr>
        <p:spPr bwMode="auto">
          <a:xfrm>
            <a:off x="4724400" y="2673350"/>
            <a:ext cx="12954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800" b="1">
                <a:latin typeface="Calibri" pitchFamily="34" charset="0"/>
              </a:rPr>
              <a:t>YES!</a:t>
            </a:r>
          </a:p>
        </p:txBody>
      </p:sp>
      <p:sp>
        <p:nvSpPr>
          <p:cNvPr id="6" name="Right Arrow 5"/>
          <p:cNvSpPr/>
          <p:nvPr/>
        </p:nvSpPr>
        <p:spPr>
          <a:xfrm>
            <a:off x="6019800" y="2682875"/>
            <a:ext cx="673100"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down)">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b="1" smtClean="0">
                <a:latin typeface="Arial" charset="0"/>
                <a:cs typeface="Arial" charset="0"/>
              </a:rPr>
              <a:t>Prevent a Fall </a:t>
            </a:r>
            <a:endParaRPr lang="en-US" altLang="en-US" smtClean="0"/>
          </a:p>
        </p:txBody>
      </p:sp>
      <p:sp>
        <p:nvSpPr>
          <p:cNvPr id="29699" name="Content Placeholder 2"/>
          <p:cNvSpPr>
            <a:spLocks noGrp="1"/>
          </p:cNvSpPr>
          <p:nvPr>
            <p:ph idx="1"/>
          </p:nvPr>
        </p:nvSpPr>
        <p:spPr>
          <a:xfrm>
            <a:off x="152400" y="990600"/>
            <a:ext cx="3276600" cy="2895600"/>
          </a:xfrm>
        </p:spPr>
        <p:txBody>
          <a:bodyPr/>
          <a:lstStyle/>
          <a:p>
            <a:pPr eaLnBrk="1" hangingPunct="1"/>
            <a:r>
              <a:rPr lang="en-US" altLang="en-US" smtClean="0">
                <a:latin typeface="Arial" charset="0"/>
              </a:rPr>
              <a:t>When reaching out from a ladder, keep your belt buckle or the midpoint of your body between the rails to prevent overreaching.</a:t>
            </a:r>
            <a:endParaRPr lang="en-US" altLang="en-US" sz="1800" smtClean="0"/>
          </a:p>
        </p:txBody>
      </p:sp>
      <p:pic>
        <p:nvPicPr>
          <p:cNvPr id="27652" name="Picture 2" descr="C:\Documents and Settings\Arrow\My Documents\Loss Control\Ladder Safety Pics\Wood Valley Trace Exclusion 15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8694" y="990600"/>
            <a:ext cx="5334000" cy="4034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9701" name="TextBox 4"/>
          <p:cNvSpPr txBox="1">
            <a:spLocks noChangeArrowheads="1"/>
          </p:cNvSpPr>
          <p:nvPr/>
        </p:nvSpPr>
        <p:spPr bwMode="auto">
          <a:xfrm>
            <a:off x="3657600" y="3008313"/>
            <a:ext cx="12192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800" b="1">
                <a:latin typeface="Calibri" pitchFamily="34" charset="0"/>
              </a:rPr>
              <a:t>NO!</a:t>
            </a:r>
          </a:p>
        </p:txBody>
      </p:sp>
      <p:sp>
        <p:nvSpPr>
          <p:cNvPr id="6" name="Up Arrow 5"/>
          <p:cNvSpPr/>
          <p:nvPr/>
        </p:nvSpPr>
        <p:spPr>
          <a:xfrm rot="2302815">
            <a:off x="4724400" y="2667000"/>
            <a:ext cx="484188" cy="533400"/>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b="1" smtClean="0">
                <a:latin typeface="Arial" charset="0"/>
                <a:cs typeface="Arial" charset="0"/>
              </a:rPr>
              <a:t>Prevent a Fall</a:t>
            </a:r>
          </a:p>
        </p:txBody>
      </p:sp>
      <p:sp>
        <p:nvSpPr>
          <p:cNvPr id="28675" name="Content Placeholder 2"/>
          <p:cNvSpPr>
            <a:spLocks noGrp="1"/>
          </p:cNvSpPr>
          <p:nvPr>
            <p:ph idx="1"/>
          </p:nvPr>
        </p:nvSpPr>
        <p:spPr>
          <a:xfrm>
            <a:off x="228600" y="457200"/>
            <a:ext cx="2895600" cy="4525963"/>
          </a:xfrm>
        </p:spPr>
        <p:txBody>
          <a:bodyPr/>
          <a:lstStyle/>
          <a:p>
            <a:pPr eaLnBrk="1" hangingPunct="1"/>
            <a:r>
              <a:rPr lang="en-US" altLang="en-US" sz="2800" smtClean="0"/>
              <a:t>Stabilize the top so that the ladder does not shift from side to side.</a:t>
            </a:r>
          </a:p>
        </p:txBody>
      </p:sp>
      <p:pic>
        <p:nvPicPr>
          <p:cNvPr id="28676" name="Picture 2" descr="C:\Documents and Settings\Arrow\My Documents\Loss Control\Ladder Safety Pics\Wood Valley Trace Exclusion 14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2800" y="909636"/>
            <a:ext cx="5448300" cy="41243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0725" name="TextBox 4"/>
          <p:cNvSpPr txBox="1">
            <a:spLocks noChangeArrowheads="1"/>
          </p:cNvSpPr>
          <p:nvPr/>
        </p:nvSpPr>
        <p:spPr bwMode="auto">
          <a:xfrm>
            <a:off x="5715000" y="1143000"/>
            <a:ext cx="26670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Ladder Stabilizer</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867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95400" y="550863"/>
            <a:ext cx="3429000" cy="487362"/>
          </a:xfrm>
        </p:spPr>
        <p:txBody>
          <a:bodyPr/>
          <a:lstStyle/>
          <a:p>
            <a:pPr eaLnBrk="1" hangingPunct="1"/>
            <a:r>
              <a:rPr lang="en-US" altLang="en-US" sz="3200" smtClean="0"/>
              <a:t>Carrying Ladders</a:t>
            </a:r>
          </a:p>
        </p:txBody>
      </p:sp>
      <p:pic>
        <p:nvPicPr>
          <p:cNvPr id="29699" name="Picture 2" descr="C:\Documents and Settings\Arrow\My Documents\Loss Control\Ladder Safety Pics\IMG_222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17840" y="1066800"/>
            <a:ext cx="4925860"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4572000"/>
            <a:ext cx="7543800" cy="1600200"/>
          </a:xfrm>
        </p:spPr>
        <p:txBody>
          <a:bodyPr rtlCol="0">
            <a:normAutofit fontScale="90000"/>
          </a:bodyPr>
          <a:lstStyle/>
          <a:p>
            <a:pPr eaLnBrk="1" fontAlgn="auto" hangingPunct="1">
              <a:spcAft>
                <a:spcPts val="0"/>
              </a:spcAft>
              <a:defRPr/>
            </a:pPr>
            <a:r>
              <a:rPr lang="en-US" altLang="en-US" dirty="0" smtClean="0">
                <a:solidFill>
                  <a:schemeClr val="tx1">
                    <a:lumMod val="85000"/>
                    <a:lumOff val="15000"/>
                  </a:schemeClr>
                </a:solidFill>
              </a:rPr>
              <a:t>Securing ladders to vehicles</a:t>
            </a:r>
          </a:p>
        </p:txBody>
      </p:sp>
      <p:sp>
        <p:nvSpPr>
          <p:cNvPr id="28675" name="Content Placeholder 2"/>
          <p:cNvSpPr>
            <a:spLocks noGrp="1"/>
          </p:cNvSpPr>
          <p:nvPr>
            <p:ph idx="1"/>
          </p:nvPr>
        </p:nvSpPr>
        <p:spPr/>
        <p:txBody>
          <a:bodyPr/>
          <a:lstStyle/>
          <a:p>
            <a:pPr eaLnBrk="1" hangingPunct="1"/>
            <a:r>
              <a:rPr lang="en-US" altLang="en-US" sz="3200" smtClean="0"/>
              <a:t>Use heavy duty ratchet straps</a:t>
            </a:r>
          </a:p>
          <a:p>
            <a:pPr eaLnBrk="1" hangingPunct="1"/>
            <a:r>
              <a:rPr lang="en-US" altLang="en-US" sz="3200" smtClean="0"/>
              <a:t>Use bicycle cable lock to secure</a:t>
            </a:r>
          </a:p>
          <a:p>
            <a:pPr eaLnBrk="1" hangingPunct="1"/>
            <a:r>
              <a:rPr lang="en-US" altLang="en-US" sz="3200" smtClean="0"/>
              <a:t>Bolt the ladder to the ladder rack</a:t>
            </a:r>
          </a:p>
          <a:p>
            <a:pPr eaLnBrk="1" hangingPunct="1"/>
            <a:r>
              <a:rPr lang="en-US" altLang="en-US" sz="3200" smtClean="0"/>
              <a:t>Walk around the vehicle and check the ladders prior to departing the location.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971800"/>
            <a:ext cx="8229600" cy="792163"/>
          </a:xfrm>
        </p:spPr>
        <p:txBody>
          <a:bodyPr rtlCol="0">
            <a:normAutofit fontScale="90000"/>
          </a:bodyPr>
          <a:lstStyle/>
          <a:p>
            <a:pPr eaLnBrk="1" fontAlgn="auto" hangingPunct="1">
              <a:spcAft>
                <a:spcPts val="0"/>
              </a:spcAft>
              <a:defRPr/>
            </a:pPr>
            <a:r>
              <a:rPr lang="en-US" altLang="en-US" sz="4800" dirty="0" smtClean="0">
                <a:solidFill>
                  <a:schemeClr val="tx1">
                    <a:lumMod val="85000"/>
                    <a:lumOff val="15000"/>
                  </a:schemeClr>
                </a:solidFill>
              </a:rPr>
              <a:t>Ladder accessories</a:t>
            </a:r>
          </a:p>
        </p:txBody>
      </p:sp>
      <p:sp>
        <p:nvSpPr>
          <p:cNvPr id="33795" name="Content Placeholder 1"/>
          <p:cNvSpPr>
            <a:spLocks noGrp="1"/>
          </p:cNvSpPr>
          <p:nvPr>
            <p:ph idx="1"/>
          </p:nvPr>
        </p:nvSpPr>
        <p:spPr/>
        <p:txBody>
          <a:bodyPr/>
          <a:lstStyle/>
          <a:p>
            <a:pPr eaLnBrk="1" hangingPunct="1"/>
            <a:endParaRPr lang="en-US" altLang="en-US" smtClean="0"/>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3250" y="427038"/>
            <a:ext cx="3124200" cy="563562"/>
          </a:xfrm>
        </p:spPr>
        <p:txBody>
          <a:bodyPr rtlCol="0">
            <a:normAutofit fontScale="90000"/>
          </a:bodyPr>
          <a:lstStyle/>
          <a:p>
            <a:pPr eaLnBrk="1" fontAlgn="auto" hangingPunct="1">
              <a:spcAft>
                <a:spcPts val="0"/>
              </a:spcAft>
              <a:defRPr/>
            </a:pPr>
            <a:r>
              <a:rPr lang="en-US" altLang="en-US" sz="3200" dirty="0" smtClean="0">
                <a:solidFill>
                  <a:schemeClr val="tx1">
                    <a:lumMod val="85000"/>
                    <a:lumOff val="15000"/>
                  </a:schemeClr>
                </a:solidFill>
              </a:rPr>
              <a:t>Ladder Stabilizers</a:t>
            </a:r>
          </a:p>
        </p:txBody>
      </p:sp>
      <p:pic>
        <p:nvPicPr>
          <p:cNvPr id="34819" name="Picture 2" descr="http://www.wernerladder.com/catalog/files/650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00" y="990600"/>
            <a:ext cx="36449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lick here for details on the LeveLok Leveling System!">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8200" y="1219200"/>
            <a:ext cx="287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676775" y="557213"/>
            <a:ext cx="2895600" cy="561975"/>
          </a:xfrm>
          <a:prstGeom prst="rect">
            <a:avLst/>
          </a:prstGeom>
        </p:spPr>
        <p:txBody>
          <a:bodyPr anchor="b">
            <a:normAutofit fontScale="97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altLang="en-US" sz="3200" smtClean="0"/>
              <a:t>Adjustable feet</a:t>
            </a:r>
            <a:endParaRPr lang="en-US" altLang="en-US" sz="3200" dirty="0" smtClean="0"/>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371600" y="685800"/>
            <a:ext cx="7239000" cy="639763"/>
          </a:xfrm>
        </p:spPr>
        <p:txBody>
          <a:bodyPr/>
          <a:lstStyle/>
          <a:p>
            <a:pPr eaLnBrk="1" hangingPunct="1"/>
            <a:r>
              <a:rPr lang="en-US" altLang="en-US" sz="3600" smtClean="0">
                <a:latin typeface="Corbel" pitchFamily="34" charset="0"/>
              </a:rPr>
              <a:t>Why spend $139 on adjustable feet?</a:t>
            </a:r>
          </a:p>
        </p:txBody>
      </p:sp>
      <p:pic>
        <p:nvPicPr>
          <p:cNvPr id="35843" name="Picture 2" descr="C:\Documents and Settings\Arrow\My Documents\Loss Control\Ladder Safety Pics\Wood Valley Trace Exclusion 08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1600200"/>
            <a:ext cx="5516563" cy="41370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5844" name="TextBox 4"/>
          <p:cNvSpPr txBox="1">
            <a:spLocks noChangeArrowheads="1"/>
          </p:cNvSpPr>
          <p:nvPr/>
        </p:nvSpPr>
        <p:spPr bwMode="auto">
          <a:xfrm rot="-2643967">
            <a:off x="-234950" y="3678238"/>
            <a:ext cx="3886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t>To prevent this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76800" y="381000"/>
            <a:ext cx="4495800" cy="1371600"/>
          </a:xfrm>
        </p:spPr>
        <p:txBody>
          <a:bodyPr rtlCol="0">
            <a:normAutofit fontScale="90000"/>
          </a:bodyPr>
          <a:lstStyle/>
          <a:p>
            <a:pPr eaLnBrk="1" fontAlgn="auto" hangingPunct="1">
              <a:spcAft>
                <a:spcPts val="0"/>
              </a:spcAft>
              <a:defRPr/>
            </a:pPr>
            <a:r>
              <a:rPr lang="en-US" altLang="en-US" sz="4800" b="1" dirty="0" smtClean="0">
                <a:solidFill>
                  <a:schemeClr val="tx1">
                    <a:lumMod val="85000"/>
                    <a:lumOff val="15000"/>
                  </a:schemeClr>
                </a:solidFill>
                <a:latin typeface="Arial" charset="0"/>
                <a:cs typeface="Arial" charset="0"/>
              </a:rPr>
              <a:t>Ladder Requirements</a:t>
            </a:r>
          </a:p>
        </p:txBody>
      </p:sp>
      <p:sp>
        <p:nvSpPr>
          <p:cNvPr id="9219" name="Rectangle 3"/>
          <p:cNvSpPr>
            <a:spLocks noGrp="1" noChangeArrowheads="1"/>
          </p:cNvSpPr>
          <p:nvPr>
            <p:ph idx="1"/>
          </p:nvPr>
        </p:nvSpPr>
        <p:spPr>
          <a:xfrm>
            <a:off x="304800" y="1066800"/>
            <a:ext cx="5029200" cy="4724400"/>
          </a:xfrm>
        </p:spPr>
        <p:txBody>
          <a:bodyPr/>
          <a:lstStyle/>
          <a:p>
            <a:pPr eaLnBrk="1" hangingPunct="1"/>
            <a:r>
              <a:rPr lang="en-US" altLang="en-US" sz="2800" smtClean="0">
                <a:latin typeface="Arial" charset="0"/>
              </a:rPr>
              <a:t>Maximum length</a:t>
            </a:r>
          </a:p>
          <a:p>
            <a:pPr lvl="1" eaLnBrk="1" hangingPunct="1"/>
            <a:r>
              <a:rPr lang="en-US" altLang="en-US" sz="2400" smtClean="0">
                <a:latin typeface="Arial" charset="0"/>
              </a:rPr>
              <a:t>Single ladders - 30 feet long</a:t>
            </a:r>
          </a:p>
          <a:p>
            <a:pPr lvl="1" eaLnBrk="1" hangingPunct="1"/>
            <a:r>
              <a:rPr lang="en-US" altLang="en-US" sz="2400" smtClean="0">
                <a:latin typeface="Arial" charset="0"/>
              </a:rPr>
              <a:t>Extension ladders  - 60 foot long</a:t>
            </a:r>
          </a:p>
          <a:p>
            <a:pPr lvl="1" eaLnBrk="1" hangingPunct="1"/>
            <a:r>
              <a:rPr lang="en-US" altLang="en-US" sz="2400" smtClean="0">
                <a:latin typeface="Arial" charset="0"/>
              </a:rPr>
              <a:t>Portable step ladders - 20 feet long</a:t>
            </a:r>
          </a:p>
          <a:p>
            <a:pPr lvl="2" eaLnBrk="1" hangingPunct="1"/>
            <a:r>
              <a:rPr lang="en-US" altLang="en-US" smtClean="0">
                <a:latin typeface="Arial" charset="0"/>
              </a:rPr>
              <a:t>Shall be equipped with metal spreader or locking device</a:t>
            </a:r>
          </a:p>
          <a:p>
            <a:pPr eaLnBrk="1" hangingPunct="1"/>
            <a:r>
              <a:rPr lang="en-US" altLang="en-US" sz="2800" smtClean="0">
                <a:latin typeface="Arial" charset="0"/>
              </a:rPr>
              <a:t>All ladders should be maintained in good condition at all times</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9812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0" y="457200"/>
            <a:ext cx="5257800" cy="563563"/>
          </a:xfrm>
        </p:spPr>
        <p:txBody>
          <a:bodyPr/>
          <a:lstStyle/>
          <a:p>
            <a:pPr eaLnBrk="1" hangingPunct="1"/>
            <a:r>
              <a:rPr lang="en-US" altLang="en-US" sz="4000" smtClean="0">
                <a:latin typeface="Corbel" pitchFamily="34" charset="0"/>
              </a:rPr>
              <a:t>And allow this . . .</a:t>
            </a:r>
          </a:p>
        </p:txBody>
      </p:sp>
      <p:pic>
        <p:nvPicPr>
          <p:cNvPr id="36867" name="Picture 2" descr="C:\Documents and Settings\Arrow\My Documents\Loss Control\Ladder Safety Pics\Wood Valley Trace Exclusion 07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219200"/>
            <a:ext cx="6019800" cy="4514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752600" y="457200"/>
            <a:ext cx="4419600" cy="487363"/>
          </a:xfrm>
        </p:spPr>
        <p:txBody>
          <a:bodyPr/>
          <a:lstStyle/>
          <a:p>
            <a:pPr eaLnBrk="1" hangingPunct="1"/>
            <a:r>
              <a:rPr lang="en-US" altLang="en-US" sz="3600" smtClean="0">
                <a:latin typeface="Corbel" pitchFamily="34" charset="0"/>
              </a:rPr>
              <a:t>And this . . . </a:t>
            </a:r>
          </a:p>
        </p:txBody>
      </p:sp>
      <p:pic>
        <p:nvPicPr>
          <p:cNvPr id="37891" name="Picture 2" descr="C:\Documents and Settings\Arrow\My Documents\Loss Control\Ladder Safety Pics\Wood Valley Trace Exclusion 0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066800"/>
            <a:ext cx="6248400" cy="46863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Tip1_Web"/>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28600" y="381000"/>
            <a:ext cx="5470525" cy="6324600"/>
          </a:xfrm>
          <a:noFill/>
        </p:spPr>
      </p:pic>
      <p:sp>
        <p:nvSpPr>
          <p:cNvPr id="64515" name="TextBox 3"/>
          <p:cNvSpPr txBox="1">
            <a:spLocks noChangeArrowheads="1"/>
          </p:cNvSpPr>
          <p:nvPr/>
        </p:nvSpPr>
        <p:spPr bwMode="auto">
          <a:xfrm>
            <a:off x="7010400" y="295275"/>
            <a:ext cx="609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5400" dirty="0" smtClean="0">
                <a:solidFill>
                  <a:schemeClr val="accent1">
                    <a:lumMod val="75000"/>
                  </a:schemeClr>
                </a:solidFill>
                <a:latin typeface="Castellar" panose="020A0402060406010301" pitchFamily="18" charset="0"/>
              </a:rPr>
              <a:t>Summary</a:t>
            </a:r>
            <a:endParaRPr lang="en-US" altLang="en-US" sz="4800" dirty="0" smtClean="0">
              <a:solidFill>
                <a:schemeClr val="accent1">
                  <a:lumMod val="75000"/>
                </a:schemeClr>
              </a:solidFill>
              <a:latin typeface="Castellar" panose="020A0402060406010301" pitchFamily="18" charset="0"/>
            </a:endParaRPr>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5257800"/>
            <a:ext cx="6781800" cy="914400"/>
          </a:xfrm>
        </p:spPr>
        <p:txBody>
          <a:bodyPr/>
          <a:lstStyle/>
          <a:p>
            <a:pPr eaLnBrk="1" hangingPunct="1"/>
            <a:r>
              <a:rPr lang="en-US" altLang="en-US" smtClean="0"/>
              <a:t>True or False</a:t>
            </a:r>
          </a:p>
        </p:txBody>
      </p:sp>
      <p:sp>
        <p:nvSpPr>
          <p:cNvPr id="3" name="Content Placeholder 2"/>
          <p:cNvSpPr>
            <a:spLocks noGrp="1"/>
          </p:cNvSpPr>
          <p:nvPr>
            <p:ph idx="1"/>
          </p:nvPr>
        </p:nvSpPr>
        <p:spPr>
          <a:xfrm>
            <a:off x="762000" y="1447800"/>
            <a:ext cx="7543800" cy="4876800"/>
          </a:xfrm>
        </p:spPr>
        <p:txBody>
          <a:bodyPr rtlCol="0">
            <a:normAutofit fontScale="92500"/>
          </a:bodyPr>
          <a:lstStyle/>
          <a:p>
            <a:pPr marL="457200" indent="-457200" eaLnBrk="1" fontAlgn="auto" hangingPunct="1">
              <a:spcAft>
                <a:spcPts val="0"/>
              </a:spcAft>
              <a:buFont typeface="+mj-lt"/>
              <a:buAutoNum type="arabicPeriod"/>
              <a:defRPr/>
            </a:pPr>
            <a:r>
              <a:rPr lang="en-US" dirty="0" smtClean="0"/>
              <a:t>If a 4 to 1 ratio is recommended for ladder set-up, a 6 to one ratio should be even better.</a:t>
            </a:r>
          </a:p>
          <a:p>
            <a:pPr marL="457200" indent="-457200" eaLnBrk="1" fontAlgn="auto" hangingPunct="1">
              <a:spcAft>
                <a:spcPts val="0"/>
              </a:spcAft>
              <a:buFont typeface="+mj-lt"/>
              <a:buAutoNum type="arabicPeriod"/>
              <a:defRPr/>
            </a:pPr>
            <a:r>
              <a:rPr lang="en-US" dirty="0" smtClean="0"/>
              <a:t>An extension ladder can be used as a scaffold platform if you set it up between two stepladders.</a:t>
            </a:r>
          </a:p>
          <a:p>
            <a:pPr marL="457200" indent="-457200" eaLnBrk="1" fontAlgn="auto" hangingPunct="1">
              <a:spcAft>
                <a:spcPts val="0"/>
              </a:spcAft>
              <a:buFont typeface="+mj-lt"/>
              <a:buAutoNum type="arabicPeriod"/>
              <a:defRPr/>
            </a:pPr>
            <a:r>
              <a:rPr lang="en-US" dirty="0" smtClean="0"/>
              <a:t>A job site should be assessed prior to ladder use.</a:t>
            </a:r>
          </a:p>
          <a:p>
            <a:pPr marL="457200" indent="-457200" eaLnBrk="1" fontAlgn="auto" hangingPunct="1">
              <a:spcAft>
                <a:spcPts val="0"/>
              </a:spcAft>
              <a:buFont typeface="+mj-lt"/>
              <a:buAutoNum type="arabicPeriod"/>
              <a:defRPr/>
            </a:pPr>
            <a:r>
              <a:rPr lang="en-US" dirty="0" smtClean="0"/>
              <a:t>A ladder should be inspected once per year.</a:t>
            </a:r>
          </a:p>
          <a:p>
            <a:pPr marL="457200" indent="-457200" eaLnBrk="1" fontAlgn="auto" hangingPunct="1">
              <a:spcAft>
                <a:spcPts val="0"/>
              </a:spcAft>
              <a:buFont typeface="+mj-lt"/>
              <a:buAutoNum type="arabicPeriod"/>
              <a:defRPr/>
            </a:pPr>
            <a:r>
              <a:rPr lang="en-US" dirty="0" smtClean="0"/>
              <a:t>Safe ladder use involves keeping 3 points of contact with the ladder while climbing.</a:t>
            </a:r>
          </a:p>
          <a:p>
            <a:pPr marL="457200" indent="-457200" eaLnBrk="1" fontAlgn="auto" hangingPunct="1">
              <a:spcAft>
                <a:spcPts val="0"/>
              </a:spcAft>
              <a:buFont typeface="+mj-lt"/>
              <a:buAutoNum type="arabicPeriod"/>
              <a:defRPr/>
            </a:pPr>
            <a:r>
              <a:rPr lang="en-US" dirty="0" smtClean="0"/>
              <a:t>A step-ladder should never be used in the closed position.</a:t>
            </a:r>
          </a:p>
          <a:p>
            <a:pPr marL="457200" indent="-457200" eaLnBrk="1" fontAlgn="auto" hangingPunct="1">
              <a:spcAft>
                <a:spcPts val="0"/>
              </a:spcAft>
              <a:buFont typeface="+mj-lt"/>
              <a:buAutoNum type="arabicPeriod"/>
              <a:defRPr/>
            </a:pPr>
            <a:r>
              <a:rPr lang="en-US" dirty="0" smtClean="0"/>
              <a:t>In the pre-work job site assessment, it is important to consider surface and height you need to reach.</a:t>
            </a:r>
          </a:p>
          <a:p>
            <a:pPr marL="457200" indent="-457200" eaLnBrk="1" fontAlgn="auto" hangingPunct="1">
              <a:spcAft>
                <a:spcPts val="0"/>
              </a:spcAft>
              <a:buFont typeface="+mj-lt"/>
              <a:buAutoNum type="arabicPeriod"/>
              <a:defRPr/>
            </a:pPr>
            <a:r>
              <a:rPr lang="en-US" dirty="0" smtClean="0"/>
              <a:t>A ladder should be inspected by the user prior to each use.</a:t>
            </a:r>
          </a:p>
          <a:p>
            <a:pPr marL="457200" indent="-457200" eaLnBrk="1" fontAlgn="auto" hangingPunct="1">
              <a:spcAft>
                <a:spcPts val="0"/>
              </a:spcAft>
              <a:buFont typeface="+mj-lt"/>
              <a:buAutoNum type="arabicPeriod"/>
              <a:defRPr/>
            </a:pPr>
            <a:endParaRPr lang="en-US" dirty="0" smtClean="0"/>
          </a:p>
          <a:p>
            <a:pPr marL="457200" indent="-457200" eaLnBrk="1" fontAlgn="auto" hangingPunct="1">
              <a:spcAft>
                <a:spcPts val="0"/>
              </a:spcAft>
              <a:buFont typeface="+mj-lt"/>
              <a:buAutoNum type="arabicPeriod"/>
              <a:defRPr/>
            </a:pPr>
            <a:endParaRPr lang="en-US" dirty="0" smtClean="0"/>
          </a:p>
          <a:p>
            <a:pPr marL="457200" indent="-457200" eaLnBrk="1" fontAlgn="auto" hangingPunct="1">
              <a:spcAft>
                <a:spcPts val="0"/>
              </a:spcAft>
              <a:buFont typeface="+mj-lt"/>
              <a:buAutoNum type="arabicPeriod"/>
              <a:defRPr/>
            </a:pPr>
            <a:endParaRPr lang="en-US" dirty="0" smtClean="0"/>
          </a:p>
          <a:p>
            <a:pPr marL="457200" indent="-457200" eaLnBrk="1" fontAlgn="auto" hangingPunct="1">
              <a:spcAft>
                <a:spcPts val="0"/>
              </a:spcAft>
              <a:buFont typeface="+mj-lt"/>
              <a:buAutoNum type="arabicPeriod"/>
              <a:defRPr/>
            </a:pPr>
            <a:endParaRPr lang="en-US" dirty="0" smtClean="0"/>
          </a:p>
          <a:p>
            <a:pPr marL="457200" indent="-457200" eaLnBrk="1" fontAlgn="auto" hangingPunct="1">
              <a:spcAft>
                <a:spcPts val="0"/>
              </a:spcAft>
              <a:buFont typeface="+mj-lt"/>
              <a:buAutoNum type="arabicPeriod"/>
              <a:defRPr/>
            </a:pPr>
            <a:endParaRPr lang="en-US" dirty="0"/>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400050"/>
            <a:ext cx="5808663"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4088" y="685800"/>
            <a:ext cx="72358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8890" y="5181600"/>
            <a:ext cx="8458200" cy="9417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1200" dirty="0" smtClean="0">
                <a:effectLst/>
                <a:latin typeface="Calibri"/>
                <a:ea typeface="Calibri"/>
                <a:cs typeface="Times New Roman"/>
              </a:rPr>
              <a:t>The information in this document was obtained from sources which, to the best of the writer’s knowledge, are authentic and reliable. Arthur J. Gallagher &amp; Co. makes no guarantee of results and assumes no liability in connection with either the information or recommendations obtained in this document. Moreover, it cannot be assumed that every acceptable procedure is included in this document or that abnormal or unusual circumstances may not warrant or require further or additional procedures</a:t>
            </a:r>
            <a:r>
              <a:rPr lang="en-US" sz="1200" dirty="0" smtClean="0">
                <a:solidFill>
                  <a:schemeClr val="bg1">
                    <a:lumMod val="50000"/>
                  </a:schemeClr>
                </a:solidFill>
                <a:effectLst/>
                <a:latin typeface="Calibri"/>
                <a:ea typeface="Calibri"/>
                <a:cs typeface="Times New Roman"/>
              </a:rPr>
              <a:t>. </a:t>
            </a:r>
            <a:endParaRPr lang="en-US" sz="2000" dirty="0">
              <a:solidFill>
                <a:schemeClr val="bg1">
                  <a:lumMod val="50000"/>
                </a:schemeClr>
              </a:solidFill>
              <a:effectLst/>
              <a:latin typeface="Calibri"/>
              <a:ea typeface="Calibri"/>
              <a:cs typeface="Times New Roman"/>
            </a:endParaRPr>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6025" y="381000"/>
            <a:ext cx="3914775" cy="573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24100" y="33338"/>
            <a:ext cx="4495800" cy="679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Job site assessment</a:t>
            </a:r>
          </a:p>
        </p:txBody>
      </p:sp>
      <p:sp>
        <p:nvSpPr>
          <p:cNvPr id="3" name="Content Placeholder 2"/>
          <p:cNvSpPr>
            <a:spLocks noGrp="1"/>
          </p:cNvSpPr>
          <p:nvPr>
            <p:ph idx="1"/>
          </p:nvPr>
        </p:nvSpPr>
        <p:spPr>
          <a:xfrm>
            <a:off x="762000" y="685800"/>
            <a:ext cx="7848600" cy="4419600"/>
          </a:xfrm>
        </p:spPr>
        <p:txBody>
          <a:bodyPr rtlCol="0">
            <a:normAutofit fontScale="92500"/>
          </a:bodyPr>
          <a:lstStyle/>
          <a:p>
            <a:pPr marL="274320" indent="-274320" eaLnBrk="1" fontAlgn="auto" hangingPunct="1">
              <a:spcAft>
                <a:spcPts val="0"/>
              </a:spcAft>
              <a:buFont typeface="Wingdings" panose="05000000000000000000" pitchFamily="2" charset="2"/>
              <a:buChar char="q"/>
              <a:defRPr/>
            </a:pPr>
            <a:r>
              <a:rPr lang="en-US" sz="3200" dirty="0" smtClean="0"/>
              <a:t>A </a:t>
            </a:r>
            <a:r>
              <a:rPr lang="en-US" sz="3200" u="sng" dirty="0" smtClean="0"/>
              <a:t>job site </a:t>
            </a:r>
            <a:r>
              <a:rPr lang="en-US" sz="3200" dirty="0" smtClean="0"/>
              <a:t>should be </a:t>
            </a:r>
            <a:r>
              <a:rPr lang="en-US" sz="3200" u="sng" dirty="0" smtClean="0"/>
              <a:t>assessed</a:t>
            </a:r>
            <a:r>
              <a:rPr lang="en-US" sz="3200" dirty="0" smtClean="0"/>
              <a:t> prior to ladder use</a:t>
            </a:r>
          </a:p>
          <a:p>
            <a:pPr marL="594360" lvl="1" indent="-274320" eaLnBrk="1" fontAlgn="auto" hangingPunct="1">
              <a:spcAft>
                <a:spcPts val="0"/>
              </a:spcAft>
              <a:buFont typeface="Arial" pitchFamily="34" charset="0"/>
              <a:buChar char="•"/>
              <a:defRPr/>
            </a:pPr>
            <a:r>
              <a:rPr lang="en-US" sz="2600" b="1" dirty="0" smtClean="0"/>
              <a:t>Look for power lines</a:t>
            </a:r>
          </a:p>
          <a:p>
            <a:pPr marL="594360" lvl="1" indent="-274320" eaLnBrk="1" fontAlgn="auto" hangingPunct="1">
              <a:spcAft>
                <a:spcPts val="0"/>
              </a:spcAft>
              <a:buFont typeface="Arial" pitchFamily="34" charset="0"/>
              <a:buChar char="•"/>
              <a:defRPr/>
            </a:pPr>
            <a:r>
              <a:rPr lang="en-US" sz="2600" b="1" dirty="0" smtClean="0"/>
              <a:t>Uneven or unstable surfaces</a:t>
            </a:r>
          </a:p>
          <a:p>
            <a:pPr marL="594360" lvl="1" indent="-274320" eaLnBrk="1" fontAlgn="auto" hangingPunct="1">
              <a:spcAft>
                <a:spcPts val="0"/>
              </a:spcAft>
              <a:buFont typeface="Arial" pitchFamily="34" charset="0"/>
              <a:buChar char="•"/>
              <a:defRPr/>
            </a:pPr>
            <a:r>
              <a:rPr lang="en-US" sz="2600" b="1" dirty="0" smtClean="0"/>
              <a:t>Doors and windows</a:t>
            </a:r>
          </a:p>
          <a:p>
            <a:pPr marL="594360" lvl="1" indent="-274320" eaLnBrk="1" fontAlgn="auto" hangingPunct="1">
              <a:spcAft>
                <a:spcPts val="0"/>
              </a:spcAft>
              <a:buFont typeface="Arial" pitchFamily="34" charset="0"/>
              <a:buChar char="•"/>
              <a:defRPr/>
            </a:pPr>
            <a:r>
              <a:rPr lang="en-US" sz="2600" b="1" dirty="0" smtClean="0"/>
              <a:t>Traffic</a:t>
            </a:r>
          </a:p>
          <a:p>
            <a:pPr marL="594360" lvl="1" indent="-274320" eaLnBrk="1" fontAlgn="auto" hangingPunct="1">
              <a:spcAft>
                <a:spcPts val="0"/>
              </a:spcAft>
              <a:buFont typeface="Arial" pitchFamily="34" charset="0"/>
              <a:buChar char="•"/>
              <a:defRPr/>
            </a:pPr>
            <a:r>
              <a:rPr lang="en-US" sz="2600" b="1" dirty="0" smtClean="0"/>
              <a:t>Structure stability</a:t>
            </a:r>
          </a:p>
          <a:p>
            <a:pPr marL="594360" lvl="1" indent="-274320" eaLnBrk="1" fontAlgn="auto" hangingPunct="1">
              <a:spcAft>
                <a:spcPts val="0"/>
              </a:spcAft>
              <a:buFont typeface="Arial" pitchFamily="34" charset="0"/>
              <a:buChar char="•"/>
              <a:defRPr/>
            </a:pPr>
            <a:r>
              <a:rPr lang="en-US" sz="2600" b="1" dirty="0" smtClean="0"/>
              <a:t>Weather</a:t>
            </a:r>
          </a:p>
          <a:p>
            <a:pPr marL="594360" lvl="1" indent="-274320" eaLnBrk="1" fontAlgn="auto" hangingPunct="1">
              <a:spcAft>
                <a:spcPts val="0"/>
              </a:spcAft>
              <a:buFont typeface="Arial" pitchFamily="34" charset="0"/>
              <a:buChar char="•"/>
              <a:defRPr/>
            </a:pPr>
            <a:r>
              <a:rPr lang="en-US" sz="2600" b="1" dirty="0" smtClean="0"/>
              <a:t>Height of area to reach</a:t>
            </a:r>
          </a:p>
          <a:p>
            <a:pPr marL="594360" lvl="1" indent="-274320" eaLnBrk="1" fontAlgn="auto" hangingPunct="1">
              <a:spcAft>
                <a:spcPts val="0"/>
              </a:spcAft>
              <a:buFont typeface="Arial" pitchFamily="34" charset="0"/>
              <a:buChar char="•"/>
              <a:defRPr/>
            </a:pPr>
            <a:r>
              <a:rPr lang="en-US" sz="2600" b="1" dirty="0" smtClean="0"/>
              <a:t>Inspect your ladder prior to each use</a:t>
            </a:r>
            <a:endParaRPr lang="en-US" sz="2600" b="1" dirty="0"/>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rtlCol="0">
            <a:normAutofit fontScale="90000"/>
          </a:bodyPr>
          <a:lstStyle/>
          <a:p>
            <a:pPr eaLnBrk="1" fontAlgn="auto" hangingPunct="1">
              <a:spcAft>
                <a:spcPts val="0"/>
              </a:spcAft>
              <a:defRPr/>
            </a:pPr>
            <a:r>
              <a:rPr lang="en-US" altLang="en-US" dirty="0" smtClean="0">
                <a:solidFill>
                  <a:schemeClr val="tx1">
                    <a:lumMod val="85000"/>
                    <a:lumOff val="15000"/>
                  </a:schemeClr>
                </a:solidFill>
              </a:rPr>
              <a:t>Choose the right ladder	</a:t>
            </a:r>
          </a:p>
        </p:txBody>
      </p:sp>
      <p:sp>
        <p:nvSpPr>
          <p:cNvPr id="11267" name="Content Placeholder 2"/>
          <p:cNvSpPr>
            <a:spLocks noGrp="1"/>
          </p:cNvSpPr>
          <p:nvPr>
            <p:ph idx="1"/>
          </p:nvPr>
        </p:nvSpPr>
        <p:spPr>
          <a:xfrm>
            <a:off x="457200" y="533400"/>
            <a:ext cx="8229600" cy="1676400"/>
          </a:xfrm>
        </p:spPr>
        <p:txBody>
          <a:bodyPr/>
          <a:lstStyle/>
          <a:p>
            <a:pPr eaLnBrk="1" hangingPunct="1"/>
            <a:r>
              <a:rPr lang="en-US" altLang="en-US" sz="3200" smtClean="0"/>
              <a:t>The ladder you choose should be tall enough to allow you to work at the desired height without standing on the top rung or step of the ladder.</a:t>
            </a:r>
          </a:p>
        </p:txBody>
      </p:sp>
      <p:pic>
        <p:nvPicPr>
          <p:cNvPr id="8196" name="Picture 3" descr="C:\Documents and Settings\Arrow\My Documents\Loss Control\Ladder Safety Pics\Wood Valley Trace Exclusion 01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2438400"/>
            <a:ext cx="355600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197" name="Picture 4" descr="C:\Documents and Settings\Arrow\My Documents\Loss Control\Ladder Safety Pics\Wood Valley Trace Exclusion 05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2409825"/>
            <a:ext cx="3505200" cy="2628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r" eaLnBrk="1" hangingPunct="1"/>
            <a:r>
              <a:rPr lang="en-US" altLang="en-US" smtClean="0"/>
              <a:t>Inspect your ladders!</a:t>
            </a:r>
          </a:p>
        </p:txBody>
      </p:sp>
      <p:sp>
        <p:nvSpPr>
          <p:cNvPr id="7171" name="Content Placeholder 2"/>
          <p:cNvSpPr>
            <a:spLocks noGrp="1"/>
          </p:cNvSpPr>
          <p:nvPr>
            <p:ph sz="half" idx="1"/>
          </p:nvPr>
        </p:nvSpPr>
        <p:spPr>
          <a:xfrm>
            <a:off x="609600" y="685800"/>
            <a:ext cx="4495800" cy="4114800"/>
          </a:xfrm>
        </p:spPr>
        <p:txBody>
          <a:bodyPr rtlCol="0">
            <a:noAutofit/>
          </a:bodyPr>
          <a:lstStyle/>
          <a:p>
            <a:pPr marL="274320" indent="-274320" eaLnBrk="1" fontAlgn="auto" hangingPunct="1">
              <a:spcAft>
                <a:spcPts val="0"/>
              </a:spcAft>
              <a:buFont typeface="Arial" pitchFamily="34" charset="0"/>
              <a:buChar char="•"/>
              <a:defRPr/>
            </a:pPr>
            <a:r>
              <a:rPr lang="en-US" altLang="en-US" sz="3200" u="sng" dirty="0" smtClean="0"/>
              <a:t>When: </a:t>
            </a:r>
            <a:r>
              <a:rPr lang="en-US" altLang="en-US" sz="3200" dirty="0" smtClean="0"/>
              <a:t>Prior to each use</a:t>
            </a:r>
          </a:p>
          <a:p>
            <a:pPr marL="274320" indent="-274320" eaLnBrk="1" fontAlgn="auto" hangingPunct="1">
              <a:spcAft>
                <a:spcPts val="0"/>
              </a:spcAft>
              <a:buFont typeface="Arial" pitchFamily="34" charset="0"/>
              <a:buChar char="•"/>
              <a:defRPr/>
            </a:pPr>
            <a:r>
              <a:rPr lang="en-US" altLang="en-US" sz="3200" u="sng" dirty="0" smtClean="0"/>
              <a:t>What to look for:</a:t>
            </a:r>
          </a:p>
          <a:p>
            <a:pPr marL="0" indent="0" eaLnBrk="1" fontAlgn="auto" hangingPunct="1">
              <a:spcAft>
                <a:spcPts val="0"/>
              </a:spcAft>
              <a:buFont typeface="Arial" pitchFamily="34" charset="0"/>
              <a:buNone/>
              <a:defRPr/>
            </a:pPr>
            <a:endParaRPr lang="en-US" altLang="en-US" u="sng" dirty="0" smtClean="0"/>
          </a:p>
          <a:p>
            <a:pPr marL="274320" indent="-274320" eaLnBrk="1" fontAlgn="auto" hangingPunct="1">
              <a:spcAft>
                <a:spcPts val="0"/>
              </a:spcAft>
              <a:buFont typeface="Arial" pitchFamily="34" charset="0"/>
              <a:buChar char="•"/>
              <a:defRPr/>
            </a:pPr>
            <a:r>
              <a:rPr lang="en-US" altLang="en-US" sz="3200" b="1" dirty="0" smtClean="0"/>
              <a:t>Extension Ladders</a:t>
            </a:r>
          </a:p>
          <a:p>
            <a:pPr marL="594360" lvl="1" indent="-274320" eaLnBrk="1" fontAlgn="auto" hangingPunct="1">
              <a:spcAft>
                <a:spcPts val="0"/>
              </a:spcAft>
              <a:buFont typeface="Arial" pitchFamily="34" charset="0"/>
              <a:buChar char="•"/>
              <a:defRPr/>
            </a:pPr>
            <a:r>
              <a:rPr lang="en-US" altLang="en-US" sz="2800" dirty="0" smtClean="0"/>
              <a:t>Ropes</a:t>
            </a:r>
          </a:p>
          <a:p>
            <a:pPr marL="868680" lvl="2" eaLnBrk="1" fontAlgn="auto" hangingPunct="1">
              <a:spcAft>
                <a:spcPts val="0"/>
              </a:spcAft>
              <a:buFont typeface="Arial" pitchFamily="34" charset="0"/>
              <a:buChar char="•"/>
              <a:defRPr/>
            </a:pPr>
            <a:r>
              <a:rPr lang="en-US" altLang="en-US" sz="2800" dirty="0" smtClean="0"/>
              <a:t>Missing</a:t>
            </a:r>
          </a:p>
          <a:p>
            <a:pPr marL="868680" lvl="2" eaLnBrk="1" fontAlgn="auto" hangingPunct="1">
              <a:spcAft>
                <a:spcPts val="0"/>
              </a:spcAft>
              <a:buFont typeface="Arial" pitchFamily="34" charset="0"/>
              <a:buChar char="•"/>
              <a:defRPr/>
            </a:pPr>
            <a:r>
              <a:rPr lang="en-US" altLang="en-US" sz="2800" dirty="0" smtClean="0"/>
              <a:t>Frayed</a:t>
            </a:r>
          </a:p>
          <a:p>
            <a:pPr marL="868680" lvl="2" eaLnBrk="1" fontAlgn="auto" hangingPunct="1">
              <a:spcAft>
                <a:spcPts val="0"/>
              </a:spcAft>
              <a:buFont typeface="Arial" pitchFamily="34" charset="0"/>
              <a:buChar char="•"/>
              <a:defRPr/>
            </a:pPr>
            <a:r>
              <a:rPr lang="en-US" altLang="en-US" sz="2800" dirty="0" smtClean="0"/>
              <a:t>Not connected properly</a:t>
            </a:r>
          </a:p>
        </p:txBody>
      </p:sp>
      <p:sp>
        <p:nvSpPr>
          <p:cNvPr id="12292" name="Content Placeholder 1"/>
          <p:cNvSpPr>
            <a:spLocks noGrp="1"/>
          </p:cNvSpPr>
          <p:nvPr>
            <p:ph sz="half" idx="2"/>
          </p:nvPr>
        </p:nvSpPr>
        <p:spPr>
          <a:xfrm>
            <a:off x="4648200" y="2286000"/>
            <a:ext cx="3657600" cy="3124200"/>
          </a:xfrm>
        </p:spPr>
        <p:txBody>
          <a:bodyPr/>
          <a:lstStyle/>
          <a:p>
            <a:pPr lvl="1" eaLnBrk="1" hangingPunct="1"/>
            <a:r>
              <a:rPr lang="en-US" altLang="en-US" sz="2800" smtClean="0"/>
              <a:t>Structure</a:t>
            </a:r>
          </a:p>
          <a:p>
            <a:pPr lvl="2" eaLnBrk="1" hangingPunct="1"/>
            <a:r>
              <a:rPr lang="en-US" altLang="en-US" sz="2800" smtClean="0"/>
              <a:t>Bent Rails</a:t>
            </a:r>
          </a:p>
          <a:p>
            <a:pPr lvl="2" eaLnBrk="1" hangingPunct="1"/>
            <a:r>
              <a:rPr lang="en-US" altLang="en-US" sz="2800" smtClean="0"/>
              <a:t>Damaged Rungs</a:t>
            </a:r>
          </a:p>
          <a:p>
            <a:pPr lvl="2" eaLnBrk="1" hangingPunct="1"/>
            <a:r>
              <a:rPr lang="en-US" altLang="en-US" sz="2800" smtClean="0"/>
              <a:t>Loose rungs (can be moved by hand)</a:t>
            </a:r>
          </a:p>
          <a:p>
            <a:pPr eaLnBrk="1" hangingPunct="1"/>
            <a:endParaRPr lang="en-US" altLang="en-US" sz="3200"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r" eaLnBrk="1" hangingPunct="1"/>
            <a:r>
              <a:rPr lang="en-US" altLang="en-US" smtClean="0"/>
              <a:t>Inspect Your Ladders!</a:t>
            </a:r>
          </a:p>
        </p:txBody>
      </p:sp>
      <p:sp>
        <p:nvSpPr>
          <p:cNvPr id="8195" name="Content Placeholder 2"/>
          <p:cNvSpPr>
            <a:spLocks noGrp="1"/>
          </p:cNvSpPr>
          <p:nvPr>
            <p:ph sz="half" idx="1"/>
          </p:nvPr>
        </p:nvSpPr>
        <p:spPr>
          <a:xfrm>
            <a:off x="0" y="533400"/>
            <a:ext cx="4953000" cy="3767138"/>
          </a:xfrm>
        </p:spPr>
        <p:txBody>
          <a:bodyPr/>
          <a:lstStyle/>
          <a:p>
            <a:pPr lvl="2" eaLnBrk="1" hangingPunct="1"/>
            <a:r>
              <a:rPr lang="en-US" altLang="en-US" sz="2800" b="1" smtClean="0"/>
              <a:t>Extension ladders cont’d:</a:t>
            </a:r>
            <a:r>
              <a:rPr lang="en-US" altLang="en-US" sz="2800" smtClean="0"/>
              <a:t>  </a:t>
            </a:r>
          </a:p>
          <a:p>
            <a:pPr lvl="2" eaLnBrk="1" hangingPunct="1"/>
            <a:r>
              <a:rPr lang="en-US" altLang="en-US" sz="2800" smtClean="0"/>
              <a:t>Damaged feet</a:t>
            </a:r>
          </a:p>
          <a:p>
            <a:pPr lvl="2" eaLnBrk="1" hangingPunct="1"/>
            <a:r>
              <a:rPr lang="en-US" altLang="en-US" sz="2800" smtClean="0"/>
              <a:t>Damaged extension locks</a:t>
            </a:r>
          </a:p>
          <a:p>
            <a:pPr lvl="3" eaLnBrk="1" hangingPunct="1"/>
            <a:r>
              <a:rPr lang="en-US" altLang="en-US" sz="2400" smtClean="0"/>
              <a:t>Don’t seat properly</a:t>
            </a:r>
          </a:p>
          <a:p>
            <a:pPr lvl="3" eaLnBrk="1" hangingPunct="1"/>
            <a:r>
              <a:rPr lang="en-US" altLang="en-US" sz="2400" smtClean="0"/>
              <a:t>Missing</a:t>
            </a:r>
          </a:p>
          <a:p>
            <a:pPr lvl="3" eaLnBrk="1" hangingPunct="1"/>
            <a:r>
              <a:rPr lang="en-US" altLang="en-US" sz="2400" smtClean="0"/>
              <a:t>Loose or broken</a:t>
            </a:r>
          </a:p>
        </p:txBody>
      </p:sp>
      <p:sp>
        <p:nvSpPr>
          <p:cNvPr id="13316" name="Content Placeholder 1"/>
          <p:cNvSpPr>
            <a:spLocks noGrp="1"/>
          </p:cNvSpPr>
          <p:nvPr>
            <p:ph sz="half" idx="2"/>
          </p:nvPr>
        </p:nvSpPr>
        <p:spPr>
          <a:xfrm>
            <a:off x="4876800" y="1524000"/>
            <a:ext cx="3657600" cy="3767138"/>
          </a:xfrm>
        </p:spPr>
        <p:txBody>
          <a:bodyPr/>
          <a:lstStyle/>
          <a:p>
            <a:pPr eaLnBrk="1" hangingPunct="1"/>
            <a:r>
              <a:rPr lang="en-US" altLang="en-US" b="1" smtClean="0"/>
              <a:t>Step Ladders</a:t>
            </a:r>
          </a:p>
          <a:p>
            <a:pPr lvl="1" eaLnBrk="1" hangingPunct="1"/>
            <a:r>
              <a:rPr lang="en-US" altLang="en-US" smtClean="0"/>
              <a:t>Wobbles from side to side</a:t>
            </a:r>
          </a:p>
          <a:p>
            <a:pPr lvl="1" eaLnBrk="1" hangingPunct="1"/>
            <a:r>
              <a:rPr lang="en-US" altLang="en-US" smtClean="0"/>
              <a:t>Loose or bent hinge spreaders</a:t>
            </a:r>
          </a:p>
          <a:p>
            <a:pPr lvl="1" eaLnBrk="1" hangingPunct="1"/>
            <a:r>
              <a:rPr lang="en-US" altLang="en-US" smtClean="0"/>
              <a:t>Broken stop on hinge spreaders</a:t>
            </a:r>
          </a:p>
          <a:p>
            <a:pPr lvl="1" eaLnBrk="1" hangingPunct="1"/>
            <a:r>
              <a:rPr lang="en-US" altLang="en-US" smtClean="0"/>
              <a:t>Loose Hinges</a:t>
            </a:r>
          </a:p>
          <a:p>
            <a:pPr eaLnBrk="1" hangingPunct="1"/>
            <a:endParaRPr lang="en-US" altLang="en-US"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447800" y="381000"/>
            <a:ext cx="6553200" cy="609600"/>
          </a:xfrm>
        </p:spPr>
        <p:txBody>
          <a:bodyPr/>
          <a:lstStyle/>
          <a:p>
            <a:pPr eaLnBrk="1" hangingPunct="1"/>
            <a:r>
              <a:rPr lang="en-US" altLang="en-US" sz="3600" smtClean="0"/>
              <a:t>Ropes not connected properly</a:t>
            </a:r>
          </a:p>
        </p:txBody>
      </p:sp>
      <p:pic>
        <p:nvPicPr>
          <p:cNvPr id="11267" name="Picture 3" descr="C:\Documents and Settings\Arrow\My Documents\Loss Control\Ladder Safety Pics\IMG_22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990600"/>
            <a:ext cx="6705600"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2133600" y="4267200"/>
            <a:ext cx="1143000" cy="533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1" name="TextBox 7"/>
          <p:cNvSpPr txBox="1">
            <a:spLocks noChangeArrowheads="1"/>
          </p:cNvSpPr>
          <p:nvPr/>
        </p:nvSpPr>
        <p:spPr bwMode="auto">
          <a:xfrm>
            <a:off x="2209800" y="4724400"/>
            <a:ext cx="7620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t>NO</a:t>
            </a: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5791200" cy="639762"/>
          </a:xfrm>
        </p:spPr>
        <p:txBody>
          <a:bodyPr rtlCol="0">
            <a:normAutofit fontScale="90000"/>
          </a:bodyPr>
          <a:lstStyle/>
          <a:p>
            <a:pPr eaLnBrk="1" fontAlgn="auto" hangingPunct="1">
              <a:spcAft>
                <a:spcPts val="0"/>
              </a:spcAft>
              <a:defRPr/>
            </a:pPr>
            <a:r>
              <a:rPr lang="en-US" altLang="en-US" sz="3600" smtClean="0">
                <a:solidFill>
                  <a:schemeClr val="tx1">
                    <a:lumMod val="85000"/>
                    <a:lumOff val="15000"/>
                  </a:schemeClr>
                </a:solidFill>
              </a:rPr>
              <a:t>Ropes: connected properly</a:t>
            </a:r>
          </a:p>
        </p:txBody>
      </p:sp>
      <p:pic>
        <p:nvPicPr>
          <p:cNvPr id="12291" name="Content Placeholder 3" descr="IMG_2228.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76400" y="914400"/>
            <a:ext cx="3997325" cy="5707062"/>
          </a:xfrm>
          <a:effectLst>
            <a:softEdge rad="112500"/>
          </a:effectLst>
        </p:spPr>
      </p:pic>
      <p:sp>
        <p:nvSpPr>
          <p:cNvPr id="5" name="Left Arrow 4"/>
          <p:cNvSpPr/>
          <p:nvPr/>
        </p:nvSpPr>
        <p:spPr>
          <a:xfrm>
            <a:off x="4343400" y="5638800"/>
            <a:ext cx="914400" cy="381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5" name="TextBox 5"/>
          <p:cNvSpPr txBox="1">
            <a:spLocks noChangeArrowheads="1"/>
          </p:cNvSpPr>
          <p:nvPr/>
        </p:nvSpPr>
        <p:spPr bwMode="auto">
          <a:xfrm>
            <a:off x="4572000" y="5943600"/>
            <a:ext cx="6096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Yes</a:t>
            </a:r>
          </a:p>
        </p:txBody>
      </p:sp>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0</TotalTime>
  <Words>1015</Words>
  <Application>Microsoft Office PowerPoint</Application>
  <PresentationFormat>On-screen Show (4:3)</PresentationFormat>
  <Paragraphs>145</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NewsPrint</vt:lpstr>
      <vt:lpstr>Basic Ladder Safety</vt:lpstr>
      <vt:lpstr>Objectives:</vt:lpstr>
      <vt:lpstr>Ladder Requirements</vt:lpstr>
      <vt:lpstr>Job site assessment</vt:lpstr>
      <vt:lpstr>Choose the right ladder </vt:lpstr>
      <vt:lpstr>Inspect your ladders!</vt:lpstr>
      <vt:lpstr>Inspect Your Ladders!</vt:lpstr>
      <vt:lpstr>PowerPoint Presentation</vt:lpstr>
      <vt:lpstr>Ropes: connected properly</vt:lpstr>
      <vt:lpstr>Bent Feet</vt:lpstr>
      <vt:lpstr>Missing feet</vt:lpstr>
      <vt:lpstr>Where was this ladder used?</vt:lpstr>
      <vt:lpstr>PowerPoint Presentation</vt:lpstr>
      <vt:lpstr>Prevent a Fall</vt:lpstr>
      <vt:lpstr>Prevent a Fall</vt:lpstr>
      <vt:lpstr>Step Ladders</vt:lpstr>
      <vt:lpstr>Prevent a Fall</vt:lpstr>
      <vt:lpstr>Prevent a Fall</vt:lpstr>
      <vt:lpstr>Prevent a Fall </vt:lpstr>
      <vt:lpstr>Prevent a Fall</vt:lpstr>
      <vt:lpstr>Prevent a Fall</vt:lpstr>
      <vt:lpstr>Prevent a Fall</vt:lpstr>
      <vt:lpstr>Prevent a Fall </vt:lpstr>
      <vt:lpstr>Prevent a Fall</vt:lpstr>
      <vt:lpstr>Carrying Ladders</vt:lpstr>
      <vt:lpstr>Securing ladders to vehicles</vt:lpstr>
      <vt:lpstr>Ladder accessories</vt:lpstr>
      <vt:lpstr>Ladder Stabilizers</vt:lpstr>
      <vt:lpstr>Why spend $139 on adjustable feet?</vt:lpstr>
      <vt:lpstr>And allow this . . .</vt:lpstr>
      <vt:lpstr>And this . . . </vt:lpstr>
      <vt:lpstr>PowerPoint Presentation</vt:lpstr>
      <vt:lpstr>True or False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2017-09-28T16:09:56Z</dcterms:created>
  <dcterms:modified xsi:type="dcterms:W3CDTF">2017-09-28T16:40:01Z</dcterms:modified>
</cp:coreProperties>
</file>